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sldIdLst>
    <p:sldId id="256" r:id="rId5"/>
    <p:sldId id="258" r:id="rId6"/>
    <p:sldId id="297" r:id="rId7"/>
    <p:sldId id="334" r:id="rId8"/>
    <p:sldId id="350" r:id="rId9"/>
    <p:sldId id="346" r:id="rId10"/>
    <p:sldId id="351" r:id="rId11"/>
    <p:sldId id="301" r:id="rId12"/>
    <p:sldId id="319" r:id="rId13"/>
    <p:sldId id="317" r:id="rId14"/>
    <p:sldId id="338" r:id="rId15"/>
    <p:sldId id="329" r:id="rId16"/>
    <p:sldId id="325" r:id="rId17"/>
    <p:sldId id="312" r:id="rId18"/>
    <p:sldId id="352" r:id="rId19"/>
    <p:sldId id="353"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653A4C-8EDC-5958-D07A-327F96EB8902}" name="Jay Musyoka" initials="JM" userId="S::jay.musyoka@trademarkea.com::0787c192-6c40-46c8-b2a7-ca664e7a965b" providerId="AD"/>
  <p188:author id="{399EEE58-A39C-CD35-8E4B-042E8CCEA96A}" name="Lorna Kiinge" initials="LK" userId="S::lorna.kiinge@trademarkafrica.com::c7f2efd8-907f-44da-9a26-66ea94b2b1a8" providerId="AD"/>
  <p188:author id="{17D22C65-E37E-4E63-E31C-5BEC04123726}" name="Inger Fedha" initials="IF" userId="S::inger.fedha@trademarkea.com::337c3fea-ab53-4c8d-865b-afc40ab3f28c" providerId="AD"/>
  <p188:author id="{7463FFF8-32E1-B7BD-A06C-C5F4F0258D79}" name="Olyviah Kevogo" initials="OK" userId="S::olyviah.kevogo@trademarkafrica.com::17a38938-64a8-4c3f-8bcc-7d7591adeb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E2E2"/>
    <a:srgbClr val="2A5E8C"/>
    <a:srgbClr val="FF99FF"/>
    <a:srgbClr val="FF00FF"/>
    <a:srgbClr val="CACACA"/>
    <a:srgbClr val="F58871"/>
    <a:srgbClr val="8FAD79"/>
    <a:srgbClr val="AEBD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20ECD4-410D-41B0-B06A-637F9FBF6BFC}" v="40" dt="2025-10-08T08:17:59.149"/>
    <p1510:client id="{3447CF77-2DA7-7D05-9CD9-D634FBB16DFC}" v="47" dt="2025-10-08T07:20:15.7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24CF7F-4473-4DFD-9F3E-E6F13B19EB55}"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0D8749-D0BC-4962-8BEB-BD015F3E4B30}" type="slidenum">
              <a:rPr lang="en-US" smtClean="0"/>
              <a:t>‹#›</a:t>
            </a:fld>
            <a:endParaRPr lang="en-US"/>
          </a:p>
        </p:txBody>
      </p:sp>
    </p:spTree>
    <p:extLst>
      <p:ext uri="{BB962C8B-B14F-4D97-AF65-F5344CB8AC3E}">
        <p14:creationId xmlns:p14="http://schemas.microsoft.com/office/powerpoint/2010/main" val="823461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Change cover photo. See attached.</a:t>
            </a:r>
          </a:p>
        </p:txBody>
      </p:sp>
      <p:sp>
        <p:nvSpPr>
          <p:cNvPr id="4" name="Slide Number Placeholder 3"/>
          <p:cNvSpPr>
            <a:spLocks noGrp="1"/>
          </p:cNvSpPr>
          <p:nvPr>
            <p:ph type="sldNum" sz="quarter" idx="10"/>
          </p:nvPr>
        </p:nvSpPr>
        <p:spPr/>
        <p:txBody>
          <a:bodyPr/>
          <a:lstStyle/>
          <a:p>
            <a:fld id="{890D8749-D0BC-4962-8BEB-BD015F3E4B30}" type="slidenum">
              <a:rPr lang="en-US" smtClean="0"/>
              <a:t>1</a:t>
            </a:fld>
            <a:endParaRPr lang="en-US"/>
          </a:p>
        </p:txBody>
      </p:sp>
    </p:spTree>
    <p:extLst>
      <p:ext uri="{BB962C8B-B14F-4D97-AF65-F5344CB8AC3E}">
        <p14:creationId xmlns:p14="http://schemas.microsoft.com/office/powerpoint/2010/main" val="2998799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0D8749-D0BC-4962-8BEB-BD015F3E4B30}" type="slidenum">
              <a:rPr lang="en-US" smtClean="0"/>
              <a:t>2</a:t>
            </a:fld>
            <a:endParaRPr lang="en-US"/>
          </a:p>
        </p:txBody>
      </p:sp>
    </p:spTree>
    <p:extLst>
      <p:ext uri="{BB962C8B-B14F-4D97-AF65-F5344CB8AC3E}">
        <p14:creationId xmlns:p14="http://schemas.microsoft.com/office/powerpoint/2010/main" val="1710839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E"/>
          </a:p>
        </p:txBody>
      </p:sp>
      <p:sp>
        <p:nvSpPr>
          <p:cNvPr id="4" name="Slide Number Placeholder 3"/>
          <p:cNvSpPr>
            <a:spLocks noGrp="1"/>
          </p:cNvSpPr>
          <p:nvPr>
            <p:ph type="sldNum" sz="quarter" idx="5"/>
          </p:nvPr>
        </p:nvSpPr>
        <p:spPr/>
        <p:txBody>
          <a:bodyPr/>
          <a:lstStyle/>
          <a:p>
            <a:fld id="{890D8749-D0BC-4962-8BEB-BD015F3E4B30}" type="slidenum">
              <a:rPr lang="en-US" smtClean="0"/>
              <a:t>8</a:t>
            </a:fld>
            <a:endParaRPr lang="en-US"/>
          </a:p>
        </p:txBody>
      </p:sp>
    </p:spTree>
    <p:extLst>
      <p:ext uri="{BB962C8B-B14F-4D97-AF65-F5344CB8AC3E}">
        <p14:creationId xmlns:p14="http://schemas.microsoft.com/office/powerpoint/2010/main" val="710462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0D8749-D0BC-4962-8BEB-BD015F3E4B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8276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248B9-03EE-7333-9A5B-C11A996F2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34989A-A2A9-C436-76B2-5C1AF339C0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42EF54-E1F4-6440-B627-D0BC3690C323}"/>
              </a:ext>
            </a:extLst>
          </p:cNvPr>
          <p:cNvSpPr>
            <a:spLocks noGrp="1"/>
          </p:cNvSpPr>
          <p:nvPr>
            <p:ph type="body" idx="1"/>
          </p:nvPr>
        </p:nvSpPr>
        <p:spPr/>
        <p:txBody>
          <a:bodyPr/>
          <a:lstStyle/>
          <a:p>
            <a:endParaRPr lang="en-KE"/>
          </a:p>
        </p:txBody>
      </p:sp>
      <p:sp>
        <p:nvSpPr>
          <p:cNvPr id="4" name="Slide Number Placeholder 3">
            <a:extLst>
              <a:ext uri="{FF2B5EF4-FFF2-40B4-BE49-F238E27FC236}">
                <a16:creationId xmlns:a16="http://schemas.microsoft.com/office/drawing/2014/main" id="{4E977256-D13C-7243-3E3E-B218F43CB408}"/>
              </a:ext>
            </a:extLst>
          </p:cNvPr>
          <p:cNvSpPr>
            <a:spLocks noGrp="1"/>
          </p:cNvSpPr>
          <p:nvPr>
            <p:ph type="sldNum" sz="quarter" idx="5"/>
          </p:nvPr>
        </p:nvSpPr>
        <p:spPr/>
        <p:txBody>
          <a:bodyPr/>
          <a:lstStyle/>
          <a:p>
            <a:fld id="{890D8749-D0BC-4962-8BEB-BD015F3E4B30}" type="slidenum">
              <a:rPr lang="en-US" smtClean="0"/>
              <a:t>12</a:t>
            </a:fld>
            <a:endParaRPr lang="en-US"/>
          </a:p>
        </p:txBody>
      </p:sp>
    </p:spTree>
    <p:extLst>
      <p:ext uri="{BB962C8B-B14F-4D97-AF65-F5344CB8AC3E}">
        <p14:creationId xmlns:p14="http://schemas.microsoft.com/office/powerpoint/2010/main" val="2414599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E"/>
          </a:p>
        </p:txBody>
      </p:sp>
      <p:sp>
        <p:nvSpPr>
          <p:cNvPr id="4" name="Slide Number Placeholder 3"/>
          <p:cNvSpPr>
            <a:spLocks noGrp="1"/>
          </p:cNvSpPr>
          <p:nvPr>
            <p:ph type="sldNum" sz="quarter" idx="5"/>
          </p:nvPr>
        </p:nvSpPr>
        <p:spPr/>
        <p:txBody>
          <a:bodyPr/>
          <a:lstStyle/>
          <a:p>
            <a:fld id="{890D8749-D0BC-4962-8BEB-BD015F3E4B30}" type="slidenum">
              <a:rPr lang="en-US" smtClean="0"/>
              <a:t>13</a:t>
            </a:fld>
            <a:endParaRPr lang="en-US"/>
          </a:p>
        </p:txBody>
      </p:sp>
    </p:spTree>
    <p:extLst>
      <p:ext uri="{BB962C8B-B14F-4D97-AF65-F5344CB8AC3E}">
        <p14:creationId xmlns:p14="http://schemas.microsoft.com/office/powerpoint/2010/main" val="3253301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GB"/>
              <a:t>Click to edit Master title style</a:t>
            </a:r>
            <a:endParaRPr lang="en-US"/>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D15FB0A9-7F0B-A747-B7EF-FE02F141D6A5}" type="datetime1">
              <a:rPr lang="en-US" smtClean="0"/>
              <a:t>7/15/2026</a:t>
            </a:fld>
            <a:endParaRPr lang="x-none"/>
          </a:p>
        </p:txBody>
      </p:sp>
      <p:sp>
        <p:nvSpPr>
          <p:cNvPr id="5" name="Footer Placeholder 4"/>
          <p:cNvSpPr>
            <a:spLocks noGrp="1"/>
          </p:cNvSpPr>
          <p:nvPr>
            <p:ph type="ftr" sz="quarter" idx="11"/>
          </p:nvPr>
        </p:nvSpPr>
        <p:spPr>
          <a:xfrm>
            <a:off x="2416500" y="329307"/>
            <a:ext cx="4973915" cy="309201"/>
          </a:xfrm>
        </p:spPr>
        <p:txBody>
          <a:bodyPr/>
          <a:lstStyle/>
          <a:p>
            <a:r>
              <a:rPr lang="en-GB"/>
              <a:t>Web: www.trademarkea.com   Twitter: @TradeMarkEastA</a:t>
            </a:r>
            <a:endParaRPr lang="x-none"/>
          </a:p>
        </p:txBody>
      </p:sp>
      <p:sp>
        <p:nvSpPr>
          <p:cNvPr id="6" name="Slide Number Placeholder 5"/>
          <p:cNvSpPr>
            <a:spLocks noGrp="1"/>
          </p:cNvSpPr>
          <p:nvPr>
            <p:ph type="sldNum" sz="quarter" idx="12"/>
          </p:nvPr>
        </p:nvSpPr>
        <p:spPr>
          <a:xfrm>
            <a:off x="1437664" y="798973"/>
            <a:ext cx="811019" cy="503578"/>
          </a:xfrm>
        </p:spPr>
        <p:txBody>
          <a:bodyPr/>
          <a:lstStyle/>
          <a:p>
            <a:fld id="{43F51526-E579-404D-8644-31D157DBDA12}" type="slidenum">
              <a:rPr lang="x-none" smtClean="0"/>
              <a:t>‹#›</a:t>
            </a:fld>
            <a:endParaRPr lang="x-none"/>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96878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0C04480-033A-AF43-8F1F-1A501D507509}" type="datetime1">
              <a:rPr lang="en-US" smtClean="0"/>
              <a:t>7/15/2026</a:t>
            </a:fld>
            <a:endParaRPr lang="x-none"/>
          </a:p>
        </p:txBody>
      </p:sp>
      <p:sp>
        <p:nvSpPr>
          <p:cNvPr id="5" name="Footer Placeholder 4"/>
          <p:cNvSpPr>
            <a:spLocks noGrp="1"/>
          </p:cNvSpPr>
          <p:nvPr>
            <p:ph type="ftr" sz="quarter" idx="11"/>
          </p:nvPr>
        </p:nvSpPr>
        <p:spPr/>
        <p:txBody>
          <a:bodyPr/>
          <a:lstStyle/>
          <a:p>
            <a:r>
              <a:rPr lang="en-GB"/>
              <a:t>Web: www.trademarkea.com   Twitter: @TradeMarkEastA</a:t>
            </a:r>
            <a:endParaRPr lang="x-none"/>
          </a:p>
        </p:txBody>
      </p:sp>
      <p:sp>
        <p:nvSpPr>
          <p:cNvPr id="6" name="Slide Number Placeholder 5"/>
          <p:cNvSpPr>
            <a:spLocks noGrp="1"/>
          </p:cNvSpPr>
          <p:nvPr>
            <p:ph type="sldNum" sz="quarter" idx="12"/>
          </p:nvPr>
        </p:nvSpPr>
        <p:spPr/>
        <p:txBody>
          <a:bodyPr/>
          <a:lstStyle/>
          <a:p>
            <a:fld id="{43F51526-E579-404D-8644-31D157DBDA12}" type="slidenum">
              <a:rPr lang="x-none" smtClean="0"/>
              <a:t>‹#›</a:t>
            </a:fld>
            <a:endParaRPr lang="x-none"/>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76314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208FB31-3D31-0441-A836-B210045A7C28}" type="datetime1">
              <a:rPr lang="en-US" smtClean="0"/>
              <a:t>7/15/2026</a:t>
            </a:fld>
            <a:endParaRPr lang="x-none"/>
          </a:p>
        </p:txBody>
      </p:sp>
      <p:sp>
        <p:nvSpPr>
          <p:cNvPr id="5" name="Footer Placeholder 4"/>
          <p:cNvSpPr>
            <a:spLocks noGrp="1"/>
          </p:cNvSpPr>
          <p:nvPr>
            <p:ph type="ftr" sz="quarter" idx="11"/>
          </p:nvPr>
        </p:nvSpPr>
        <p:spPr/>
        <p:txBody>
          <a:bodyPr/>
          <a:lstStyle/>
          <a:p>
            <a:r>
              <a:rPr lang="en-GB"/>
              <a:t>Web: www.trademarkea.com   Twitter: @TradeMarkEastA</a:t>
            </a:r>
            <a:endParaRPr lang="x-none"/>
          </a:p>
        </p:txBody>
      </p:sp>
      <p:sp>
        <p:nvSpPr>
          <p:cNvPr id="6" name="Slide Number Placeholder 5"/>
          <p:cNvSpPr>
            <a:spLocks noGrp="1"/>
          </p:cNvSpPr>
          <p:nvPr>
            <p:ph type="sldNum" sz="quarter" idx="12"/>
          </p:nvPr>
        </p:nvSpPr>
        <p:spPr/>
        <p:txBody>
          <a:bodyPr/>
          <a:lstStyle/>
          <a:p>
            <a:fld id="{43F51526-E579-404D-8644-31D157DBDA12}" type="slidenum">
              <a:rPr lang="x-none" smtClean="0"/>
              <a:t>‹#›</a:t>
            </a:fld>
            <a:endParaRPr lang="x-none"/>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69842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72675B6-32CD-B846-B807-F052425C0E0B}" type="datetime1">
              <a:rPr lang="en-US" smtClean="0"/>
              <a:t>7/15/2026</a:t>
            </a:fld>
            <a:endParaRPr lang="x-none"/>
          </a:p>
        </p:txBody>
      </p:sp>
      <p:sp>
        <p:nvSpPr>
          <p:cNvPr id="5" name="Footer Placeholder 4"/>
          <p:cNvSpPr>
            <a:spLocks noGrp="1"/>
          </p:cNvSpPr>
          <p:nvPr>
            <p:ph type="ftr" sz="quarter" idx="11"/>
          </p:nvPr>
        </p:nvSpPr>
        <p:spPr/>
        <p:txBody>
          <a:bodyPr/>
          <a:lstStyle/>
          <a:p>
            <a:r>
              <a:rPr lang="en-GB"/>
              <a:t>Web: www.trademarkea.com   Twitter: @TradeMarkEastA</a:t>
            </a:r>
            <a:endParaRPr lang="x-none"/>
          </a:p>
        </p:txBody>
      </p:sp>
      <p:sp>
        <p:nvSpPr>
          <p:cNvPr id="6" name="Slide Number Placeholder 5"/>
          <p:cNvSpPr>
            <a:spLocks noGrp="1"/>
          </p:cNvSpPr>
          <p:nvPr>
            <p:ph type="sldNum" sz="quarter" idx="12"/>
          </p:nvPr>
        </p:nvSpPr>
        <p:spPr/>
        <p:txBody>
          <a:bodyPr/>
          <a:lstStyle/>
          <a:p>
            <a:fld id="{43F51526-E579-404D-8644-31D157DBDA12}" type="slidenum">
              <a:rPr lang="x-none" smtClean="0"/>
              <a:t>‹#›</a:t>
            </a:fld>
            <a:endParaRPr lang="x-none"/>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08624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GB"/>
              <a:t>Click to edit Master title style</a:t>
            </a:r>
            <a:endParaRPr lang="en-US"/>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9AE739D-81A7-AB4F-9EDF-23AA1E10A852}" type="datetime1">
              <a:rPr lang="en-US" smtClean="0"/>
              <a:t>7/15/2026</a:t>
            </a:fld>
            <a:endParaRPr lang="x-none"/>
          </a:p>
        </p:txBody>
      </p:sp>
      <p:sp>
        <p:nvSpPr>
          <p:cNvPr id="5" name="Footer Placeholder 4"/>
          <p:cNvSpPr>
            <a:spLocks noGrp="1"/>
          </p:cNvSpPr>
          <p:nvPr>
            <p:ph type="ftr" sz="quarter" idx="11"/>
          </p:nvPr>
        </p:nvSpPr>
        <p:spPr/>
        <p:txBody>
          <a:bodyPr/>
          <a:lstStyle/>
          <a:p>
            <a:r>
              <a:rPr lang="en-GB"/>
              <a:t>Web: www.trademarkea.com   Twitter: @TradeMarkEastA</a:t>
            </a:r>
            <a:endParaRPr lang="x-none"/>
          </a:p>
        </p:txBody>
      </p:sp>
      <p:sp>
        <p:nvSpPr>
          <p:cNvPr id="6" name="Slide Number Placeholder 5"/>
          <p:cNvSpPr>
            <a:spLocks noGrp="1"/>
          </p:cNvSpPr>
          <p:nvPr>
            <p:ph type="sldNum" sz="quarter" idx="12"/>
          </p:nvPr>
        </p:nvSpPr>
        <p:spPr/>
        <p:txBody>
          <a:bodyPr/>
          <a:lstStyle/>
          <a:p>
            <a:fld id="{43F51526-E579-404D-8644-31D157DBDA12}" type="slidenum">
              <a:rPr lang="x-none" smtClean="0"/>
              <a:t>‹#›</a:t>
            </a:fld>
            <a:endParaRPr lang="x-none"/>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37861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GB"/>
              <a:t>Click to edit Master title style</a:t>
            </a:r>
            <a:endParaRPr lang="en-US"/>
          </a:p>
        </p:txBody>
      </p:sp>
      <p:sp>
        <p:nvSpPr>
          <p:cNvPr id="3" name="Content Placeholder 2"/>
          <p:cNvSpPr>
            <a:spLocks noGrp="1"/>
          </p:cNvSpPr>
          <p:nvPr>
            <p:ph sz="half" idx="1"/>
          </p:nvPr>
        </p:nvSpPr>
        <p:spPr>
          <a:xfrm>
            <a:off x="1447331" y="2010878"/>
            <a:ext cx="4645152" cy="3448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413771" y="2017343"/>
            <a:ext cx="4645152" cy="34415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2288254F-C154-4541-8117-B4B07B1BDADC}" type="datetime1">
              <a:rPr lang="en-US" smtClean="0"/>
              <a:t>7/15/2026</a:t>
            </a:fld>
            <a:endParaRPr lang="x-none"/>
          </a:p>
        </p:txBody>
      </p:sp>
      <p:sp>
        <p:nvSpPr>
          <p:cNvPr id="6" name="Footer Placeholder 5"/>
          <p:cNvSpPr>
            <a:spLocks noGrp="1"/>
          </p:cNvSpPr>
          <p:nvPr>
            <p:ph type="ftr" sz="quarter" idx="11"/>
          </p:nvPr>
        </p:nvSpPr>
        <p:spPr/>
        <p:txBody>
          <a:bodyPr/>
          <a:lstStyle/>
          <a:p>
            <a:r>
              <a:rPr lang="en-GB"/>
              <a:t>Web: www.trademarkea.com   Twitter: @TradeMarkEastA</a:t>
            </a:r>
            <a:endParaRPr lang="x-none"/>
          </a:p>
        </p:txBody>
      </p:sp>
      <p:sp>
        <p:nvSpPr>
          <p:cNvPr id="7" name="Slide Number Placeholder 6"/>
          <p:cNvSpPr>
            <a:spLocks noGrp="1"/>
          </p:cNvSpPr>
          <p:nvPr>
            <p:ph type="sldNum" sz="quarter" idx="12"/>
          </p:nvPr>
        </p:nvSpPr>
        <p:spPr/>
        <p:txBody>
          <a:bodyPr/>
          <a:lstStyle/>
          <a:p>
            <a:fld id="{43F51526-E579-404D-8644-31D157DBDA12}" type="slidenum">
              <a:rPr lang="x-none" smtClean="0"/>
              <a:t>‹#›</a:t>
            </a:fld>
            <a:endParaRPr lang="x-none"/>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02527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GB"/>
              <a:t>Click to edit Master title style</a:t>
            </a:r>
            <a:endParaRPr lang="en-US"/>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C0DB815-6F91-F846-BA61-EFF8F04074D7}" type="datetime1">
              <a:rPr lang="en-US" smtClean="0"/>
              <a:t>7/15/2026</a:t>
            </a:fld>
            <a:endParaRPr lang="x-none"/>
          </a:p>
        </p:txBody>
      </p:sp>
      <p:sp>
        <p:nvSpPr>
          <p:cNvPr id="8" name="Footer Placeholder 7"/>
          <p:cNvSpPr>
            <a:spLocks noGrp="1"/>
          </p:cNvSpPr>
          <p:nvPr>
            <p:ph type="ftr" sz="quarter" idx="11"/>
          </p:nvPr>
        </p:nvSpPr>
        <p:spPr/>
        <p:txBody>
          <a:bodyPr/>
          <a:lstStyle/>
          <a:p>
            <a:r>
              <a:rPr lang="en-GB"/>
              <a:t>Web: www.trademarkea.com   Twitter: @TradeMarkEastA</a:t>
            </a:r>
            <a:endParaRPr lang="x-none"/>
          </a:p>
        </p:txBody>
      </p:sp>
      <p:sp>
        <p:nvSpPr>
          <p:cNvPr id="9" name="Slide Number Placeholder 8"/>
          <p:cNvSpPr>
            <a:spLocks noGrp="1"/>
          </p:cNvSpPr>
          <p:nvPr>
            <p:ph type="sldNum" sz="quarter" idx="12"/>
          </p:nvPr>
        </p:nvSpPr>
        <p:spPr/>
        <p:txBody>
          <a:bodyPr/>
          <a:lstStyle/>
          <a:p>
            <a:fld id="{43F51526-E579-404D-8644-31D157DBDA12}" type="slidenum">
              <a:rPr lang="x-none" smtClean="0"/>
              <a:t>‹#›</a:t>
            </a:fld>
            <a:endParaRPr lang="x-none"/>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15840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41DACBF-507A-8041-A5BA-A7FEE47649AD}" type="datetime1">
              <a:rPr lang="en-US" smtClean="0"/>
              <a:t>7/15/2026</a:t>
            </a:fld>
            <a:endParaRPr lang="x-none"/>
          </a:p>
        </p:txBody>
      </p:sp>
      <p:sp>
        <p:nvSpPr>
          <p:cNvPr id="4" name="Footer Placeholder 3"/>
          <p:cNvSpPr>
            <a:spLocks noGrp="1"/>
          </p:cNvSpPr>
          <p:nvPr>
            <p:ph type="ftr" sz="quarter" idx="11"/>
          </p:nvPr>
        </p:nvSpPr>
        <p:spPr/>
        <p:txBody>
          <a:bodyPr/>
          <a:lstStyle/>
          <a:p>
            <a:r>
              <a:rPr lang="en-GB"/>
              <a:t>Web: www.trademarkea.com   Twitter: @TradeMarkEastA</a:t>
            </a:r>
            <a:endParaRPr lang="x-none"/>
          </a:p>
        </p:txBody>
      </p:sp>
      <p:sp>
        <p:nvSpPr>
          <p:cNvPr id="5" name="Slide Number Placeholder 4"/>
          <p:cNvSpPr>
            <a:spLocks noGrp="1"/>
          </p:cNvSpPr>
          <p:nvPr>
            <p:ph type="sldNum" sz="quarter" idx="12"/>
          </p:nvPr>
        </p:nvSpPr>
        <p:spPr/>
        <p:txBody>
          <a:bodyPr/>
          <a:lstStyle/>
          <a:p>
            <a:fld id="{43F51526-E579-404D-8644-31D157DBDA12}" type="slidenum">
              <a:rPr lang="x-none" smtClean="0"/>
              <a:t>‹#›</a:t>
            </a:fld>
            <a:endParaRPr lang="x-none"/>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0997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47D26B-9A62-1A49-8F03-191C63250526}" type="datetime1">
              <a:rPr lang="en-US" smtClean="0"/>
              <a:t>7/15/2026</a:t>
            </a:fld>
            <a:endParaRPr lang="x-none"/>
          </a:p>
        </p:txBody>
      </p:sp>
      <p:sp>
        <p:nvSpPr>
          <p:cNvPr id="3" name="Footer Placeholder 2"/>
          <p:cNvSpPr>
            <a:spLocks noGrp="1"/>
          </p:cNvSpPr>
          <p:nvPr>
            <p:ph type="ftr" sz="quarter" idx="11"/>
          </p:nvPr>
        </p:nvSpPr>
        <p:spPr/>
        <p:txBody>
          <a:bodyPr/>
          <a:lstStyle/>
          <a:p>
            <a:r>
              <a:rPr lang="en-GB"/>
              <a:t>Web: www.trademarkea.com   Twitter: @TradeMarkEastA</a:t>
            </a:r>
            <a:endParaRPr lang="x-none"/>
          </a:p>
        </p:txBody>
      </p:sp>
      <p:sp>
        <p:nvSpPr>
          <p:cNvPr id="4" name="Slide Number Placeholder 3"/>
          <p:cNvSpPr>
            <a:spLocks noGrp="1"/>
          </p:cNvSpPr>
          <p:nvPr>
            <p:ph type="sldNum" sz="quarter" idx="12"/>
          </p:nvPr>
        </p:nvSpPr>
        <p:spPr/>
        <p:txBody>
          <a:bodyPr/>
          <a:lstStyle/>
          <a:p>
            <a:fld id="{43F51526-E579-404D-8644-31D157DBDA12}" type="slidenum">
              <a:rPr lang="x-none" smtClean="0"/>
              <a:t>‹#›</a:t>
            </a:fld>
            <a:endParaRPr lang="x-none"/>
          </a:p>
        </p:txBody>
      </p:sp>
    </p:spTree>
    <p:extLst>
      <p:ext uri="{BB962C8B-B14F-4D97-AF65-F5344CB8AC3E}">
        <p14:creationId xmlns:p14="http://schemas.microsoft.com/office/powerpoint/2010/main" val="2102732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GB"/>
              <a:t>Click to edit Master title style</a:t>
            </a:r>
            <a:endParaRPr lang="en-US"/>
          </a:p>
        </p:txBody>
      </p:sp>
      <p:sp>
        <p:nvSpPr>
          <p:cNvPr id="3" name="Content Placeholder 2"/>
          <p:cNvSpPr>
            <a:spLocks noGrp="1"/>
          </p:cNvSpPr>
          <p:nvPr>
            <p:ph idx="1"/>
          </p:nvPr>
        </p:nvSpPr>
        <p:spPr>
          <a:xfrm>
            <a:off x="5043714" y="798974"/>
            <a:ext cx="6012470" cy="4658826"/>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14E8847-B621-C24E-B1F0-E7818F7BEA39}" type="datetime1">
              <a:rPr lang="en-US" smtClean="0"/>
              <a:t>7/15/2026</a:t>
            </a:fld>
            <a:endParaRPr lang="x-none"/>
          </a:p>
        </p:txBody>
      </p:sp>
      <p:sp>
        <p:nvSpPr>
          <p:cNvPr id="6" name="Footer Placeholder 5"/>
          <p:cNvSpPr>
            <a:spLocks noGrp="1"/>
          </p:cNvSpPr>
          <p:nvPr>
            <p:ph type="ftr" sz="quarter" idx="11"/>
          </p:nvPr>
        </p:nvSpPr>
        <p:spPr/>
        <p:txBody>
          <a:bodyPr/>
          <a:lstStyle/>
          <a:p>
            <a:r>
              <a:rPr lang="en-GB"/>
              <a:t>Web: www.trademarkea.com   Twitter: @TradeMarkEastA</a:t>
            </a:r>
            <a:endParaRPr lang="x-none"/>
          </a:p>
        </p:txBody>
      </p:sp>
      <p:sp>
        <p:nvSpPr>
          <p:cNvPr id="7" name="Slide Number Placeholder 6"/>
          <p:cNvSpPr>
            <a:spLocks noGrp="1"/>
          </p:cNvSpPr>
          <p:nvPr>
            <p:ph type="sldNum" sz="quarter" idx="12"/>
          </p:nvPr>
        </p:nvSpPr>
        <p:spPr/>
        <p:txBody>
          <a:bodyPr/>
          <a:lstStyle/>
          <a:p>
            <a:fld id="{43F51526-E579-404D-8644-31D157DBDA12}" type="slidenum">
              <a:rPr lang="x-none" smtClean="0"/>
              <a:t>‹#›</a:t>
            </a:fld>
            <a:endParaRPr lang="x-none"/>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06659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a:lstStyle/>
            <a:p>
              <a:endParaRPr lang="en-KE"/>
            </a:p>
          </p:txBody>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a:lstStyle/>
            <a:p>
              <a:endParaRPr lang="en-KE"/>
            </a:p>
          </p:txBody>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D62F48E-9923-E540-82CF-D3781AE02E33}" type="datetime1">
              <a:rPr lang="en-US" smtClean="0"/>
              <a:t>7/15/2026</a:t>
            </a:fld>
            <a:endParaRPr lang="x-none"/>
          </a:p>
        </p:txBody>
      </p:sp>
      <p:sp>
        <p:nvSpPr>
          <p:cNvPr id="6" name="Footer Placeholder 5"/>
          <p:cNvSpPr>
            <a:spLocks noGrp="1"/>
          </p:cNvSpPr>
          <p:nvPr>
            <p:ph type="ftr" sz="quarter" idx="11"/>
          </p:nvPr>
        </p:nvSpPr>
        <p:spPr>
          <a:xfrm>
            <a:off x="1447382" y="318640"/>
            <a:ext cx="5541004" cy="320931"/>
          </a:xfrm>
        </p:spPr>
        <p:txBody>
          <a:bodyPr/>
          <a:lstStyle/>
          <a:p>
            <a:r>
              <a:rPr lang="en-GB"/>
              <a:t>Web: www.trademarkea.com   Twitter: @TradeMarkEastA</a:t>
            </a:r>
            <a:endParaRPr lang="x-none"/>
          </a:p>
        </p:txBody>
      </p:sp>
      <p:sp>
        <p:nvSpPr>
          <p:cNvPr id="7" name="Slide Number Placeholder 6"/>
          <p:cNvSpPr>
            <a:spLocks noGrp="1"/>
          </p:cNvSpPr>
          <p:nvPr>
            <p:ph type="sldNum" sz="quarter" idx="12"/>
          </p:nvPr>
        </p:nvSpPr>
        <p:spPr/>
        <p:txBody>
          <a:bodyPr/>
          <a:lstStyle/>
          <a:p>
            <a:fld id="{43F51526-E579-404D-8644-31D157DBDA12}" type="slidenum">
              <a:rPr lang="x-none" smtClean="0"/>
              <a:t>‹#›</a:t>
            </a:fld>
            <a:endParaRPr lang="x-none"/>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57872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GB"/>
              <a:t>Click to edit Master title style</a:t>
            </a:r>
            <a:endParaRPr lang="en-US"/>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7/15/2026</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GB"/>
              <a:t>Web: www.trademarkea.com   Twitter: @TradeMarkEastA</a:t>
            </a:r>
            <a:endParaRPr lang="x-none"/>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26583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1.xml.rels><?xml version="1.0" encoding="UTF-8" standalone="yes"?>
<Relationships xmlns="http://schemas.openxmlformats.org/package/2006/relationships"><Relationship Id="rId3" Type="http://schemas.openxmlformats.org/officeDocument/2006/relationships/hyperlink" Target="mailto:procurement@trademarkafrica.com"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hyperlink" Target="http://www.trademarkafrica.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C02C0-7253-B68B-0DE9-60FE47A6B717}"/>
              </a:ext>
            </a:extLst>
          </p:cNvPr>
          <p:cNvSpPr>
            <a:spLocks noGrp="1"/>
          </p:cNvSpPr>
          <p:nvPr>
            <p:ph type="ctrTitle"/>
          </p:nvPr>
        </p:nvSpPr>
        <p:spPr>
          <a:xfrm>
            <a:off x="672483" y="1837592"/>
            <a:ext cx="9830883" cy="4403172"/>
          </a:xfrm>
        </p:spPr>
        <p:txBody>
          <a:bodyPr anchor="b">
            <a:noAutofit/>
          </a:bodyPr>
          <a:lstStyle/>
          <a:p>
            <a:pPr algn="ctr"/>
            <a:r>
              <a:rPr lang="en-GB" sz="2400" b="1" dirty="0">
                <a:solidFill>
                  <a:srgbClr val="002060"/>
                </a:solidFill>
              </a:rPr>
              <a:t>PRE-BID MEETING </a:t>
            </a:r>
            <a:br>
              <a:rPr lang="en-GB" sz="2400" b="1" dirty="0">
                <a:solidFill>
                  <a:srgbClr val="002060"/>
                </a:solidFill>
              </a:rPr>
            </a:br>
            <a:br>
              <a:rPr lang="en-GB" sz="2400" b="1" dirty="0">
                <a:solidFill>
                  <a:srgbClr val="002060"/>
                </a:solidFill>
              </a:rPr>
            </a:br>
            <a:br>
              <a:rPr lang="en-GB" sz="2400" b="1" dirty="0">
                <a:solidFill>
                  <a:srgbClr val="002060"/>
                </a:solidFill>
              </a:rPr>
            </a:br>
            <a:r>
              <a:rPr lang="en-GB" sz="2400" b="1" dirty="0">
                <a:solidFill>
                  <a:srgbClr val="002060"/>
                </a:solidFill>
              </a:rPr>
              <a:t>PROVISION OF GREEN TECHNOLOGY SOLUTIONS TO MOYALE AND BUSIA BORDER MARKETS.</a:t>
            </a:r>
            <a:br>
              <a:rPr lang="en-GB" sz="2400" b="1" dirty="0">
                <a:solidFill>
                  <a:srgbClr val="002060"/>
                </a:solidFill>
              </a:rPr>
            </a:br>
            <a:br>
              <a:rPr lang="en-GB" sz="2400" b="1" dirty="0">
                <a:solidFill>
                  <a:srgbClr val="002060"/>
                </a:solidFill>
              </a:rPr>
            </a:br>
            <a:br>
              <a:rPr lang="en-GB" sz="2400" b="1" dirty="0">
                <a:solidFill>
                  <a:srgbClr val="002060"/>
                </a:solidFill>
              </a:rPr>
            </a:br>
            <a:br>
              <a:rPr lang="en-GB" sz="2400" b="1" dirty="0">
                <a:solidFill>
                  <a:srgbClr val="002060"/>
                </a:solidFill>
              </a:rPr>
            </a:br>
            <a:r>
              <a:rPr lang="en-GB" sz="2400" b="1" dirty="0">
                <a:solidFill>
                  <a:srgbClr val="002060"/>
                </a:solidFill>
              </a:rPr>
              <a:t>08 AUGUST 2026</a:t>
            </a:r>
            <a:br>
              <a:rPr lang="en-GB" sz="2400" b="1" dirty="0"/>
            </a:br>
            <a:endParaRPr lang="en-KE" sz="2400" b="1" dirty="0"/>
          </a:p>
        </p:txBody>
      </p:sp>
      <p:pic>
        <p:nvPicPr>
          <p:cNvPr id="5" name="Picture 4" descr="A logo with a map of africa&#10;&#10;Description automatically generated">
            <a:extLst>
              <a:ext uri="{FF2B5EF4-FFF2-40B4-BE49-F238E27FC236}">
                <a16:creationId xmlns:a16="http://schemas.microsoft.com/office/drawing/2014/main" id="{435848D0-B4B6-4344-8CF1-9B72B54A943D}"/>
              </a:ext>
            </a:extLst>
          </p:cNvPr>
          <p:cNvPicPr>
            <a:picLocks noChangeAspect="1"/>
          </p:cNvPicPr>
          <p:nvPr/>
        </p:nvPicPr>
        <p:blipFill rotWithShape="1">
          <a:blip r:embed="rId3"/>
          <a:srcRect r="3" b="8022"/>
          <a:stretch/>
        </p:blipFill>
        <p:spPr>
          <a:xfrm>
            <a:off x="7816361" y="228043"/>
            <a:ext cx="2687005" cy="2108373"/>
          </a:xfrm>
          <a:custGeom>
            <a:avLst/>
            <a:gdLst/>
            <a:ahLst/>
            <a:cxnLst/>
            <a:rect l="l" t="t" r="r" b="b"/>
            <a:pathLst>
              <a:path w="4569568" h="3877363">
                <a:moveTo>
                  <a:pt x="3843224" y="17"/>
                </a:moveTo>
                <a:cubicBezTo>
                  <a:pt x="3853657" y="-269"/>
                  <a:pt x="3863732" y="3160"/>
                  <a:pt x="3872078" y="16745"/>
                </a:cubicBezTo>
                <a:cubicBezTo>
                  <a:pt x="3827725" y="52547"/>
                  <a:pt x="3771210" y="39089"/>
                  <a:pt x="3711358" y="79463"/>
                </a:cubicBezTo>
                <a:cubicBezTo>
                  <a:pt x="3808648" y="66766"/>
                  <a:pt x="3885671" y="56609"/>
                  <a:pt x="3962692" y="46454"/>
                </a:cubicBezTo>
                <a:cubicBezTo>
                  <a:pt x="3964124" y="53563"/>
                  <a:pt x="3965554" y="60673"/>
                  <a:pt x="3966984" y="67782"/>
                </a:cubicBezTo>
                <a:cubicBezTo>
                  <a:pt x="3868502" y="82763"/>
                  <a:pt x="3777410" y="121359"/>
                  <a:pt x="3681550" y="148529"/>
                </a:cubicBezTo>
                <a:cubicBezTo>
                  <a:pt x="3690374" y="165289"/>
                  <a:pt x="3699196" y="161987"/>
                  <a:pt x="3707066" y="160972"/>
                </a:cubicBezTo>
                <a:cubicBezTo>
                  <a:pt x="3758334" y="154369"/>
                  <a:pt x="3809602" y="147768"/>
                  <a:pt x="3858724" y="129739"/>
                </a:cubicBezTo>
                <a:cubicBezTo>
                  <a:pt x="3869693" y="125675"/>
                  <a:pt x="3883047" y="125675"/>
                  <a:pt x="3889247" y="137864"/>
                </a:cubicBezTo>
                <a:cubicBezTo>
                  <a:pt x="3898070" y="155131"/>
                  <a:pt x="3885433" y="166304"/>
                  <a:pt x="3874225" y="175697"/>
                </a:cubicBezTo>
                <a:cubicBezTo>
                  <a:pt x="3854670" y="191949"/>
                  <a:pt x="3831064" y="187379"/>
                  <a:pt x="3808410" y="190425"/>
                </a:cubicBezTo>
                <a:cubicBezTo>
                  <a:pt x="3748081" y="198297"/>
                  <a:pt x="3719226" y="222927"/>
                  <a:pt x="3705872" y="279299"/>
                </a:cubicBezTo>
                <a:cubicBezTo>
                  <a:pt x="3758811" y="256445"/>
                  <a:pt x="3809842" y="284631"/>
                  <a:pt x="3861109" y="268633"/>
                </a:cubicBezTo>
                <a:cubicBezTo>
                  <a:pt x="3874463" y="264571"/>
                  <a:pt x="3895685" y="270664"/>
                  <a:pt x="3888532" y="290216"/>
                </a:cubicBezTo>
                <a:cubicBezTo>
                  <a:pt x="3881854" y="308499"/>
                  <a:pt x="3859678" y="321702"/>
                  <a:pt x="3899025" y="318148"/>
                </a:cubicBezTo>
                <a:cubicBezTo>
                  <a:pt x="3927162" y="315608"/>
                  <a:pt x="3982246" y="336176"/>
                  <a:pt x="3959116" y="341254"/>
                </a:cubicBezTo>
                <a:cubicBezTo>
                  <a:pt x="3930024" y="347603"/>
                  <a:pt x="3901646" y="356744"/>
                  <a:pt x="3864685" y="367154"/>
                </a:cubicBezTo>
                <a:cubicBezTo>
                  <a:pt x="3905463" y="384166"/>
                  <a:pt x="3934793" y="380611"/>
                  <a:pt x="3965554" y="367154"/>
                </a:cubicBezTo>
                <a:cubicBezTo>
                  <a:pt x="4002753" y="350903"/>
                  <a:pt x="4051161" y="331098"/>
                  <a:pt x="4081445" y="349381"/>
                </a:cubicBezTo>
                <a:cubicBezTo>
                  <a:pt x="4126752" y="376803"/>
                  <a:pt x="4164428" y="359536"/>
                  <a:pt x="4204966" y="354966"/>
                </a:cubicBezTo>
                <a:cubicBezTo>
                  <a:pt x="4287472" y="345570"/>
                  <a:pt x="4369264" y="329827"/>
                  <a:pt x="4452008" y="322211"/>
                </a:cubicBezTo>
                <a:cubicBezTo>
                  <a:pt x="4485154" y="319164"/>
                  <a:pt x="4520922" y="304691"/>
                  <a:pt x="4569568" y="324495"/>
                </a:cubicBezTo>
                <a:cubicBezTo>
                  <a:pt x="4349232" y="425810"/>
                  <a:pt x="4112683" y="419463"/>
                  <a:pt x="3915955" y="544899"/>
                </a:cubicBezTo>
                <a:cubicBezTo>
                  <a:pt x="3924301" y="556833"/>
                  <a:pt x="3966745" y="590858"/>
                  <a:pt x="3949339" y="593397"/>
                </a:cubicBezTo>
                <a:cubicBezTo>
                  <a:pt x="3900455" y="600761"/>
                  <a:pt x="3857056" y="625645"/>
                  <a:pt x="3812464" y="646212"/>
                </a:cubicBezTo>
                <a:cubicBezTo>
                  <a:pt x="3793148" y="655100"/>
                  <a:pt x="3769780" y="666781"/>
                  <a:pt x="3778841" y="698520"/>
                </a:cubicBezTo>
                <a:cubicBezTo>
                  <a:pt x="3795295" y="707407"/>
                  <a:pt x="3807456" y="694965"/>
                  <a:pt x="3821047" y="693950"/>
                </a:cubicBezTo>
                <a:cubicBezTo>
                  <a:pt x="3834878" y="692935"/>
                  <a:pt x="3865879" y="699535"/>
                  <a:pt x="3857293" y="703852"/>
                </a:cubicBezTo>
                <a:cubicBezTo>
                  <a:pt x="3818186" y="723405"/>
                  <a:pt x="3888532" y="770380"/>
                  <a:pt x="3842271" y="770380"/>
                </a:cubicBezTo>
                <a:cubicBezTo>
                  <a:pt x="3764772" y="770633"/>
                  <a:pt x="3723519" y="853919"/>
                  <a:pt x="3648882" y="856205"/>
                </a:cubicBezTo>
                <a:cubicBezTo>
                  <a:pt x="3636960" y="856458"/>
                  <a:pt x="3631236" y="871185"/>
                  <a:pt x="3631474" y="884136"/>
                </a:cubicBezTo>
                <a:cubicBezTo>
                  <a:pt x="3631474" y="899626"/>
                  <a:pt x="3642444" y="902418"/>
                  <a:pt x="3654605" y="903942"/>
                </a:cubicBezTo>
                <a:cubicBezTo>
                  <a:pt x="3673205" y="906226"/>
                  <a:pt x="3692520" y="884136"/>
                  <a:pt x="3717081" y="914098"/>
                </a:cubicBezTo>
                <a:cubicBezTo>
                  <a:pt x="3672966" y="931618"/>
                  <a:pt x="3628852" y="949140"/>
                  <a:pt x="3629568" y="1009319"/>
                </a:cubicBezTo>
                <a:cubicBezTo>
                  <a:pt x="3629805" y="1025569"/>
                  <a:pt x="3611444" y="1031663"/>
                  <a:pt x="3597613" y="1035726"/>
                </a:cubicBezTo>
                <a:cubicBezTo>
                  <a:pt x="3574721" y="1042329"/>
                  <a:pt x="3555408" y="1054009"/>
                  <a:pt x="3543006" y="1076608"/>
                </a:cubicBezTo>
                <a:cubicBezTo>
                  <a:pt x="3543246" y="1080925"/>
                  <a:pt x="3543484" y="1085495"/>
                  <a:pt x="3542052" y="1089050"/>
                </a:cubicBezTo>
                <a:cubicBezTo>
                  <a:pt x="3546106" y="1143642"/>
                  <a:pt x="3579490" y="1142118"/>
                  <a:pt x="3616451" y="1132978"/>
                </a:cubicBezTo>
                <a:cubicBezTo>
                  <a:pt x="3660566" y="1121805"/>
                  <a:pt x="3704204" y="1101491"/>
                  <a:pt x="3750703" y="1121043"/>
                </a:cubicBezTo>
                <a:cubicBezTo>
                  <a:pt x="3685126" y="1147197"/>
                  <a:pt x="3613828" y="1149228"/>
                  <a:pt x="3552307" y="1186555"/>
                </a:cubicBezTo>
                <a:cubicBezTo>
                  <a:pt x="3777410" y="1193411"/>
                  <a:pt x="3976284" y="1075591"/>
                  <a:pt x="4194473" y="1030395"/>
                </a:cubicBezTo>
                <a:cubicBezTo>
                  <a:pt x="4187082" y="1060610"/>
                  <a:pt x="4169436" y="1066704"/>
                  <a:pt x="4153459" y="1071275"/>
                </a:cubicBezTo>
                <a:cubicBezTo>
                  <a:pt x="4072860" y="1094129"/>
                  <a:pt x="4002278" y="1139581"/>
                  <a:pt x="3928831" y="1178936"/>
                </a:cubicBezTo>
                <a:cubicBezTo>
                  <a:pt x="3898548" y="1195188"/>
                  <a:pt x="3876608" y="1211440"/>
                  <a:pt x="3865164" y="1246481"/>
                </a:cubicBezTo>
                <a:cubicBezTo>
                  <a:pt x="3854908" y="1278221"/>
                  <a:pt x="3835117" y="1292948"/>
                  <a:pt x="3798395" y="1283806"/>
                </a:cubicBezTo>
                <a:cubicBezTo>
                  <a:pt x="3768588" y="1276188"/>
                  <a:pt x="3735920" y="1280251"/>
                  <a:pt x="3704681" y="1283045"/>
                </a:cubicBezTo>
                <a:cubicBezTo>
                  <a:pt x="3668674" y="1286092"/>
                  <a:pt x="3628374" y="1321895"/>
                  <a:pt x="3638151" y="1340431"/>
                </a:cubicBezTo>
                <a:cubicBezTo>
                  <a:pt x="3654843" y="1371917"/>
                  <a:pt x="3682743" y="1356174"/>
                  <a:pt x="3707542" y="1352619"/>
                </a:cubicBezTo>
                <a:cubicBezTo>
                  <a:pt x="3735681" y="1348303"/>
                  <a:pt x="3787902" y="1339415"/>
                  <a:pt x="3788856" y="1343224"/>
                </a:cubicBezTo>
                <a:cubicBezTo>
                  <a:pt x="3807219" y="1422193"/>
                  <a:pt x="3936463" y="1353382"/>
                  <a:pt x="3964363" y="1346270"/>
                </a:cubicBezTo>
                <a:cubicBezTo>
                  <a:pt x="3999176" y="1337384"/>
                  <a:pt x="4031845" y="1353635"/>
                  <a:pt x="4064991" y="1357443"/>
                </a:cubicBezTo>
                <a:cubicBezTo>
                  <a:pt x="4094560" y="1360998"/>
                  <a:pt x="4261720" y="1371917"/>
                  <a:pt x="4296295" y="1338398"/>
                </a:cubicBezTo>
                <a:cubicBezTo>
                  <a:pt x="4301064" y="1364552"/>
                  <a:pt x="4291050" y="1375217"/>
                  <a:pt x="4282702" y="1387152"/>
                </a:cubicBezTo>
                <a:cubicBezTo>
                  <a:pt x="4271019" y="1404164"/>
                  <a:pt x="4269110" y="1416099"/>
                  <a:pt x="4291288" y="1429556"/>
                </a:cubicBezTo>
                <a:cubicBezTo>
                  <a:pt x="4354480" y="1468154"/>
                  <a:pt x="4353524" y="1469422"/>
                  <a:pt x="4294626" y="1521730"/>
                </a:cubicBezTo>
                <a:cubicBezTo>
                  <a:pt x="4291763" y="1524015"/>
                  <a:pt x="4292957" y="1531633"/>
                  <a:pt x="4292480" y="1536712"/>
                </a:cubicBezTo>
                <a:cubicBezTo>
                  <a:pt x="4307980" y="1544836"/>
                  <a:pt x="4326102" y="1524523"/>
                  <a:pt x="4344224" y="1546361"/>
                </a:cubicBezTo>
                <a:cubicBezTo>
                  <a:pt x="4265296" y="1642341"/>
                  <a:pt x="4144874" y="1665955"/>
                  <a:pt x="4035898" y="1738070"/>
                </a:cubicBezTo>
                <a:cubicBezTo>
                  <a:pt x="4124128" y="1761938"/>
                  <a:pt x="4177066" y="1678652"/>
                  <a:pt x="4241926" y="1689317"/>
                </a:cubicBezTo>
                <a:cubicBezTo>
                  <a:pt x="4274357" y="1715471"/>
                  <a:pt x="4178020" y="1757368"/>
                  <a:pt x="4269826" y="1769810"/>
                </a:cubicBezTo>
                <a:cubicBezTo>
                  <a:pt x="4230002" y="1792663"/>
                  <a:pt x="4200434" y="1815006"/>
                  <a:pt x="4173012" y="1841415"/>
                </a:cubicBezTo>
                <a:cubicBezTo>
                  <a:pt x="4124128" y="1888644"/>
                  <a:pt x="4114590" y="1919623"/>
                  <a:pt x="4137244" y="1983103"/>
                </a:cubicBezTo>
                <a:cubicBezTo>
                  <a:pt x="4152029" y="2024746"/>
                  <a:pt x="4173728" y="2063089"/>
                  <a:pt x="4154652" y="2112602"/>
                </a:cubicBezTo>
                <a:cubicBezTo>
                  <a:pt x="4141298" y="2146628"/>
                  <a:pt x="4146544" y="2168972"/>
                  <a:pt x="4196142" y="2153737"/>
                </a:cubicBezTo>
                <a:cubicBezTo>
                  <a:pt x="4249557" y="2137485"/>
                  <a:pt x="4269587" y="2167956"/>
                  <a:pt x="4256234" y="2227627"/>
                </a:cubicBezTo>
                <a:cubicBezTo>
                  <a:pt x="4247650" y="2265970"/>
                  <a:pt x="4256712" y="2277649"/>
                  <a:pt x="4293433" y="2273333"/>
                </a:cubicBezTo>
                <a:cubicBezTo>
                  <a:pt x="4333972" y="2268509"/>
                  <a:pt x="4372602" y="2243370"/>
                  <a:pt x="4422678" y="2255559"/>
                </a:cubicBezTo>
                <a:cubicBezTo>
                  <a:pt x="4382618" y="2325134"/>
                  <a:pt x="4297010" y="2305328"/>
                  <a:pt x="4250272" y="2371602"/>
                </a:cubicBezTo>
                <a:cubicBezTo>
                  <a:pt x="4306072" y="2371854"/>
                  <a:pt x="4348756" y="2371602"/>
                  <a:pt x="4390009" y="2357127"/>
                </a:cubicBezTo>
                <a:cubicBezTo>
                  <a:pt x="4407179" y="2351286"/>
                  <a:pt x="4426018" y="2345194"/>
                  <a:pt x="4435554" y="2365252"/>
                </a:cubicBezTo>
                <a:cubicBezTo>
                  <a:pt x="4446762" y="2389375"/>
                  <a:pt x="4423632" y="2398516"/>
                  <a:pt x="4409562" y="2402832"/>
                </a:cubicBezTo>
                <a:cubicBezTo>
                  <a:pt x="4369978" y="2415021"/>
                  <a:pt x="4339695" y="2443968"/>
                  <a:pt x="4307026" y="2466566"/>
                </a:cubicBezTo>
                <a:cubicBezTo>
                  <a:pt x="4235250" y="2516082"/>
                  <a:pt x="4156558" y="2557470"/>
                  <a:pt x="4095751" y="2639233"/>
                </a:cubicBezTo>
                <a:cubicBezTo>
                  <a:pt x="4172297" y="2618411"/>
                  <a:pt x="4229288" y="2569913"/>
                  <a:pt x="4300350" y="2560010"/>
                </a:cubicBezTo>
                <a:cubicBezTo>
                  <a:pt x="4238826" y="2634409"/>
                  <a:pt x="4159659" y="2683415"/>
                  <a:pt x="4084784" y="2737500"/>
                </a:cubicBezTo>
                <a:cubicBezTo>
                  <a:pt x="4063322" y="2752735"/>
                  <a:pt x="4041622" y="2763146"/>
                  <a:pt x="4036853" y="2796409"/>
                </a:cubicBezTo>
                <a:cubicBezTo>
                  <a:pt x="4027552" y="2860905"/>
                  <a:pt x="3999653" y="2914228"/>
                  <a:pt x="3940039" y="2942666"/>
                </a:cubicBezTo>
                <a:cubicBezTo>
                  <a:pt x="3939562" y="2942922"/>
                  <a:pt x="3942900" y="2952571"/>
                  <a:pt x="3944808" y="2959171"/>
                </a:cubicBezTo>
                <a:cubicBezTo>
                  <a:pt x="3981292" y="2961204"/>
                  <a:pt x="4010145" y="2923115"/>
                  <a:pt x="4056645" y="2935557"/>
                </a:cubicBezTo>
                <a:cubicBezTo>
                  <a:pt x="4012052" y="2987356"/>
                  <a:pt x="3974853" y="3033825"/>
                  <a:pt x="3911662" y="3058455"/>
                </a:cubicBezTo>
                <a:cubicBezTo>
                  <a:pt x="3861109" y="3078006"/>
                  <a:pt x="3798633" y="3089433"/>
                  <a:pt x="3761910" y="3152912"/>
                </a:cubicBezTo>
                <a:cubicBezTo>
                  <a:pt x="3804594" y="3165356"/>
                  <a:pt x="3836310" y="3149613"/>
                  <a:pt x="3868264" y="3138440"/>
                </a:cubicBezTo>
                <a:cubicBezTo>
                  <a:pt x="3917147" y="3121173"/>
                  <a:pt x="3965554" y="3101622"/>
                  <a:pt x="4014438" y="3084354"/>
                </a:cubicBezTo>
                <a:cubicBezTo>
                  <a:pt x="4033038" y="3077753"/>
                  <a:pt x="4053307" y="3073181"/>
                  <a:pt x="4065229" y="3104668"/>
                </a:cubicBezTo>
                <a:cubicBezTo>
                  <a:pt x="4002991" y="3111271"/>
                  <a:pt x="3965792" y="3153929"/>
                  <a:pt x="3926686" y="3194048"/>
                </a:cubicBezTo>
                <a:cubicBezTo>
                  <a:pt x="3904746" y="3216647"/>
                  <a:pt x="3886862" y="3246864"/>
                  <a:pt x="3847279" y="3235438"/>
                </a:cubicBezTo>
                <a:cubicBezTo>
                  <a:pt x="3826532" y="3229344"/>
                  <a:pt x="3813418" y="3246355"/>
                  <a:pt x="3815565" y="3267177"/>
                </a:cubicBezTo>
                <a:cubicBezTo>
                  <a:pt x="3823433" y="3340561"/>
                  <a:pt x="3775026" y="3366206"/>
                  <a:pt x="3724950" y="3380425"/>
                </a:cubicBezTo>
                <a:cubicBezTo>
                  <a:pt x="3630043" y="3407087"/>
                  <a:pt x="3551113" y="3469805"/>
                  <a:pt x="3458831" y="3504084"/>
                </a:cubicBezTo>
                <a:cubicBezTo>
                  <a:pt x="3369170" y="3537348"/>
                  <a:pt x="3299779" y="3616317"/>
                  <a:pt x="3209882" y="3657707"/>
                </a:cubicBezTo>
                <a:cubicBezTo>
                  <a:pt x="3144781" y="3687670"/>
                  <a:pt x="3082544" y="3726265"/>
                  <a:pt x="3015536" y="3753434"/>
                </a:cubicBezTo>
                <a:cubicBezTo>
                  <a:pt x="2856963" y="3817676"/>
                  <a:pt x="2695288" y="3869222"/>
                  <a:pt x="2524314" y="3876585"/>
                </a:cubicBezTo>
                <a:cubicBezTo>
                  <a:pt x="2383147" y="3882426"/>
                  <a:pt x="1158667" y="3876841"/>
                  <a:pt x="661243" y="3041189"/>
                </a:cubicBezTo>
                <a:cubicBezTo>
                  <a:pt x="651705" y="3037125"/>
                  <a:pt x="640975" y="3026461"/>
                  <a:pt x="637637" y="3016303"/>
                </a:cubicBezTo>
                <a:cubicBezTo>
                  <a:pt x="621659" y="2968820"/>
                  <a:pt x="582552" y="2948253"/>
                  <a:pt x="547261" y="2922608"/>
                </a:cubicBezTo>
                <a:cubicBezTo>
                  <a:pt x="516261" y="2900009"/>
                  <a:pt x="483353" y="2876394"/>
                  <a:pt x="470476" y="2838305"/>
                </a:cubicBezTo>
                <a:cubicBezTo>
                  <a:pt x="453546" y="2787522"/>
                  <a:pt x="501714" y="2829165"/>
                  <a:pt x="510538" y="2809867"/>
                </a:cubicBezTo>
                <a:cubicBezTo>
                  <a:pt x="492177" y="2783460"/>
                  <a:pt x="463799" y="2759336"/>
                  <a:pt x="456407" y="2729374"/>
                </a:cubicBezTo>
                <a:cubicBezTo>
                  <a:pt x="429463" y="2621204"/>
                  <a:pt x="371278" y="2542489"/>
                  <a:pt x="284241" y="2481294"/>
                </a:cubicBezTo>
                <a:cubicBezTo>
                  <a:pt x="259203" y="2463774"/>
                  <a:pt x="242750" y="2431779"/>
                  <a:pt x="208651" y="2426702"/>
                </a:cubicBezTo>
                <a:cubicBezTo>
                  <a:pt x="132821" y="2415529"/>
                  <a:pt x="156667" y="2328180"/>
                  <a:pt x="116605" y="2289331"/>
                </a:cubicBezTo>
                <a:cubicBezTo>
                  <a:pt x="108974" y="2281966"/>
                  <a:pt x="102060" y="2267494"/>
                  <a:pt x="103490" y="2257592"/>
                </a:cubicBezTo>
                <a:cubicBezTo>
                  <a:pt x="105635" y="2243370"/>
                  <a:pt x="114698" y="2229913"/>
                  <a:pt x="122328" y="2217216"/>
                </a:cubicBezTo>
                <a:cubicBezTo>
                  <a:pt x="130198" y="2204521"/>
                  <a:pt x="142119" y="2193348"/>
                  <a:pt x="136397" y="2176590"/>
                </a:cubicBezTo>
                <a:cubicBezTo>
                  <a:pt x="134014" y="2169734"/>
                  <a:pt x="135681" y="2145866"/>
                  <a:pt x="118036" y="2164655"/>
                </a:cubicBezTo>
                <a:cubicBezTo>
                  <a:pt x="69629" y="2216201"/>
                  <a:pt x="41491" y="2167450"/>
                  <a:pt x="0" y="2144088"/>
                </a:cubicBezTo>
                <a:cubicBezTo>
                  <a:pt x="33383" y="2119965"/>
                  <a:pt x="63429" y="2102953"/>
                  <a:pt x="68437" y="2066897"/>
                </a:cubicBezTo>
                <a:cubicBezTo>
                  <a:pt x="78690" y="1992498"/>
                  <a:pt x="122565" y="1958473"/>
                  <a:pt x="189096" y="1951871"/>
                </a:cubicBezTo>
                <a:cubicBezTo>
                  <a:pt x="164535" y="1880012"/>
                  <a:pt x="164535" y="1880012"/>
                  <a:pt x="243942" y="1870107"/>
                </a:cubicBezTo>
                <a:cubicBezTo>
                  <a:pt x="213419" y="1824403"/>
                  <a:pt x="213419" y="1812722"/>
                  <a:pt x="250381" y="1796979"/>
                </a:cubicBezTo>
                <a:cubicBezTo>
                  <a:pt x="285911" y="1781998"/>
                  <a:pt x="325255" y="1776919"/>
                  <a:pt x="358164" y="1753813"/>
                </a:cubicBezTo>
                <a:cubicBezTo>
                  <a:pt x="327879" y="1695412"/>
                  <a:pt x="319295" y="1627615"/>
                  <a:pt x="256819" y="1599175"/>
                </a:cubicBezTo>
                <a:cubicBezTo>
                  <a:pt x="247042" y="1594859"/>
                  <a:pt x="240366" y="1577338"/>
                  <a:pt x="246564" y="1567182"/>
                </a:cubicBezTo>
                <a:cubicBezTo>
                  <a:pt x="269218" y="1530364"/>
                  <a:pt x="236788" y="1460535"/>
                  <a:pt x="307371" y="1452664"/>
                </a:cubicBezTo>
                <a:cubicBezTo>
                  <a:pt x="316195" y="1451902"/>
                  <a:pt x="324303" y="1444284"/>
                  <a:pt x="317387" y="1434381"/>
                </a:cubicBezTo>
                <a:cubicBezTo>
                  <a:pt x="293540" y="1399848"/>
                  <a:pt x="322394" y="1402133"/>
                  <a:pt x="339801" y="1397816"/>
                </a:cubicBezTo>
                <a:cubicBezTo>
                  <a:pt x="360787" y="1392485"/>
                  <a:pt x="384632" y="1407720"/>
                  <a:pt x="404186" y="1388929"/>
                </a:cubicBezTo>
                <a:cubicBezTo>
                  <a:pt x="399654" y="1369123"/>
                  <a:pt x="382725" y="1369377"/>
                  <a:pt x="370802" y="1363030"/>
                </a:cubicBezTo>
                <a:cubicBezTo>
                  <a:pt x="335987" y="1344747"/>
                  <a:pt x="307609" y="1322911"/>
                  <a:pt x="305940" y="1275427"/>
                </a:cubicBezTo>
                <a:cubicBezTo>
                  <a:pt x="304749" y="1237085"/>
                  <a:pt x="300933" y="1203314"/>
                  <a:pt x="349102" y="1191633"/>
                </a:cubicBezTo>
                <a:cubicBezTo>
                  <a:pt x="369132" y="1186808"/>
                  <a:pt x="363408" y="1159132"/>
                  <a:pt x="351962" y="1145419"/>
                </a:cubicBezTo>
                <a:cubicBezTo>
                  <a:pt x="331455" y="1121043"/>
                  <a:pt x="314526" y="1088542"/>
                  <a:pt x="279233" y="1086257"/>
                </a:cubicBezTo>
                <a:cubicBezTo>
                  <a:pt x="257772" y="1084734"/>
                  <a:pt x="241318" y="1074575"/>
                  <a:pt x="224388" y="1062896"/>
                </a:cubicBezTo>
                <a:cubicBezTo>
                  <a:pt x="212228" y="1054515"/>
                  <a:pt x="197681" y="1047406"/>
                  <a:pt x="199111" y="1029379"/>
                </a:cubicBezTo>
                <a:cubicBezTo>
                  <a:pt x="200542" y="1012112"/>
                  <a:pt x="214610" y="1005002"/>
                  <a:pt x="228919" y="1001447"/>
                </a:cubicBezTo>
                <a:cubicBezTo>
                  <a:pt x="276611" y="990021"/>
                  <a:pt x="321440" y="973262"/>
                  <a:pt x="361264" y="934920"/>
                </a:cubicBezTo>
                <a:cubicBezTo>
                  <a:pt x="334794" y="914607"/>
                  <a:pt x="309518" y="899879"/>
                  <a:pt x="289964" y="879311"/>
                </a:cubicBezTo>
                <a:cubicBezTo>
                  <a:pt x="242750" y="829544"/>
                  <a:pt x="642644" y="672875"/>
                  <a:pt x="662674" y="617012"/>
                </a:cubicBezTo>
                <a:cubicBezTo>
                  <a:pt x="668873" y="599745"/>
                  <a:pt x="690096" y="581971"/>
                  <a:pt x="707744" y="576892"/>
                </a:cubicBezTo>
                <a:cubicBezTo>
                  <a:pt x="790487" y="553024"/>
                  <a:pt x="862262" y="499446"/>
                  <a:pt x="946915" y="479640"/>
                </a:cubicBezTo>
                <a:cubicBezTo>
                  <a:pt x="1026799" y="460851"/>
                  <a:pt x="1105490" y="435712"/>
                  <a:pt x="1193003" y="410829"/>
                </a:cubicBezTo>
                <a:cubicBezTo>
                  <a:pt x="1139351" y="348364"/>
                  <a:pt x="1044206" y="355728"/>
                  <a:pt x="1022030" y="265586"/>
                </a:cubicBezTo>
                <a:cubicBezTo>
                  <a:pt x="1108590" y="242225"/>
                  <a:pt x="1199679" y="268888"/>
                  <a:pt x="1283141" y="231814"/>
                </a:cubicBezTo>
                <a:cubicBezTo>
                  <a:pt x="1290295" y="228514"/>
                  <a:pt x="1300072" y="231814"/>
                  <a:pt x="1308655" y="232831"/>
                </a:cubicBezTo>
                <a:cubicBezTo>
                  <a:pt x="1480584" y="252636"/>
                  <a:pt x="1651797" y="235371"/>
                  <a:pt x="1821341" y="210485"/>
                </a:cubicBezTo>
                <a:cubicBezTo>
                  <a:pt x="2065522" y="174938"/>
                  <a:pt x="2310657" y="152338"/>
                  <a:pt x="2556268" y="136340"/>
                </a:cubicBezTo>
                <a:cubicBezTo>
                  <a:pt x="2759196" y="123136"/>
                  <a:pt x="2962599" y="117297"/>
                  <a:pt x="3164574" y="91905"/>
                </a:cubicBezTo>
                <a:cubicBezTo>
                  <a:pt x="3380616" y="64736"/>
                  <a:pt x="3596420" y="34011"/>
                  <a:pt x="3812226" y="5572"/>
                </a:cubicBezTo>
                <a:cubicBezTo>
                  <a:pt x="3822002" y="4301"/>
                  <a:pt x="3832792" y="302"/>
                  <a:pt x="3843224" y="17"/>
                </a:cubicBezTo>
                <a:close/>
              </a:path>
            </a:pathLst>
          </a:custGeom>
        </p:spPr>
      </p:pic>
    </p:spTree>
    <p:extLst>
      <p:ext uri="{BB962C8B-B14F-4D97-AF65-F5344CB8AC3E}">
        <p14:creationId xmlns:p14="http://schemas.microsoft.com/office/powerpoint/2010/main" val="2400871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91233-A55A-6CDB-4467-B3240B1704E6}"/>
              </a:ext>
            </a:extLst>
          </p:cNvPr>
          <p:cNvSpPr>
            <a:spLocks noGrp="1"/>
          </p:cNvSpPr>
          <p:nvPr>
            <p:ph type="title"/>
          </p:nvPr>
        </p:nvSpPr>
        <p:spPr>
          <a:xfrm>
            <a:off x="838200" y="365125"/>
            <a:ext cx="10515600" cy="617851"/>
          </a:xfrm>
        </p:spPr>
        <p:txBody>
          <a:bodyPr/>
          <a:lstStyle/>
          <a:p>
            <a:r>
              <a:rPr lang="pt-BR" sz="3600" b="1" dirty="0">
                <a:solidFill>
                  <a:srgbClr val="002060"/>
                </a:solidFill>
                <a:latin typeface="+mn-lt"/>
              </a:rPr>
              <a:t>Lessons from Previous Evaluation</a:t>
            </a:r>
            <a:endParaRPr lang="en-KE" sz="3600" b="1" dirty="0">
              <a:solidFill>
                <a:srgbClr val="002060"/>
              </a:solidFill>
              <a:latin typeface="+mn-lt"/>
            </a:endParaRPr>
          </a:p>
        </p:txBody>
      </p:sp>
      <p:sp>
        <p:nvSpPr>
          <p:cNvPr id="3" name="Content Placeholder 2">
            <a:extLst>
              <a:ext uri="{FF2B5EF4-FFF2-40B4-BE49-F238E27FC236}">
                <a16:creationId xmlns:a16="http://schemas.microsoft.com/office/drawing/2014/main" id="{338746E0-A188-436C-D9E9-E06D9C4EAD3C}"/>
              </a:ext>
            </a:extLst>
          </p:cNvPr>
          <p:cNvSpPr>
            <a:spLocks noGrp="1"/>
          </p:cNvSpPr>
          <p:nvPr>
            <p:ph idx="1"/>
          </p:nvPr>
        </p:nvSpPr>
        <p:spPr>
          <a:xfrm>
            <a:off x="838200" y="1828800"/>
            <a:ext cx="10889512" cy="4664075"/>
          </a:xfrm>
        </p:spPr>
        <p:txBody>
          <a:bodyPr/>
          <a:lstStyle/>
          <a:p>
            <a:pPr marL="0" marR="0" lvl="0" indent="0" algn="just" defTabSz="914400" rtl="0" eaLnBrk="0" fontAlgn="base" latinLnBrk="0" hangingPunct="0">
              <a:lnSpc>
                <a:spcPct val="115000"/>
              </a:lnSpc>
              <a:spcBef>
                <a:spcPct val="20000"/>
              </a:spcBef>
              <a:spcAft>
                <a:spcPts val="0"/>
              </a:spcAft>
              <a:buClrTx/>
              <a:buSzTx/>
              <a:buFontTx/>
              <a:buNone/>
              <a:tabLst>
                <a:tab pos="914400" algn="l"/>
              </a:tabLst>
              <a:defRPr/>
            </a:pPr>
            <a:endParaRPr kumimoji="0" lang="en-GB" sz="2400" b="1" i="0" u="none" strike="noStrike" kern="0" cap="none" spc="0" normalizeH="0" baseline="0" noProof="0" dirty="0">
              <a:ln>
                <a:noFill/>
              </a:ln>
              <a:solidFill>
                <a:srgbClr val="002060"/>
              </a:solidFill>
              <a:effectLst/>
              <a:uLnTx/>
              <a:uFillTx/>
              <a:latin typeface="Calibri" pitchFamily="34" charset="0"/>
              <a:ea typeface="+mn-ea"/>
              <a:cs typeface="+mn-cs"/>
            </a:endParaRPr>
          </a:p>
          <a:p>
            <a:pPr marL="0" indent="0">
              <a:buNone/>
            </a:pPr>
            <a:endParaRPr lang="en-KE" dirty="0">
              <a:solidFill>
                <a:srgbClr val="002060"/>
              </a:solidFill>
            </a:endParaRPr>
          </a:p>
        </p:txBody>
      </p:sp>
      <p:sp>
        <p:nvSpPr>
          <p:cNvPr id="4" name="Footer Placeholder 3">
            <a:extLst>
              <a:ext uri="{FF2B5EF4-FFF2-40B4-BE49-F238E27FC236}">
                <a16:creationId xmlns:a16="http://schemas.microsoft.com/office/drawing/2014/main" id="{19F7ABCB-610A-6C95-95CF-C5914703A478}"/>
              </a:ext>
            </a:extLst>
          </p:cNvPr>
          <p:cNvSpPr>
            <a:spLocks noGrp="1"/>
          </p:cNvSpPr>
          <p:nvPr>
            <p:ph type="ftr" sz="quarter" idx="11"/>
          </p:nvPr>
        </p:nvSpPr>
        <p:spPr>
          <a:xfrm>
            <a:off x="566928" y="6711378"/>
            <a:ext cx="11978640" cy="29324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Web: www.trademarkea.com   Twitter: @TradeMarkEastA</a:t>
            </a:r>
            <a:endParaRPr kumimoji="0" lang="x-none"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B8F0EBD-3C0A-3B3E-A427-5559655EE2CE}"/>
              </a:ext>
            </a:extLst>
          </p:cNvPr>
          <p:cNvSpPr txBox="1"/>
          <p:nvPr/>
        </p:nvSpPr>
        <p:spPr>
          <a:xfrm>
            <a:off x="838200" y="2503145"/>
            <a:ext cx="10590028" cy="2121030"/>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GB" dirty="0">
                <a:solidFill>
                  <a:srgbClr val="002060"/>
                </a:solidFill>
              </a:rPr>
              <a:t>Many bidders copied the </a:t>
            </a:r>
            <a:r>
              <a:rPr lang="en-GB" dirty="0" err="1">
                <a:solidFill>
                  <a:srgbClr val="002060"/>
                </a:solidFill>
              </a:rPr>
              <a:t>ToR</a:t>
            </a:r>
            <a:r>
              <a:rPr lang="en-GB" dirty="0">
                <a:solidFill>
                  <a:srgbClr val="002060"/>
                </a:solidFill>
              </a:rPr>
              <a:t> instead of demonstrating methodology.</a:t>
            </a:r>
          </a:p>
          <a:p>
            <a:pPr marL="285750" indent="-285750">
              <a:lnSpc>
                <a:spcPct val="150000"/>
              </a:lnSpc>
              <a:buFont typeface="Arial" panose="020B0604020202020204" pitchFamily="34" charset="0"/>
              <a:buChar char="•"/>
            </a:pPr>
            <a:r>
              <a:rPr lang="en-GB" dirty="0">
                <a:solidFill>
                  <a:srgbClr val="002060"/>
                </a:solidFill>
              </a:rPr>
              <a:t>Several omitted required technical specifications.</a:t>
            </a:r>
          </a:p>
          <a:p>
            <a:pPr marL="285750" indent="-285750">
              <a:lnSpc>
                <a:spcPct val="150000"/>
              </a:lnSpc>
              <a:buFont typeface="Arial" panose="020B0604020202020204" pitchFamily="34" charset="0"/>
              <a:buChar char="•"/>
            </a:pPr>
            <a:r>
              <a:rPr lang="en-GB" dirty="0">
                <a:solidFill>
                  <a:srgbClr val="002060"/>
                </a:solidFill>
              </a:rPr>
              <a:t>Drawings submitted without supporting calculations.</a:t>
            </a:r>
          </a:p>
          <a:p>
            <a:pPr marL="285750" indent="-285750">
              <a:lnSpc>
                <a:spcPct val="150000"/>
              </a:lnSpc>
              <a:buFont typeface="Arial" panose="020B0604020202020204" pitchFamily="34" charset="0"/>
              <a:buChar char="•"/>
            </a:pPr>
            <a:r>
              <a:rPr lang="en-GB" dirty="0">
                <a:solidFill>
                  <a:srgbClr val="002060"/>
                </a:solidFill>
              </a:rPr>
              <a:t>Insufficient evidence of similar assignments.</a:t>
            </a:r>
          </a:p>
          <a:p>
            <a:pPr marL="285750" indent="-285750">
              <a:lnSpc>
                <a:spcPct val="150000"/>
              </a:lnSpc>
              <a:buFont typeface="Arial" panose="020B0604020202020204" pitchFamily="34" charset="0"/>
              <a:buChar char="•"/>
            </a:pPr>
            <a:r>
              <a:rPr lang="en-GB" dirty="0">
                <a:solidFill>
                  <a:srgbClr val="002060"/>
                </a:solidFill>
              </a:rPr>
              <a:t>Failure to demonstrate compliance resulted in non-responsiveness.</a:t>
            </a:r>
          </a:p>
        </p:txBody>
      </p:sp>
    </p:spTree>
    <p:extLst>
      <p:ext uri="{BB962C8B-B14F-4D97-AF65-F5344CB8AC3E}">
        <p14:creationId xmlns:p14="http://schemas.microsoft.com/office/powerpoint/2010/main" val="112601521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36E5F-A515-8465-E26F-49E570BB309B}"/>
            </a:ext>
          </a:extLst>
        </p:cNvPr>
        <p:cNvGrpSpPr/>
        <p:nvPr/>
      </p:nvGrpSpPr>
      <p:grpSpPr>
        <a:xfrm>
          <a:off x="0" y="0"/>
          <a:ext cx="0" cy="0"/>
          <a:chOff x="0" y="0"/>
          <a:chExt cx="0" cy="0"/>
        </a:xfrm>
      </p:grpSpPr>
      <p:pic>
        <p:nvPicPr>
          <p:cNvPr id="75" name="Picture 74" descr="Files">
            <a:extLst>
              <a:ext uri="{FF2B5EF4-FFF2-40B4-BE49-F238E27FC236}">
                <a16:creationId xmlns:a16="http://schemas.microsoft.com/office/drawing/2014/main" id="{68F7E51B-E495-60D0-50C9-3239F5EF46BF}"/>
              </a:ext>
            </a:extLst>
          </p:cNvPr>
          <p:cNvPicPr>
            <a:picLocks noChangeAspect="1"/>
          </p:cNvPicPr>
          <p:nvPr/>
        </p:nvPicPr>
        <p:blipFill>
          <a:blip r:embed="rId2">
            <a:duotone>
              <a:schemeClr val="bg2">
                <a:shade val="45000"/>
                <a:satMod val="135000"/>
              </a:schemeClr>
              <a:prstClr val="white"/>
            </a:duotone>
            <a:alphaModFix amt="50000"/>
          </a:blip>
          <a:srcRect r="-1" b="15728"/>
          <a:stretch/>
        </p:blipFill>
        <p:spPr>
          <a:xfrm>
            <a:off x="305" y="10"/>
            <a:ext cx="12191695" cy="6857990"/>
          </a:xfrm>
          <a:prstGeom prst="rect">
            <a:avLst/>
          </a:prstGeom>
        </p:spPr>
      </p:pic>
      <p:sp>
        <p:nvSpPr>
          <p:cNvPr id="2" name="Title 1">
            <a:extLst>
              <a:ext uri="{FF2B5EF4-FFF2-40B4-BE49-F238E27FC236}">
                <a16:creationId xmlns:a16="http://schemas.microsoft.com/office/drawing/2014/main" id="{6816438F-2215-2348-1C07-DF5B2E0A6193}"/>
              </a:ext>
            </a:extLst>
          </p:cNvPr>
          <p:cNvSpPr>
            <a:spLocks noGrp="1"/>
          </p:cNvSpPr>
          <p:nvPr>
            <p:ph type="title"/>
          </p:nvPr>
        </p:nvSpPr>
        <p:spPr>
          <a:xfrm>
            <a:off x="1451579" y="804519"/>
            <a:ext cx="9603275" cy="1049235"/>
          </a:xfrm>
        </p:spPr>
        <p:txBody>
          <a:bodyPr>
            <a:normAutofit/>
          </a:bodyPr>
          <a:lstStyle/>
          <a:p>
            <a:r>
              <a:rPr lang="pt-BR" b="1" dirty="0">
                <a:solidFill>
                  <a:srgbClr val="002060"/>
                </a:solidFill>
                <a:latin typeface="+mn-lt"/>
              </a:rPr>
              <a:t>Clarifications</a:t>
            </a:r>
            <a:endParaRPr lang="en-KE" b="1" dirty="0">
              <a:solidFill>
                <a:srgbClr val="002060"/>
              </a:solidFill>
              <a:latin typeface="+mn-lt"/>
            </a:endParaRPr>
          </a:p>
        </p:txBody>
      </p:sp>
      <p:sp>
        <p:nvSpPr>
          <p:cNvPr id="3" name="Footer Placeholder 1">
            <a:extLst>
              <a:ext uri="{FF2B5EF4-FFF2-40B4-BE49-F238E27FC236}">
                <a16:creationId xmlns:a16="http://schemas.microsoft.com/office/drawing/2014/main" id="{62A234BB-E560-2A41-EB96-895F4FC8E0F6}"/>
              </a:ext>
            </a:extLst>
          </p:cNvPr>
          <p:cNvSpPr>
            <a:spLocks noGrp="1"/>
          </p:cNvSpPr>
          <p:nvPr>
            <p:ph type="ftr" sz="quarter" idx="11"/>
          </p:nvPr>
        </p:nvSpPr>
        <p:spPr>
          <a:xfrm>
            <a:off x="1451579" y="329307"/>
            <a:ext cx="5938836" cy="309201"/>
          </a:xfrm>
        </p:spPr>
        <p:txBody>
          <a:bodyPr vert="horz" lIns="91440" tIns="45720" rIns="91440" bIns="45720" rtlCol="0">
            <a:normAutofit/>
          </a:bodyPr>
          <a:lstStyle/>
          <a:p>
            <a:pPr>
              <a:spcAft>
                <a:spcPts val="600"/>
              </a:spcAft>
            </a:pPr>
            <a:r>
              <a:rPr lang="en-US"/>
              <a:t>Web: www.trademarkafrica.com                              Twitter: @TradeMarkAfrica</a:t>
            </a:r>
          </a:p>
        </p:txBody>
      </p:sp>
      <p:sp>
        <p:nvSpPr>
          <p:cNvPr id="56" name="Content Placeholder 2">
            <a:extLst>
              <a:ext uri="{FF2B5EF4-FFF2-40B4-BE49-F238E27FC236}">
                <a16:creationId xmlns:a16="http://schemas.microsoft.com/office/drawing/2014/main" id="{98ADBEFE-64FF-979E-974C-7995422EC24F}"/>
              </a:ext>
            </a:extLst>
          </p:cNvPr>
          <p:cNvSpPr>
            <a:spLocks noGrp="1"/>
          </p:cNvSpPr>
          <p:nvPr>
            <p:ph idx="1"/>
          </p:nvPr>
        </p:nvSpPr>
        <p:spPr>
          <a:xfrm>
            <a:off x="1451579" y="2015732"/>
            <a:ext cx="9603275" cy="3450613"/>
          </a:xfrm>
        </p:spPr>
        <p:txBody>
          <a:bodyPr>
            <a:normAutofit/>
          </a:bodyPr>
          <a:lstStyle/>
          <a:p>
            <a:pPr eaLnBrk="0" fontAlgn="base" hangingPunct="0">
              <a:spcBef>
                <a:spcPct val="20000"/>
              </a:spcBef>
              <a:defRPr/>
            </a:pPr>
            <a:r>
              <a:rPr lang="en-GB" dirty="0">
                <a:solidFill>
                  <a:srgbClr val="002060"/>
                </a:solidFill>
              </a:rPr>
              <a:t>Clarifications only through Procurement </a:t>
            </a:r>
            <a:r>
              <a:rPr lang="en-GB" u="sng" kern="0" dirty="0">
                <a:solidFill>
                  <a:srgbClr val="002060"/>
                </a:solidFill>
                <a:latin typeface="Calibri"/>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procurement@trademarkafrica.com</a:t>
            </a:r>
            <a:r>
              <a:rPr lang="en-GB" dirty="0">
                <a:solidFill>
                  <a:srgbClr val="002060"/>
                </a:solidFill>
              </a:rPr>
              <a:t>.</a:t>
            </a:r>
          </a:p>
          <a:p>
            <a:pPr eaLnBrk="0" fontAlgn="base" hangingPunct="0">
              <a:spcBef>
                <a:spcPct val="20000"/>
              </a:spcBef>
              <a:defRPr/>
            </a:pPr>
            <a:r>
              <a:rPr lang="en-GB" dirty="0">
                <a:solidFill>
                  <a:srgbClr val="002060"/>
                </a:solidFill>
              </a:rPr>
              <a:t>Tender document and issued addenda prevail over presentation.</a:t>
            </a:r>
          </a:p>
          <a:p>
            <a:pPr eaLnBrk="0" fontAlgn="base" hangingPunct="0">
              <a:spcBef>
                <a:spcPct val="20000"/>
              </a:spcBef>
              <a:defRPr/>
            </a:pPr>
            <a:r>
              <a:rPr lang="en-GB" dirty="0">
                <a:solidFill>
                  <a:srgbClr val="002060"/>
                </a:solidFill>
              </a:rPr>
              <a:t>Verbal responses are not binding.</a:t>
            </a:r>
          </a:p>
          <a:p>
            <a:pPr marL="0" indent="0" eaLnBrk="0" fontAlgn="base" hangingPunct="0">
              <a:spcBef>
                <a:spcPct val="20000"/>
              </a:spcBef>
              <a:buNone/>
              <a:defRPr/>
            </a:pPr>
            <a:endParaRPr lang="en-GB" dirty="0"/>
          </a:p>
        </p:txBody>
      </p:sp>
    </p:spTree>
    <p:extLst>
      <p:ext uri="{BB962C8B-B14F-4D97-AF65-F5344CB8AC3E}">
        <p14:creationId xmlns:p14="http://schemas.microsoft.com/office/powerpoint/2010/main" val="475520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a:extLst>
            <a:ext uri="{FF2B5EF4-FFF2-40B4-BE49-F238E27FC236}">
              <a16:creationId xmlns:a16="http://schemas.microsoft.com/office/drawing/2014/main" id="{B3F991E1-94F8-ACB4-41F1-B206E4667AD5}"/>
            </a:ext>
          </a:extLst>
        </p:cNvPr>
        <p:cNvGrpSpPr/>
        <p:nvPr/>
      </p:nvGrpSpPr>
      <p:grpSpPr>
        <a:xfrm>
          <a:off x="0" y="0"/>
          <a:ext cx="0" cy="0"/>
          <a:chOff x="0" y="0"/>
          <a:chExt cx="0" cy="0"/>
        </a:xfrm>
      </p:grpSpPr>
      <p:sp>
        <p:nvSpPr>
          <p:cNvPr id="90" name="Rectangle 89">
            <a:extLst>
              <a:ext uri="{FF2B5EF4-FFF2-40B4-BE49-F238E27FC236}">
                <a16:creationId xmlns:a16="http://schemas.microsoft.com/office/drawing/2014/main" id="{51B39578-E029-9DC8-FF96-FB906BC091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pic>
        <p:nvPicPr>
          <p:cNvPr id="92" name="Picture 91">
            <a:extLst>
              <a:ext uri="{FF2B5EF4-FFF2-40B4-BE49-F238E27FC236}">
                <a16:creationId xmlns:a16="http://schemas.microsoft.com/office/drawing/2014/main" id="{E6BA877F-4685-E0C7-E43A-E7BE142507F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94" name="Straight Connector 93">
            <a:extLst>
              <a:ext uri="{FF2B5EF4-FFF2-40B4-BE49-F238E27FC236}">
                <a16:creationId xmlns:a16="http://schemas.microsoft.com/office/drawing/2014/main" id="{60CCB510-10CC-EDB0-EC48-8D84F92494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4F190D0-618C-B760-7630-2491BE374E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98" name="Rectangle 97">
            <a:extLst>
              <a:ext uri="{FF2B5EF4-FFF2-40B4-BE49-F238E27FC236}">
                <a16:creationId xmlns:a16="http://schemas.microsoft.com/office/drawing/2014/main" id="{9AA758A6-F595-604A-88D9-AD4CA4FF3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1A8490E-EE0B-E5D3-C281-B0D4A746C457}"/>
              </a:ext>
            </a:extLst>
          </p:cNvPr>
          <p:cNvSpPr txBox="1"/>
          <p:nvPr/>
        </p:nvSpPr>
        <p:spPr>
          <a:xfrm>
            <a:off x="2365695" y="938717"/>
            <a:ext cx="8689157" cy="3541837"/>
          </a:xfrm>
          <a:prstGeom prst="rect">
            <a:avLst/>
          </a:prstGeom>
        </p:spPr>
        <p:txBody>
          <a:bodyPr vert="horz" lIns="91440" tIns="45720" rIns="91440" bIns="0" rtlCol="0" anchor="b">
            <a:normAutofit/>
          </a:bodyPr>
          <a:lstStyle/>
          <a:p>
            <a:pPr defTabSz="914400">
              <a:lnSpc>
                <a:spcPct val="90000"/>
              </a:lnSpc>
              <a:spcBef>
                <a:spcPct val="0"/>
              </a:spcBef>
              <a:spcAft>
                <a:spcPts val="600"/>
              </a:spcAft>
            </a:pPr>
            <a:r>
              <a:rPr lang="en-US" sz="6600" cap="all">
                <a:latin typeface="+mj-lt"/>
                <a:ea typeface="+mj-ea"/>
                <a:cs typeface="+mj-cs"/>
              </a:rPr>
              <a:t>Environmental and Social Safeguarding </a:t>
            </a:r>
          </a:p>
        </p:txBody>
      </p:sp>
      <p:sp>
        <p:nvSpPr>
          <p:cNvPr id="4" name="Footer Placeholder 3">
            <a:extLst>
              <a:ext uri="{FF2B5EF4-FFF2-40B4-BE49-F238E27FC236}">
                <a16:creationId xmlns:a16="http://schemas.microsoft.com/office/drawing/2014/main" id="{5B121431-4A7B-AF87-7DF6-5BB8930B68A0}"/>
              </a:ext>
            </a:extLst>
          </p:cNvPr>
          <p:cNvSpPr>
            <a:spLocks noGrp="1"/>
          </p:cNvSpPr>
          <p:nvPr>
            <p:ph type="ftr" sz="quarter" idx="11"/>
          </p:nvPr>
        </p:nvSpPr>
        <p:spPr>
          <a:xfrm>
            <a:off x="2481152" y="411195"/>
            <a:ext cx="4973915" cy="309201"/>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Web: www.trademarkafrica.com   Twitter: @TradeMarkAfrica</a:t>
            </a:r>
          </a:p>
        </p:txBody>
      </p:sp>
      <p:cxnSp>
        <p:nvCxnSpPr>
          <p:cNvPr id="100" name="Straight Connector 99">
            <a:extLst>
              <a:ext uri="{FF2B5EF4-FFF2-40B4-BE49-F238E27FC236}">
                <a16:creationId xmlns:a16="http://schemas.microsoft.com/office/drawing/2014/main" id="{DA564900-48EC-14DC-6D67-AC70754EC8C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76728" y="4735528"/>
            <a:ext cx="864301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7" name="TextBox 6">
            <a:extLst>
              <a:ext uri="{FF2B5EF4-FFF2-40B4-BE49-F238E27FC236}">
                <a16:creationId xmlns:a16="http://schemas.microsoft.com/office/drawing/2014/main" id="{DCFE67A4-306B-8C98-9C10-DB00B5E63F4E}"/>
              </a:ext>
            </a:extLst>
          </p:cNvPr>
          <p:cNvSpPr txBox="1"/>
          <p:nvPr/>
        </p:nvSpPr>
        <p:spPr>
          <a:xfrm>
            <a:off x="261430" y="1280159"/>
            <a:ext cx="3539266" cy="4297680"/>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endParaRPr lang="en-US" sz="3200" b="1" i="0" kern="1200" cap="all">
              <a:solidFill>
                <a:schemeClr val="tx1"/>
              </a:solidFill>
              <a:effectLst/>
              <a:latin typeface="+mj-lt"/>
              <a:ea typeface="+mj-ea"/>
              <a:cs typeface="+mj-cs"/>
            </a:endParaRPr>
          </a:p>
        </p:txBody>
      </p:sp>
      <p:sp>
        <p:nvSpPr>
          <p:cNvPr id="3" name="TextBox 2">
            <a:extLst>
              <a:ext uri="{FF2B5EF4-FFF2-40B4-BE49-F238E27FC236}">
                <a16:creationId xmlns:a16="http://schemas.microsoft.com/office/drawing/2014/main" id="{D45D9F14-DDD1-8EF0-F513-347545E4C411}"/>
              </a:ext>
            </a:extLst>
          </p:cNvPr>
          <p:cNvSpPr txBox="1"/>
          <p:nvPr/>
        </p:nvSpPr>
        <p:spPr>
          <a:xfrm>
            <a:off x="4924849" y="1494875"/>
            <a:ext cx="6130003" cy="4297680"/>
          </a:xfrm>
          <a:prstGeom prst="rect">
            <a:avLst/>
          </a:prstGeom>
        </p:spPr>
        <p:txBody>
          <a:bodyPr vert="horz" lIns="91440" tIns="45720" rIns="91440" bIns="45720" rtlCol="0" anchor="ctr">
            <a:normAutofit/>
          </a:bodyPr>
          <a:lstStyle/>
          <a:p>
            <a:pPr indent="-228600" defTabSz="914400">
              <a:lnSpc>
                <a:spcPct val="120000"/>
              </a:lnSpc>
              <a:spcAft>
                <a:spcPts val="600"/>
              </a:spcAft>
              <a:buClr>
                <a:schemeClr val="accent1"/>
              </a:buClr>
              <a:buSzPct val="100000"/>
              <a:buFont typeface="Arial" panose="020B0604020202020204" pitchFamily="34" charset="0"/>
              <a:buChar char="•"/>
            </a:pPr>
            <a:endParaRPr lang="en-US"/>
          </a:p>
        </p:txBody>
      </p:sp>
    </p:spTree>
    <p:extLst>
      <p:ext uri="{BB962C8B-B14F-4D97-AF65-F5344CB8AC3E}">
        <p14:creationId xmlns:p14="http://schemas.microsoft.com/office/powerpoint/2010/main" val="3455292335"/>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147A74-D364-7402-26E4-CE20FDEAF51D}"/>
              </a:ext>
            </a:extLst>
          </p:cNvPr>
          <p:cNvSpPr>
            <a:spLocks noGrp="1"/>
          </p:cNvSpPr>
          <p:nvPr>
            <p:ph type="title"/>
          </p:nvPr>
        </p:nvSpPr>
        <p:spPr>
          <a:xfrm>
            <a:off x="844476" y="1600199"/>
            <a:ext cx="3539266" cy="4297680"/>
          </a:xfrm>
        </p:spPr>
        <p:txBody>
          <a:bodyPr anchor="ctr">
            <a:normAutofit/>
          </a:bodyPr>
          <a:lstStyle/>
          <a:p>
            <a:br>
              <a:rPr lang="en-GB"/>
            </a:br>
            <a:endParaRPr lang="en-KE"/>
          </a:p>
        </p:txBody>
      </p:sp>
      <p:sp>
        <p:nvSpPr>
          <p:cNvPr id="4" name="Footer Placeholder 3">
            <a:extLst>
              <a:ext uri="{FF2B5EF4-FFF2-40B4-BE49-F238E27FC236}">
                <a16:creationId xmlns:a16="http://schemas.microsoft.com/office/drawing/2014/main" id="{6B97C151-365B-E287-E6BA-64E940E103CD}"/>
              </a:ext>
            </a:extLst>
          </p:cNvPr>
          <p:cNvSpPr>
            <a:spLocks noGrp="1"/>
          </p:cNvSpPr>
          <p:nvPr>
            <p:ph type="ftr" sz="quarter" idx="11"/>
          </p:nvPr>
        </p:nvSpPr>
        <p:spPr>
          <a:xfrm>
            <a:off x="4924851" y="540921"/>
            <a:ext cx="5025700" cy="309201"/>
          </a:xfrm>
        </p:spPr>
        <p:txBody>
          <a:bodyPr>
            <a:normAutofit/>
          </a:bodyPr>
          <a:lstStyle/>
          <a:p>
            <a:pPr>
              <a:lnSpc>
                <a:spcPct val="90000"/>
              </a:lnSpc>
              <a:spcAft>
                <a:spcPts val="600"/>
              </a:spcAft>
            </a:pPr>
            <a:r>
              <a:rPr lang="en-US" kern="1200">
                <a:latin typeface="+mn-lt"/>
                <a:ea typeface="+mn-ea"/>
                <a:cs typeface="+mn-cs"/>
              </a:rPr>
              <a:t>Web: www.trademarkafrica.com   Twitter: @TradeMarkAfrica</a:t>
            </a:r>
          </a:p>
          <a:p>
            <a:pPr>
              <a:lnSpc>
                <a:spcPct val="90000"/>
              </a:lnSpc>
              <a:spcAft>
                <a:spcPts val="600"/>
              </a:spcAft>
            </a:pPr>
            <a:endParaRPr lang="x-none"/>
          </a:p>
        </p:txBody>
      </p:sp>
      <p:cxnSp>
        <p:nvCxnSpPr>
          <p:cNvPr id="18" name="Straight Connector 17">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152F332-1055-AF59-AAB3-14D3E566ACEF}"/>
              </a:ext>
            </a:extLst>
          </p:cNvPr>
          <p:cNvSpPr>
            <a:spLocks noGrp="1"/>
          </p:cNvSpPr>
          <p:nvPr>
            <p:ph idx="1"/>
          </p:nvPr>
        </p:nvSpPr>
        <p:spPr>
          <a:xfrm>
            <a:off x="75307" y="1006568"/>
            <a:ext cx="4496691" cy="5171639"/>
          </a:xfrm>
        </p:spPr>
        <p:txBody>
          <a:bodyPr anchor="ctr">
            <a:normAutofit/>
          </a:bodyPr>
          <a:lstStyle/>
          <a:p>
            <a:r>
              <a:rPr lang="en-GB" sz="2400"/>
              <a:t>TMA has adapted the World Bank’s ESF that sets forth the 10 ESSs and this applies to all its projects.</a:t>
            </a:r>
          </a:p>
          <a:p>
            <a:r>
              <a:rPr lang="en-GB" sz="2400"/>
              <a:t>TMA expects that all its projects will not bring harm to the environment and society. Further, the projects should improve the net well-being of the people</a:t>
            </a:r>
          </a:p>
        </p:txBody>
      </p:sp>
      <p:pic>
        <p:nvPicPr>
          <p:cNvPr id="1026" name="Picture 2">
            <a:extLst>
              <a:ext uri="{FF2B5EF4-FFF2-40B4-BE49-F238E27FC236}">
                <a16:creationId xmlns:a16="http://schemas.microsoft.com/office/drawing/2014/main" id="{D838CA43-28F9-81F3-70A5-BB8B81715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2606" y="1701799"/>
            <a:ext cx="7083341" cy="3984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984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pic>
        <p:nvPicPr>
          <p:cNvPr id="27" name="Picture 26">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9" name="Straight Connector 28">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3" name="Rectangle 32">
            <a:extLst>
              <a:ext uri="{FF2B5EF4-FFF2-40B4-BE49-F238E27FC236}">
                <a16:creationId xmlns:a16="http://schemas.microsoft.com/office/drawing/2014/main" id="{F0AB17F6-592B-45CB-96F6-705C9825A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B2E21B7-212B-9FBD-D070-650AE3FACD3A}"/>
              </a:ext>
            </a:extLst>
          </p:cNvPr>
          <p:cNvSpPr>
            <a:spLocks/>
          </p:cNvSpPr>
          <p:nvPr/>
        </p:nvSpPr>
        <p:spPr>
          <a:xfrm>
            <a:off x="5039068" y="802298"/>
            <a:ext cx="6015784" cy="5116985"/>
          </a:xfrm>
          <a:prstGeom prst="rect">
            <a:avLst/>
          </a:prstGeom>
        </p:spPr>
        <p:txBody>
          <a:bodyPr vert="horz" lIns="91440" tIns="45720" rIns="91440" bIns="0" rtlCol="0" anchor="ctr">
            <a:normAutofit/>
          </a:bodyPr>
          <a:lstStyle/>
          <a:p>
            <a:pPr defTabSz="914400" fontAlgn="base">
              <a:lnSpc>
                <a:spcPct val="90000"/>
              </a:lnSpc>
              <a:spcBef>
                <a:spcPct val="0"/>
              </a:spcBef>
              <a:spcAft>
                <a:spcPts val="600"/>
              </a:spcAft>
              <a:defRPr/>
            </a:pPr>
            <a:r>
              <a:rPr lang="en-US" altLang="en-US" sz="6600" cap="all">
                <a:latin typeface="+mj-lt"/>
                <a:ea typeface="+mj-ea"/>
                <a:cs typeface="+mj-cs"/>
              </a:rPr>
              <a:t>QUESTIONS?</a:t>
            </a:r>
          </a:p>
          <a:p>
            <a:pPr defTabSz="914400">
              <a:lnSpc>
                <a:spcPct val="90000"/>
              </a:lnSpc>
              <a:spcBef>
                <a:spcPct val="0"/>
              </a:spcBef>
              <a:spcAft>
                <a:spcPts val="600"/>
              </a:spcAft>
            </a:pPr>
            <a:endParaRPr lang="en-US" sz="6600" cap="all">
              <a:latin typeface="+mj-lt"/>
              <a:ea typeface="+mj-ea"/>
              <a:cs typeface="+mj-cs"/>
            </a:endParaRPr>
          </a:p>
        </p:txBody>
      </p:sp>
      <p:cxnSp>
        <p:nvCxnSpPr>
          <p:cNvPr id="35" name="Straight Connector 34">
            <a:extLst>
              <a:ext uri="{FF2B5EF4-FFF2-40B4-BE49-F238E27FC236}">
                <a16:creationId xmlns:a16="http://schemas.microsoft.com/office/drawing/2014/main" id="{5A9284E7-0823-472D-9963-18D89DFEB8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760590"/>
            <a:ext cx="0" cy="3200400"/>
          </a:xfrm>
          <a:prstGeom prst="line">
            <a:avLst/>
          </a:prstGeom>
          <a:ln w="34925"/>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9CE4614A-DBCC-1212-3D5E-E1D91715A378}"/>
              </a:ext>
            </a:extLst>
          </p:cNvPr>
          <p:cNvSpPr>
            <a:spLocks noGrp="1"/>
          </p:cNvSpPr>
          <p:nvPr>
            <p:ph type="ftr" sz="quarter" idx="11"/>
          </p:nvPr>
        </p:nvSpPr>
        <p:spPr>
          <a:xfrm>
            <a:off x="5039068" y="6170677"/>
            <a:ext cx="5002027" cy="309201"/>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Web: www.trademarkea.com   Twitter: @TradeMarkEastA</a:t>
            </a:r>
          </a:p>
        </p:txBody>
      </p:sp>
    </p:spTree>
    <p:extLst>
      <p:ext uri="{BB962C8B-B14F-4D97-AF65-F5344CB8AC3E}">
        <p14:creationId xmlns:p14="http://schemas.microsoft.com/office/powerpoint/2010/main" val="2379618340"/>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pic>
        <p:nvPicPr>
          <p:cNvPr id="12" name="Picture 11">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1C69834E-5EEE-4D61-833E-049288964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8E5D9BA-46E7-4BFA-9C74-75495BF6F5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2" name="Rectangle 21">
            <a:extLst>
              <a:ext uri="{FF2B5EF4-FFF2-40B4-BE49-F238E27FC236}">
                <a16:creationId xmlns:a16="http://schemas.microsoft.com/office/drawing/2014/main" id="{5B033D76-5800-44B6-AFE9-EE2106935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22D6F85-FFBA-4F81-AEE5-AAA17CB7A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2"/>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3B31514-E6DF-4357-9EEA-EFB798308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ln>
            <a:solidFill>
              <a:srgbClr val="949494"/>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B9B512-A3E1-AC62-2A96-A31185B665BA}"/>
              </a:ext>
            </a:extLst>
          </p:cNvPr>
          <p:cNvSpPr>
            <a:spLocks noGrp="1"/>
          </p:cNvSpPr>
          <p:nvPr>
            <p:ph type="title"/>
          </p:nvPr>
        </p:nvSpPr>
        <p:spPr>
          <a:xfrm>
            <a:off x="1557071" y="1584552"/>
            <a:ext cx="9099255" cy="2537251"/>
          </a:xfrm>
        </p:spPr>
        <p:txBody>
          <a:bodyPr vert="horz" lIns="91440" tIns="45720" rIns="91440" bIns="0" rtlCol="0" anchor="ctr">
            <a:normAutofit/>
          </a:bodyPr>
          <a:lstStyle/>
          <a:p>
            <a:pPr fontAlgn="t">
              <a:lnSpc>
                <a:spcPts val="1500"/>
              </a:lnSpc>
            </a:pPr>
            <a:r>
              <a:rPr lang="en-KE" sz="1050" b="1" i="1" dirty="0">
                <a:solidFill>
                  <a:schemeClr val="accent2">
                    <a:lumMod val="75000"/>
                  </a:schemeClr>
                </a:solidFill>
                <a:latin typeface="Segoe UI" panose="020B0502040204020203" pitchFamily="34" charset="0"/>
              </a:rPr>
              <a:t>Bidders are evaluated on demonstrated compliance. Generic statements, copied </a:t>
            </a:r>
            <a:r>
              <a:rPr lang="en-KE" sz="1050" b="1" i="1" dirty="0" err="1">
                <a:solidFill>
                  <a:schemeClr val="accent2">
                    <a:lumMod val="75000"/>
                  </a:schemeClr>
                </a:solidFill>
                <a:latin typeface="Segoe UI" panose="020B0502040204020203" pitchFamily="34" charset="0"/>
              </a:rPr>
              <a:t>ToR</a:t>
            </a:r>
            <a:r>
              <a:rPr lang="en-KE" sz="1050" b="1" i="1" dirty="0">
                <a:solidFill>
                  <a:schemeClr val="accent2">
                    <a:lumMod val="75000"/>
                  </a:schemeClr>
                </a:solidFill>
                <a:latin typeface="Segoe UI" panose="020B0502040204020203" pitchFamily="34" charset="0"/>
              </a:rPr>
              <a:t> text, drawings without specifications, or unsupported claims will not be considered evidence of compliance</a:t>
            </a:r>
            <a:br>
              <a:rPr lang="en-KE" sz="1050" dirty="0">
                <a:solidFill>
                  <a:schemeClr val="bg1"/>
                </a:solidFill>
                <a:latin typeface="Segoe UI" panose="020B0502040204020203" pitchFamily="34" charset="0"/>
              </a:rPr>
            </a:br>
            <a:endParaRPr lang="en-US" sz="7200" dirty="0">
              <a:solidFill>
                <a:schemeClr val="bg1"/>
              </a:solidFill>
            </a:endParaRPr>
          </a:p>
        </p:txBody>
      </p:sp>
      <p:sp>
        <p:nvSpPr>
          <p:cNvPr id="5" name="Footer Placeholder 4">
            <a:extLst>
              <a:ext uri="{FF2B5EF4-FFF2-40B4-BE49-F238E27FC236}">
                <a16:creationId xmlns:a16="http://schemas.microsoft.com/office/drawing/2014/main" id="{A46F3970-94C2-624B-FEFD-8FBA936748BA}"/>
              </a:ext>
            </a:extLst>
          </p:cNvPr>
          <p:cNvSpPr>
            <a:spLocks noGrp="1"/>
          </p:cNvSpPr>
          <p:nvPr>
            <p:ph type="ftr" sz="quarter" idx="11"/>
          </p:nvPr>
        </p:nvSpPr>
        <p:spPr>
          <a:xfrm>
            <a:off x="654425" y="5647487"/>
            <a:ext cx="4973915" cy="309201"/>
          </a:xfrm>
        </p:spPr>
        <p:txBody>
          <a:bodyPr vert="horz" lIns="91440" tIns="45720" rIns="91440" bIns="45720" rtlCol="0" anchor="ctr">
            <a:normAutofit/>
          </a:bodyPr>
          <a:lstStyle/>
          <a:p>
            <a:pPr>
              <a:spcAft>
                <a:spcPts val="600"/>
              </a:spcAft>
            </a:pPr>
            <a:r>
              <a:rPr lang="en-US" kern="1200" dirty="0">
                <a:solidFill>
                  <a:schemeClr val="tx1">
                    <a:tint val="75000"/>
                  </a:schemeClr>
                </a:solidFill>
                <a:latin typeface="+mn-lt"/>
                <a:ea typeface="+mn-ea"/>
                <a:cs typeface="+mn-cs"/>
              </a:rPr>
              <a:t>Web: www.trademarkea.com   Twitter: </a:t>
            </a:r>
            <a:r>
              <a:rPr lang="en-US" kern="1200">
                <a:solidFill>
                  <a:schemeClr val="tx1">
                    <a:tint val="75000"/>
                  </a:schemeClr>
                </a:solidFill>
                <a:latin typeface="+mn-lt"/>
                <a:ea typeface="+mn-ea"/>
                <a:cs typeface="+mn-cs"/>
              </a:rPr>
              <a:t>@TradeMarkEastA</a:t>
            </a:r>
            <a:endParaRPr lang="en-US" kern="1200" dirty="0">
              <a:solidFill>
                <a:schemeClr val="tx1">
                  <a:tint val="75000"/>
                </a:schemeClr>
              </a:solidFill>
              <a:latin typeface="+mn-lt"/>
              <a:ea typeface="+mn-ea"/>
              <a:cs typeface="+mn-cs"/>
            </a:endParaRPr>
          </a:p>
        </p:txBody>
      </p:sp>
      <p:pic>
        <p:nvPicPr>
          <p:cNvPr id="28" name="Picture 27">
            <a:extLst>
              <a:ext uri="{FF2B5EF4-FFF2-40B4-BE49-F238E27FC236}">
                <a16:creationId xmlns:a16="http://schemas.microsoft.com/office/drawing/2014/main" id="{4C401D57-600A-4C91-AC9A-14CA1ED6F7D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29">
            <a:extLst>
              <a:ext uri="{FF2B5EF4-FFF2-40B4-BE49-F238E27FC236}">
                <a16:creationId xmlns:a16="http://schemas.microsoft.com/office/drawing/2014/main" id="{412BDC66-00FA-4A3F-9BC7-BE05FF770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695914"/>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EA13C-9E5D-671E-2890-EAECBEF9E223}"/>
              </a:ext>
            </a:extLst>
          </p:cNvPr>
          <p:cNvSpPr>
            <a:spLocks noGrp="1"/>
          </p:cNvSpPr>
          <p:nvPr>
            <p:ph type="title"/>
          </p:nvPr>
        </p:nvSpPr>
        <p:spPr/>
        <p:txBody>
          <a:bodyPr/>
          <a:lstStyle/>
          <a:p>
            <a:endParaRPr lang="en-KE"/>
          </a:p>
        </p:txBody>
      </p:sp>
      <p:sp>
        <p:nvSpPr>
          <p:cNvPr id="3" name="Content Placeholder 2">
            <a:extLst>
              <a:ext uri="{FF2B5EF4-FFF2-40B4-BE49-F238E27FC236}">
                <a16:creationId xmlns:a16="http://schemas.microsoft.com/office/drawing/2014/main" id="{F6504D68-4AA7-E555-76C3-D6E8835E701F}"/>
              </a:ext>
            </a:extLst>
          </p:cNvPr>
          <p:cNvSpPr>
            <a:spLocks noGrp="1"/>
          </p:cNvSpPr>
          <p:nvPr>
            <p:ph idx="1"/>
          </p:nvPr>
        </p:nvSpPr>
        <p:spPr/>
        <p:txBody>
          <a:bodyPr/>
          <a:lstStyle/>
          <a:p>
            <a:endParaRPr lang="en-KE" dirty="0"/>
          </a:p>
        </p:txBody>
      </p:sp>
      <p:sp>
        <p:nvSpPr>
          <p:cNvPr id="4" name="Footer Placeholder 3">
            <a:extLst>
              <a:ext uri="{FF2B5EF4-FFF2-40B4-BE49-F238E27FC236}">
                <a16:creationId xmlns:a16="http://schemas.microsoft.com/office/drawing/2014/main" id="{A57DE8A5-5FB0-8994-73DA-D7BAFBE50431}"/>
              </a:ext>
            </a:extLst>
          </p:cNvPr>
          <p:cNvSpPr>
            <a:spLocks noGrp="1"/>
          </p:cNvSpPr>
          <p:nvPr>
            <p:ph type="ftr" sz="quarter" idx="11"/>
          </p:nvPr>
        </p:nvSpPr>
        <p:spPr/>
        <p:txBody>
          <a:bodyPr/>
          <a:lstStyle/>
          <a:p>
            <a:r>
              <a:rPr lang="en-GB"/>
              <a:t>Web: www.trademarkea.com   Twitter: @TradeMarkEastA</a:t>
            </a:r>
            <a:endParaRPr lang="x-none"/>
          </a:p>
        </p:txBody>
      </p:sp>
      <p:pic>
        <p:nvPicPr>
          <p:cNvPr id="1026" name="Graphic 1">
            <a:extLst>
              <a:ext uri="{FF2B5EF4-FFF2-40B4-BE49-F238E27FC236}">
                <a16:creationId xmlns:a16="http://schemas.microsoft.com/office/drawing/2014/main" id="{280B19F0-D1C4-8CB4-D1BA-50FC954304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4763"/>
            <a:ext cx="1016635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576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pic>
        <p:nvPicPr>
          <p:cNvPr id="67" name="Picture 66">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69" name="Straight Connector 68">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A56012FD-74A8-4C91-B318-435CF2B719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91" name="Rectangle 90">
            <a:extLst>
              <a:ext uri="{FF2B5EF4-FFF2-40B4-BE49-F238E27FC236}">
                <a16:creationId xmlns:a16="http://schemas.microsoft.com/office/drawing/2014/main" id="{C630F413-44CE-4746-9821-9E0107978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22D671B1-B099-4F9C-B9CC-9D22B4DAF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0" name="Title 38">
            <a:extLst>
              <a:ext uri="{FF2B5EF4-FFF2-40B4-BE49-F238E27FC236}">
                <a16:creationId xmlns:a16="http://schemas.microsoft.com/office/drawing/2014/main" id="{57858773-2AD5-2D10-1B42-15DD0B9562E6}"/>
              </a:ext>
            </a:extLst>
          </p:cNvPr>
          <p:cNvSpPr>
            <a:spLocks noGrp="1"/>
          </p:cNvSpPr>
          <p:nvPr>
            <p:ph type="title"/>
          </p:nvPr>
        </p:nvSpPr>
        <p:spPr>
          <a:xfrm>
            <a:off x="7477746" y="868432"/>
            <a:ext cx="3592654" cy="967226"/>
          </a:xfrm>
        </p:spPr>
        <p:txBody>
          <a:bodyPr vert="horz" lIns="91440" tIns="45720" rIns="91440" bIns="45720" rtlCol="0" anchor="t">
            <a:normAutofit/>
          </a:bodyPr>
          <a:lstStyle/>
          <a:p>
            <a:r>
              <a:rPr lang="en-US" sz="2800" dirty="0">
                <a:solidFill>
                  <a:srgbClr val="002060"/>
                </a:solidFill>
              </a:rPr>
              <a:t>Presentation Content</a:t>
            </a:r>
          </a:p>
        </p:txBody>
      </p:sp>
      <p:sp>
        <p:nvSpPr>
          <p:cNvPr id="35" name="Footer Placeholder 1">
            <a:extLst>
              <a:ext uri="{FF2B5EF4-FFF2-40B4-BE49-F238E27FC236}">
                <a16:creationId xmlns:a16="http://schemas.microsoft.com/office/drawing/2014/main" id="{47ED1492-2456-9347-810F-AA4F54BB8D3F}"/>
              </a:ext>
            </a:extLst>
          </p:cNvPr>
          <p:cNvSpPr>
            <a:spLocks noGrp="1"/>
          </p:cNvSpPr>
          <p:nvPr>
            <p:ph type="ftr" sz="quarter" idx="11"/>
          </p:nvPr>
        </p:nvSpPr>
        <p:spPr>
          <a:xfrm>
            <a:off x="1136347" y="329307"/>
            <a:ext cx="5938836" cy="309201"/>
          </a:xfrm>
        </p:spPr>
        <p:txBody>
          <a:bodyPr vert="horz" lIns="91440" tIns="45720" rIns="91440" bIns="45720" rtlCol="0" anchor="ctr">
            <a:normAutofit/>
          </a:bodyPr>
          <a:lstStyle/>
          <a:p>
            <a:pPr>
              <a:spcAft>
                <a:spcPts val="600"/>
              </a:spcAft>
            </a:pPr>
            <a:r>
              <a:rPr lang="en-US" dirty="0"/>
              <a:t>Web: www.trademarkafrica.com                              Twitter: @TradeMarkAfrica</a:t>
            </a:r>
          </a:p>
        </p:txBody>
      </p:sp>
      <p:cxnSp>
        <p:nvCxnSpPr>
          <p:cNvPr id="77" name="Straight Connector 76">
            <a:extLst>
              <a:ext uri="{FF2B5EF4-FFF2-40B4-BE49-F238E27FC236}">
                <a16:creationId xmlns:a16="http://schemas.microsoft.com/office/drawing/2014/main" id="{7552FBEF-FA69-427B-8245-0A518E0513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55992" y="2146542"/>
            <a:ext cx="315757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79" name="Title 1">
            <a:extLst>
              <a:ext uri="{FF2B5EF4-FFF2-40B4-BE49-F238E27FC236}">
                <a16:creationId xmlns:a16="http://schemas.microsoft.com/office/drawing/2014/main" id="{898488B7-DBD3-40E7-B54B-4DA6C5693EF3}"/>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a:p>
        </p:txBody>
      </p:sp>
      <p:pic>
        <p:nvPicPr>
          <p:cNvPr id="2" name="Picture 1">
            <a:extLst>
              <a:ext uri="{FF2B5EF4-FFF2-40B4-BE49-F238E27FC236}">
                <a16:creationId xmlns:a16="http://schemas.microsoft.com/office/drawing/2014/main" id="{F3FF1490-02BD-6724-16B8-D3CD7DE13E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6348" y="825338"/>
            <a:ext cx="5202906" cy="4760658"/>
          </a:xfrm>
          <a:prstGeom prst="rect">
            <a:avLst/>
          </a:prstGeom>
        </p:spPr>
      </p:pic>
      <p:sp>
        <p:nvSpPr>
          <p:cNvPr id="42" name="Text Placeholder 41">
            <a:extLst>
              <a:ext uri="{FF2B5EF4-FFF2-40B4-BE49-F238E27FC236}">
                <a16:creationId xmlns:a16="http://schemas.microsoft.com/office/drawing/2014/main" id="{DD49CFF3-D876-BD7F-1740-E742E3FA433C}"/>
              </a:ext>
            </a:extLst>
          </p:cNvPr>
          <p:cNvSpPr>
            <a:spLocks noGrp="1"/>
          </p:cNvSpPr>
          <p:nvPr>
            <p:ph type="body" sz="half" idx="2"/>
          </p:nvPr>
        </p:nvSpPr>
        <p:spPr>
          <a:xfrm>
            <a:off x="7199160" y="2307958"/>
            <a:ext cx="3871240" cy="3940925"/>
          </a:xfrm>
        </p:spPr>
        <p:txBody>
          <a:bodyPr vert="horz" lIns="91440" tIns="45720" rIns="91440" bIns="45720" rtlCol="0" anchor="t">
            <a:normAutofit/>
          </a:bodyPr>
          <a:lstStyle/>
          <a:p>
            <a:pPr marL="457200" marR="0" lvl="0" indent="-228600" fontAlgn="base">
              <a:spcBef>
                <a:spcPct val="20000"/>
              </a:spcBef>
              <a:spcAft>
                <a:spcPct val="0"/>
              </a:spcAft>
              <a:buFont typeface="Arial" panose="020B0604020202020204" pitchFamily="34" charset="0"/>
              <a:buChar char="•"/>
              <a:tabLst/>
              <a:defRPr/>
            </a:pPr>
            <a:r>
              <a:rPr kumimoji="0" lang="en-US" altLang="en-US" sz="2000" b="0" i="0" u="none" strike="noStrike" cap="none" spc="0" normalizeH="0" baseline="0" noProof="0" dirty="0">
                <a:ln>
                  <a:noFill/>
                </a:ln>
                <a:solidFill>
                  <a:srgbClr val="002060"/>
                </a:solidFill>
                <a:uLnTx/>
                <a:uFillTx/>
              </a:rPr>
              <a:t>Introductions</a:t>
            </a:r>
          </a:p>
          <a:p>
            <a:pPr marL="457200" marR="0" lvl="0" indent="-228600" fontAlgn="base">
              <a:spcBef>
                <a:spcPct val="20000"/>
              </a:spcBef>
              <a:spcAft>
                <a:spcPct val="0"/>
              </a:spcAft>
              <a:buFont typeface="Arial" panose="020B0604020202020204" pitchFamily="34" charset="0"/>
              <a:buChar char="•"/>
              <a:tabLst/>
              <a:defRPr/>
            </a:pPr>
            <a:r>
              <a:rPr kumimoji="0" lang="en-US" altLang="en-US" sz="2000" b="0" i="0" u="none" strike="noStrike" cap="none" spc="0" normalizeH="0" baseline="0" noProof="0" dirty="0">
                <a:ln>
                  <a:noFill/>
                </a:ln>
                <a:solidFill>
                  <a:srgbClr val="002060"/>
                </a:solidFill>
                <a:uLnTx/>
                <a:uFillTx/>
              </a:rPr>
              <a:t>About </a:t>
            </a:r>
            <a:r>
              <a:rPr kumimoji="0" lang="en-US" altLang="en-US" sz="2000" b="0" i="0" u="none" strike="noStrike" cap="none" spc="0" normalizeH="0" baseline="0" noProof="0" dirty="0" err="1">
                <a:ln>
                  <a:noFill/>
                </a:ln>
                <a:solidFill>
                  <a:srgbClr val="002060"/>
                </a:solidFill>
                <a:uLnTx/>
                <a:uFillTx/>
              </a:rPr>
              <a:t>TradeMark</a:t>
            </a:r>
            <a:r>
              <a:rPr kumimoji="0" lang="en-US" altLang="en-US" sz="2000" b="0" i="0" u="none" strike="noStrike" cap="none" spc="0" normalizeH="0" baseline="0" noProof="0" dirty="0">
                <a:ln>
                  <a:noFill/>
                </a:ln>
                <a:solidFill>
                  <a:srgbClr val="002060"/>
                </a:solidFill>
                <a:uLnTx/>
                <a:uFillTx/>
              </a:rPr>
              <a:t> Africa</a:t>
            </a:r>
          </a:p>
          <a:p>
            <a:pPr marL="457200" marR="0" lvl="0" indent="-228600" fontAlgn="base">
              <a:spcBef>
                <a:spcPct val="20000"/>
              </a:spcBef>
              <a:spcAft>
                <a:spcPct val="0"/>
              </a:spcAft>
              <a:buFont typeface="Arial" panose="020B0604020202020204" pitchFamily="34" charset="0"/>
              <a:buChar char="•"/>
              <a:tabLst/>
              <a:defRPr/>
            </a:pPr>
            <a:r>
              <a:rPr kumimoji="0" lang="en-US" altLang="en-US" sz="2000" b="0" i="0" u="none" strike="noStrike" cap="none" spc="0" normalizeH="0" baseline="0" noProof="0" dirty="0">
                <a:ln>
                  <a:noFill/>
                </a:ln>
                <a:solidFill>
                  <a:srgbClr val="002060"/>
                </a:solidFill>
                <a:uLnTx/>
                <a:uFillTx/>
              </a:rPr>
              <a:t>Process</a:t>
            </a:r>
            <a:r>
              <a:rPr lang="en-US" altLang="en-US" sz="2000" dirty="0">
                <a:solidFill>
                  <a:srgbClr val="002060"/>
                </a:solidFill>
              </a:rPr>
              <a:t>s H</a:t>
            </a:r>
            <a:r>
              <a:rPr kumimoji="0" lang="en-US" altLang="en-US" sz="2000" b="0" i="0" u="none" strike="noStrike" cap="none" spc="0" normalizeH="0" baseline="0" noProof="0" dirty="0" err="1">
                <a:ln>
                  <a:noFill/>
                </a:ln>
                <a:solidFill>
                  <a:srgbClr val="002060"/>
                </a:solidFill>
                <a:uLnTx/>
                <a:uFillTx/>
              </a:rPr>
              <a:t>ighlights</a:t>
            </a:r>
            <a:r>
              <a:rPr kumimoji="0" lang="en-US" altLang="en-US" sz="2000" b="0" i="0" u="none" strike="noStrike" cap="none" spc="0" normalizeH="0" baseline="0" noProof="0" dirty="0">
                <a:ln>
                  <a:noFill/>
                </a:ln>
                <a:solidFill>
                  <a:srgbClr val="002060"/>
                </a:solidFill>
                <a:uLnTx/>
                <a:uFillTx/>
              </a:rPr>
              <a:t> – Technical</a:t>
            </a:r>
          </a:p>
          <a:p>
            <a:pPr marL="457200" marR="0" lvl="0" indent="-228600" fontAlgn="base">
              <a:spcBef>
                <a:spcPct val="20000"/>
              </a:spcBef>
              <a:spcAft>
                <a:spcPct val="0"/>
              </a:spcAft>
              <a:buFont typeface="Arial" panose="020B0604020202020204" pitchFamily="34" charset="0"/>
              <a:buChar char="•"/>
              <a:tabLst/>
              <a:defRPr/>
            </a:pPr>
            <a:r>
              <a:rPr lang="en-US" altLang="en-US" sz="2000" dirty="0">
                <a:solidFill>
                  <a:srgbClr val="002060"/>
                </a:solidFill>
              </a:rPr>
              <a:t>Tender</a:t>
            </a:r>
            <a:r>
              <a:rPr kumimoji="0" lang="en-US" altLang="en-US" sz="2000" b="0" i="0" u="none" strike="noStrike" cap="none" spc="0" normalizeH="0" baseline="0" noProof="0" dirty="0">
                <a:ln>
                  <a:noFill/>
                </a:ln>
                <a:solidFill>
                  <a:srgbClr val="002060"/>
                </a:solidFill>
                <a:uLnTx/>
                <a:uFillTx/>
              </a:rPr>
              <a:t> highlights -  Procurement</a:t>
            </a:r>
          </a:p>
          <a:p>
            <a:pPr marL="457200" marR="0" lvl="0" indent="-228600" fontAlgn="base">
              <a:spcBef>
                <a:spcPct val="20000"/>
              </a:spcBef>
              <a:spcAft>
                <a:spcPct val="0"/>
              </a:spcAft>
              <a:buFont typeface="Arial" panose="020B0604020202020204" pitchFamily="34" charset="0"/>
              <a:buChar char="•"/>
              <a:tabLst/>
              <a:defRPr/>
            </a:pPr>
            <a:r>
              <a:rPr lang="en-US" altLang="en-US" sz="2000" dirty="0">
                <a:solidFill>
                  <a:srgbClr val="002060"/>
                </a:solidFill>
              </a:rPr>
              <a:t>Environment &amp; Social Safeguards highlights</a:t>
            </a:r>
            <a:endParaRPr kumimoji="0" lang="en-US" altLang="en-US" sz="2000" b="0" i="0" u="none" strike="noStrike" cap="none" spc="0" normalizeH="0" baseline="0" noProof="0" dirty="0">
              <a:ln>
                <a:noFill/>
              </a:ln>
              <a:solidFill>
                <a:srgbClr val="002060"/>
              </a:solidFill>
              <a:uLnTx/>
              <a:uFillTx/>
            </a:endParaRPr>
          </a:p>
          <a:p>
            <a:pPr marL="457200" marR="0" lvl="0" indent="-228600" fontAlgn="base">
              <a:spcBef>
                <a:spcPct val="20000"/>
              </a:spcBef>
              <a:spcAft>
                <a:spcPct val="0"/>
              </a:spcAft>
              <a:buFont typeface="Arial" panose="020B0604020202020204" pitchFamily="34" charset="0"/>
              <a:buChar char="•"/>
              <a:tabLst/>
              <a:defRPr/>
            </a:pPr>
            <a:r>
              <a:rPr kumimoji="0" lang="en-US" altLang="en-US" sz="2000" b="0" i="0" u="none" strike="noStrike" cap="none" spc="0" normalizeH="0" baseline="0" noProof="0" dirty="0">
                <a:ln>
                  <a:noFill/>
                </a:ln>
                <a:solidFill>
                  <a:srgbClr val="002060"/>
                </a:solidFill>
                <a:uLnTx/>
                <a:uFillTx/>
              </a:rPr>
              <a:t>Q&amp;A</a:t>
            </a:r>
          </a:p>
          <a:p>
            <a:pPr indent="-228600">
              <a:buFont typeface="Arial" panose="020B0604020202020204" pitchFamily="34" charset="0"/>
              <a:buChar char="•"/>
            </a:pPr>
            <a:endParaRPr lang="en-US" dirty="0"/>
          </a:p>
        </p:txBody>
      </p:sp>
    </p:spTree>
    <p:extLst>
      <p:ext uri="{BB962C8B-B14F-4D97-AF65-F5344CB8AC3E}">
        <p14:creationId xmlns:p14="http://schemas.microsoft.com/office/powerpoint/2010/main" val="2251886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4500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F0B592-A720-06E0-047B-83425CE03187}"/>
              </a:ext>
            </a:extLst>
          </p:cNvPr>
          <p:cNvSpPr>
            <a:spLocks noGrp="1"/>
          </p:cNvSpPr>
          <p:nvPr>
            <p:ph type="title"/>
          </p:nvPr>
        </p:nvSpPr>
        <p:spPr>
          <a:xfrm>
            <a:off x="613723" y="1941825"/>
            <a:ext cx="3107672" cy="4584527"/>
          </a:xfrm>
        </p:spPr>
        <p:txBody>
          <a:bodyPr>
            <a:normAutofit/>
          </a:bodyPr>
          <a:lstStyle/>
          <a:p>
            <a:r>
              <a:rPr lang="en-GB" b="1">
                <a:solidFill>
                  <a:srgbClr val="FFFFFF"/>
                </a:solidFill>
                <a:latin typeface="+mn-lt"/>
              </a:rPr>
              <a:t>About TradeMark Africa </a:t>
            </a:r>
            <a:endParaRPr lang="en-KE" b="1">
              <a:solidFill>
                <a:srgbClr val="FFFFFF"/>
              </a:solidFill>
              <a:latin typeface="+mn-lt"/>
            </a:endParaRPr>
          </a:p>
        </p:txBody>
      </p:sp>
      <p:sp>
        <p:nvSpPr>
          <p:cNvPr id="4" name="Footer Placeholder 3">
            <a:extLst>
              <a:ext uri="{FF2B5EF4-FFF2-40B4-BE49-F238E27FC236}">
                <a16:creationId xmlns:a16="http://schemas.microsoft.com/office/drawing/2014/main" id="{69A8E3D3-467F-E1C5-BEF6-32DB4C036ADC}"/>
              </a:ext>
            </a:extLst>
          </p:cNvPr>
          <p:cNvSpPr>
            <a:spLocks noGrp="1"/>
          </p:cNvSpPr>
          <p:nvPr>
            <p:ph type="ftr" sz="quarter" idx="11"/>
          </p:nvPr>
        </p:nvSpPr>
        <p:spPr>
          <a:xfrm>
            <a:off x="4801585" y="329307"/>
            <a:ext cx="5938836" cy="309201"/>
          </a:xfrm>
        </p:spPr>
        <p:txBody>
          <a:bodyPr>
            <a:normAutofit lnSpcReduction="10000"/>
          </a:bodyPr>
          <a:lstStyle/>
          <a:p>
            <a:pPr>
              <a:spcAft>
                <a:spcPts val="600"/>
              </a:spcAft>
            </a:pPr>
            <a:r>
              <a:rPr lang="en-US" kern="1200">
                <a:solidFill>
                  <a:schemeClr val="tx1">
                    <a:tint val="75000"/>
                  </a:schemeClr>
                </a:solidFill>
                <a:latin typeface="+mn-lt"/>
                <a:ea typeface="+mn-ea"/>
                <a:cs typeface="+mn-cs"/>
              </a:rPr>
              <a:t>Web: www.trademarkafrica.com   Twitter: @TradeMarkAfrica</a:t>
            </a:r>
          </a:p>
          <a:p>
            <a:pPr>
              <a:spcAft>
                <a:spcPts val="600"/>
              </a:spcAft>
            </a:pPr>
            <a:endParaRPr lang="x-none"/>
          </a:p>
        </p:txBody>
      </p:sp>
      <p:sp>
        <p:nvSpPr>
          <p:cNvPr id="49" name="Content Placeholder 2">
            <a:extLst>
              <a:ext uri="{FF2B5EF4-FFF2-40B4-BE49-F238E27FC236}">
                <a16:creationId xmlns:a16="http://schemas.microsoft.com/office/drawing/2014/main" id="{456B4D64-12FC-BBFA-FE19-3C196F703930}"/>
              </a:ext>
            </a:extLst>
          </p:cNvPr>
          <p:cNvSpPr>
            <a:spLocks noGrp="1"/>
          </p:cNvSpPr>
          <p:nvPr>
            <p:ph idx="1"/>
          </p:nvPr>
        </p:nvSpPr>
        <p:spPr>
          <a:xfrm>
            <a:off x="4497572" y="669982"/>
            <a:ext cx="6677247" cy="5922842"/>
          </a:xfrm>
        </p:spPr>
        <p:txBody>
          <a:bodyPr anchor="t">
            <a:noAutofit/>
          </a:bodyPr>
          <a:lstStyle/>
          <a:p>
            <a:pPr algn="just">
              <a:lnSpc>
                <a:spcPct val="110000"/>
              </a:lnSpc>
            </a:pPr>
            <a:r>
              <a:rPr lang="en-GB" sz="1800" dirty="0" err="1">
                <a:solidFill>
                  <a:srgbClr val="002060"/>
                </a:solidFill>
                <a:latin typeface="+mj-lt"/>
              </a:rPr>
              <a:t>TradeMark</a:t>
            </a:r>
            <a:r>
              <a:rPr lang="en-GB" sz="1800" dirty="0">
                <a:solidFill>
                  <a:srgbClr val="002060"/>
                </a:solidFill>
                <a:latin typeface="+mj-lt"/>
              </a:rPr>
              <a:t> Africa (TMA) is a leading African Aid-for-Trade organisation, founded in 2010, with a mission to grow intra-African trade, increase Africa’s share in global trade, and make trade more pro-poor and environmentally sustainable. Our focus on reducing the cost and time of trading across borders through enhanced trade policy, better trade infrastructure, standards that work for businesses, greater use of digital innovations and a focus on creating trade access for vulnerable groups, has contributed to substantially lower cargo transit times, improved border efficiency, and reduced trade barriers. TMA has expanded in recent years to operate in 14 countries across East, West and Southern Africa as well as the Horn, with registration underway in a further six countries. TMA operates on a not-for-profit basis and is funded by 12 institutional and philanthropic development partners. TMA works closely with regional and continental organisations, national Governments, the private sector and civil society organisations to deliver results that drive shared prosperity and reduce poverty. </a:t>
            </a:r>
          </a:p>
          <a:p>
            <a:pPr algn="just">
              <a:lnSpc>
                <a:spcPct val="110000"/>
              </a:lnSpc>
            </a:pPr>
            <a:r>
              <a:rPr lang="en-GB" sz="1800" dirty="0">
                <a:solidFill>
                  <a:srgbClr val="002060"/>
                </a:solidFill>
                <a:latin typeface="+mj-lt"/>
              </a:rPr>
              <a:t>For more information, please visit </a:t>
            </a:r>
            <a:r>
              <a:rPr lang="en-GB" sz="1800" dirty="0">
                <a:solidFill>
                  <a:srgbClr val="002060"/>
                </a:solidFill>
                <a:latin typeface="+mj-lt"/>
                <a:hlinkClick r:id="rId2">
                  <a:extLst>
                    <a:ext uri="{A12FA001-AC4F-418D-AE19-62706E023703}">
                      <ahyp:hlinkClr xmlns:ahyp="http://schemas.microsoft.com/office/drawing/2018/hyperlinkcolor" val="tx"/>
                    </a:ext>
                  </a:extLst>
                </a:hlinkClick>
              </a:rPr>
              <a:t>www.trademarkafrica.com</a:t>
            </a:r>
            <a:r>
              <a:rPr lang="en-GB" sz="1800" dirty="0">
                <a:solidFill>
                  <a:srgbClr val="002060"/>
                </a:solidFill>
                <a:latin typeface="+mj-lt"/>
              </a:rPr>
              <a:t>  </a:t>
            </a:r>
          </a:p>
          <a:p>
            <a:pPr>
              <a:lnSpc>
                <a:spcPct val="110000"/>
              </a:lnSpc>
            </a:pPr>
            <a:endParaRPr lang="en-GB" sz="1800" dirty="0">
              <a:latin typeface="+mj-lt"/>
            </a:endParaRPr>
          </a:p>
        </p:txBody>
      </p:sp>
    </p:spTree>
    <p:extLst>
      <p:ext uri="{BB962C8B-B14F-4D97-AF65-F5344CB8AC3E}">
        <p14:creationId xmlns:p14="http://schemas.microsoft.com/office/powerpoint/2010/main" val="3160204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a:extLst>
            <a:ext uri="{FF2B5EF4-FFF2-40B4-BE49-F238E27FC236}">
              <a16:creationId xmlns:a16="http://schemas.microsoft.com/office/drawing/2014/main" id="{A5AB2B39-F69F-DB10-9BB1-899559295AD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CCC3071-F9D7-FFD9-E3D3-5B2039711C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38D5C0-1003-4B30-74C7-56BF49EFDE87}"/>
              </a:ext>
            </a:extLst>
          </p:cNvPr>
          <p:cNvSpPr>
            <a:spLocks noGrp="1"/>
          </p:cNvSpPr>
          <p:nvPr>
            <p:ph type="title"/>
          </p:nvPr>
        </p:nvSpPr>
        <p:spPr>
          <a:xfrm>
            <a:off x="844476" y="1600199"/>
            <a:ext cx="3539266" cy="4297680"/>
          </a:xfrm>
        </p:spPr>
        <p:txBody>
          <a:bodyPr anchor="ctr">
            <a:normAutofit/>
          </a:bodyPr>
          <a:lstStyle/>
          <a:p>
            <a:r>
              <a:rPr lang="pt-BR" b="1" dirty="0">
                <a:solidFill>
                  <a:srgbClr val="002060"/>
                </a:solidFill>
              </a:rPr>
              <a:t>Assignment Overview</a:t>
            </a:r>
            <a:br>
              <a:rPr lang="en-GB" b="1" dirty="0"/>
            </a:br>
            <a:endParaRPr lang="en-KE" b="1" dirty="0"/>
          </a:p>
        </p:txBody>
      </p:sp>
      <p:sp>
        <p:nvSpPr>
          <p:cNvPr id="4" name="Footer Placeholder 3">
            <a:extLst>
              <a:ext uri="{FF2B5EF4-FFF2-40B4-BE49-F238E27FC236}">
                <a16:creationId xmlns:a16="http://schemas.microsoft.com/office/drawing/2014/main" id="{7883B362-8A5D-A0E8-1B0D-506F015EC4E3}"/>
              </a:ext>
            </a:extLst>
          </p:cNvPr>
          <p:cNvSpPr>
            <a:spLocks noGrp="1"/>
          </p:cNvSpPr>
          <p:nvPr>
            <p:ph type="ftr" sz="quarter" idx="11"/>
          </p:nvPr>
        </p:nvSpPr>
        <p:spPr>
          <a:xfrm>
            <a:off x="4924851" y="540921"/>
            <a:ext cx="5025700" cy="309201"/>
          </a:xfrm>
        </p:spPr>
        <p:txBody>
          <a:bodyPr>
            <a:normAutofit/>
          </a:bodyPr>
          <a:lstStyle/>
          <a:p>
            <a:pPr>
              <a:spcAft>
                <a:spcPts val="600"/>
              </a:spcAft>
            </a:pPr>
            <a:r>
              <a:rPr lang="en-GB"/>
              <a:t>Web: www.trademarkafrica.com   Twitter: @TradeMarkAfrica</a:t>
            </a:r>
            <a:endParaRPr lang="x-none"/>
          </a:p>
        </p:txBody>
      </p:sp>
      <p:cxnSp>
        <p:nvCxnSpPr>
          <p:cNvPr id="11" name="Straight Connector 10">
            <a:extLst>
              <a:ext uri="{FF2B5EF4-FFF2-40B4-BE49-F238E27FC236}">
                <a16:creationId xmlns:a16="http://schemas.microsoft.com/office/drawing/2014/main" id="{78F63957-13C4-C2F5-16CC-521DB0DB24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4B3DCCA-D757-2D88-516A-2A13485DB8CB}"/>
              </a:ext>
            </a:extLst>
          </p:cNvPr>
          <p:cNvSpPr>
            <a:spLocks noGrp="1"/>
          </p:cNvSpPr>
          <p:nvPr>
            <p:ph idx="1"/>
          </p:nvPr>
        </p:nvSpPr>
        <p:spPr>
          <a:xfrm>
            <a:off x="4982392" y="743367"/>
            <a:ext cx="6610654" cy="4735611"/>
          </a:xfrm>
        </p:spPr>
        <p:txBody>
          <a:bodyPr anchor="ctr">
            <a:normAutofit/>
          </a:bodyPr>
          <a:lstStyle/>
          <a:p>
            <a:pPr marL="0" indent="0">
              <a:buNone/>
            </a:pPr>
            <a:r>
              <a:rPr lang="en-GB" dirty="0">
                <a:solidFill>
                  <a:srgbClr val="002060"/>
                </a:solidFill>
              </a:rPr>
              <a:t>Design, supply, install, test, commission and hand over solar-powered cold room hubs.</a:t>
            </a:r>
          </a:p>
          <a:p>
            <a:pPr marL="0" indent="0">
              <a:buNone/>
            </a:pPr>
            <a:r>
              <a:rPr lang="en-GB" dirty="0">
                <a:solidFill>
                  <a:srgbClr val="002060"/>
                </a:solidFill>
              </a:rPr>
              <a:t>Provide training, O&amp;M support, manuals and as-built documentation.</a:t>
            </a:r>
          </a:p>
          <a:p>
            <a:pPr marL="0" indent="0">
              <a:buNone/>
            </a:pPr>
            <a:r>
              <a:rPr lang="en-GB" dirty="0">
                <a:solidFill>
                  <a:srgbClr val="002060"/>
                </a:solidFill>
              </a:rPr>
              <a:t>Delivery period: 6 weeks from contract signature.</a:t>
            </a:r>
          </a:p>
        </p:txBody>
      </p:sp>
    </p:spTree>
    <p:extLst>
      <p:ext uri="{BB962C8B-B14F-4D97-AF65-F5344CB8AC3E}">
        <p14:creationId xmlns:p14="http://schemas.microsoft.com/office/powerpoint/2010/main" val="2289910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4EA5E-DBC8-02E7-A1C3-9E49259169D3}"/>
              </a:ext>
            </a:extLst>
          </p:cNvPr>
          <p:cNvSpPr>
            <a:spLocks noGrp="1"/>
          </p:cNvSpPr>
          <p:nvPr>
            <p:ph type="title"/>
          </p:nvPr>
        </p:nvSpPr>
        <p:spPr>
          <a:xfrm>
            <a:off x="1294362" y="867037"/>
            <a:ext cx="9603275" cy="1049235"/>
          </a:xfrm>
        </p:spPr>
        <p:txBody>
          <a:bodyPr/>
          <a:lstStyle/>
          <a:p>
            <a:r>
              <a:rPr lang="pt-BR" b="1" dirty="0">
                <a:solidFill>
                  <a:srgbClr val="002060"/>
                </a:solidFill>
              </a:rPr>
              <a:t>Mandatory Compliance Checklist</a:t>
            </a:r>
            <a:endParaRPr lang="en-KE" b="1" dirty="0">
              <a:solidFill>
                <a:srgbClr val="002060"/>
              </a:solidFill>
            </a:endParaRPr>
          </a:p>
        </p:txBody>
      </p:sp>
      <p:sp>
        <p:nvSpPr>
          <p:cNvPr id="3" name="Content Placeholder 2">
            <a:extLst>
              <a:ext uri="{FF2B5EF4-FFF2-40B4-BE49-F238E27FC236}">
                <a16:creationId xmlns:a16="http://schemas.microsoft.com/office/drawing/2014/main" id="{956DDABB-6910-C7FC-20B1-0791B5A59E0C}"/>
              </a:ext>
            </a:extLst>
          </p:cNvPr>
          <p:cNvSpPr>
            <a:spLocks noGrp="1"/>
          </p:cNvSpPr>
          <p:nvPr>
            <p:ph idx="1"/>
          </p:nvPr>
        </p:nvSpPr>
        <p:spPr/>
        <p:txBody>
          <a:bodyPr/>
          <a:lstStyle/>
          <a:p>
            <a:pPr marL="0" indent="0">
              <a:buNone/>
            </a:pPr>
            <a:r>
              <a:rPr lang="en-GB" dirty="0">
                <a:solidFill>
                  <a:srgbClr val="002060"/>
                </a:solidFill>
              </a:rPr>
              <a:t>Certificate of Incorporation; Tax Compliance Certificate; Power of Attorney; JV Agreement (if applicable); Signed Supplier Code of Conduct; Conflict of Interest Form; Attendance Certificate; NCA Registrations; Food Hygiene License; Product catalogues and manufacturer authorizations (where applicable); Current licenses and statutory registrations.</a:t>
            </a:r>
          </a:p>
          <a:p>
            <a:pPr marL="0" indent="0">
              <a:buNone/>
            </a:pPr>
            <a:endParaRPr lang="en-KE" dirty="0">
              <a:solidFill>
                <a:srgbClr val="002060"/>
              </a:solidFill>
            </a:endParaRPr>
          </a:p>
        </p:txBody>
      </p:sp>
      <p:sp>
        <p:nvSpPr>
          <p:cNvPr id="4" name="Footer Placeholder 3">
            <a:extLst>
              <a:ext uri="{FF2B5EF4-FFF2-40B4-BE49-F238E27FC236}">
                <a16:creationId xmlns:a16="http://schemas.microsoft.com/office/drawing/2014/main" id="{B8C961EF-59C0-6818-D675-5DC07BBB2430}"/>
              </a:ext>
            </a:extLst>
          </p:cNvPr>
          <p:cNvSpPr>
            <a:spLocks noGrp="1"/>
          </p:cNvSpPr>
          <p:nvPr>
            <p:ph type="ftr" sz="quarter" idx="11"/>
          </p:nvPr>
        </p:nvSpPr>
        <p:spPr/>
        <p:txBody>
          <a:bodyPr/>
          <a:lstStyle/>
          <a:p>
            <a:r>
              <a:rPr lang="en-GB"/>
              <a:t>Web: www.trademarkea.com   Twitter: @TradeMarkEastA</a:t>
            </a:r>
            <a:endParaRPr lang="x-none"/>
          </a:p>
        </p:txBody>
      </p:sp>
    </p:spTree>
    <p:extLst>
      <p:ext uri="{BB962C8B-B14F-4D97-AF65-F5344CB8AC3E}">
        <p14:creationId xmlns:p14="http://schemas.microsoft.com/office/powerpoint/2010/main" val="961120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B8A64-7881-A36B-B527-C9E1BB5AFF41}"/>
            </a:ext>
          </a:extLst>
        </p:cNvPr>
        <p:cNvGrpSpPr/>
        <p:nvPr/>
      </p:nvGrpSpPr>
      <p:grpSpPr>
        <a:xfrm>
          <a:off x="0" y="0"/>
          <a:ext cx="0" cy="0"/>
          <a:chOff x="0" y="0"/>
          <a:chExt cx="0" cy="0"/>
        </a:xfrm>
      </p:grpSpPr>
      <p:pic>
        <p:nvPicPr>
          <p:cNvPr id="75" name="Picture 74" descr="Files">
            <a:extLst>
              <a:ext uri="{FF2B5EF4-FFF2-40B4-BE49-F238E27FC236}">
                <a16:creationId xmlns:a16="http://schemas.microsoft.com/office/drawing/2014/main" id="{CC55B5A5-3F21-7D79-66FB-4A9F7C6133D5}"/>
              </a:ext>
            </a:extLst>
          </p:cNvPr>
          <p:cNvPicPr>
            <a:picLocks noChangeAspect="1"/>
          </p:cNvPicPr>
          <p:nvPr/>
        </p:nvPicPr>
        <p:blipFill>
          <a:blip r:embed="rId2">
            <a:duotone>
              <a:schemeClr val="bg2">
                <a:shade val="45000"/>
                <a:satMod val="135000"/>
              </a:schemeClr>
              <a:prstClr val="white"/>
            </a:duotone>
            <a:alphaModFix amt="50000"/>
          </a:blip>
          <a:srcRect r="-1" b="15728"/>
          <a:stretch/>
        </p:blipFill>
        <p:spPr>
          <a:xfrm>
            <a:off x="0" y="0"/>
            <a:ext cx="12191695" cy="6857990"/>
          </a:xfrm>
          <a:prstGeom prst="rect">
            <a:avLst/>
          </a:prstGeom>
        </p:spPr>
      </p:pic>
      <p:sp>
        <p:nvSpPr>
          <p:cNvPr id="2" name="Title 1">
            <a:extLst>
              <a:ext uri="{FF2B5EF4-FFF2-40B4-BE49-F238E27FC236}">
                <a16:creationId xmlns:a16="http://schemas.microsoft.com/office/drawing/2014/main" id="{5AEBF95E-1230-19D6-9F9F-5F4F46D876C3}"/>
              </a:ext>
            </a:extLst>
          </p:cNvPr>
          <p:cNvSpPr>
            <a:spLocks noGrp="1"/>
          </p:cNvSpPr>
          <p:nvPr>
            <p:ph type="title"/>
          </p:nvPr>
        </p:nvSpPr>
        <p:spPr>
          <a:xfrm>
            <a:off x="1451579" y="804519"/>
            <a:ext cx="9603275" cy="1049235"/>
          </a:xfrm>
        </p:spPr>
        <p:txBody>
          <a:bodyPr>
            <a:normAutofit/>
          </a:bodyPr>
          <a:lstStyle/>
          <a:p>
            <a:r>
              <a:rPr lang="pt-BR" b="1" dirty="0">
                <a:solidFill>
                  <a:srgbClr val="002060"/>
                </a:solidFill>
                <a:latin typeface="+mn-lt"/>
              </a:rPr>
              <a:t>Technical Submission Checklist</a:t>
            </a:r>
            <a:endParaRPr lang="en-KE" b="1" dirty="0">
              <a:solidFill>
                <a:srgbClr val="002060"/>
              </a:solidFill>
              <a:latin typeface="+mn-lt"/>
            </a:endParaRPr>
          </a:p>
        </p:txBody>
      </p:sp>
      <p:sp>
        <p:nvSpPr>
          <p:cNvPr id="3" name="Footer Placeholder 1">
            <a:extLst>
              <a:ext uri="{FF2B5EF4-FFF2-40B4-BE49-F238E27FC236}">
                <a16:creationId xmlns:a16="http://schemas.microsoft.com/office/drawing/2014/main" id="{08FC52AB-CC20-0B1E-DCD7-04F650971653}"/>
              </a:ext>
            </a:extLst>
          </p:cNvPr>
          <p:cNvSpPr>
            <a:spLocks noGrp="1"/>
          </p:cNvSpPr>
          <p:nvPr>
            <p:ph type="ftr" sz="quarter" idx="11"/>
          </p:nvPr>
        </p:nvSpPr>
        <p:spPr>
          <a:xfrm>
            <a:off x="1451579" y="329307"/>
            <a:ext cx="5938836" cy="309201"/>
          </a:xfrm>
        </p:spPr>
        <p:txBody>
          <a:bodyPr vert="horz" lIns="91440" tIns="45720" rIns="91440" bIns="45720" rtlCol="0">
            <a:normAutofit lnSpcReduction="10000"/>
          </a:bodyPr>
          <a:lstStyle/>
          <a:p>
            <a:pPr>
              <a:spcAft>
                <a:spcPts val="600"/>
              </a:spcAft>
            </a:pPr>
            <a:r>
              <a:rPr lang="en-US" dirty="0"/>
              <a:t>Web: www.trademarkafrica.com                              Twitter: @TradeMarkAfrica</a:t>
            </a:r>
          </a:p>
          <a:p>
            <a:pPr>
              <a:spcAft>
                <a:spcPts val="600"/>
              </a:spcAft>
            </a:pPr>
            <a:endParaRPr lang="en-US" dirty="0"/>
          </a:p>
        </p:txBody>
      </p:sp>
      <p:sp>
        <p:nvSpPr>
          <p:cNvPr id="56" name="Content Placeholder 2">
            <a:extLst>
              <a:ext uri="{FF2B5EF4-FFF2-40B4-BE49-F238E27FC236}">
                <a16:creationId xmlns:a16="http://schemas.microsoft.com/office/drawing/2014/main" id="{52C6A5BC-D952-730E-DB81-4435793F02A8}"/>
              </a:ext>
            </a:extLst>
          </p:cNvPr>
          <p:cNvSpPr>
            <a:spLocks noGrp="1"/>
          </p:cNvSpPr>
          <p:nvPr>
            <p:ph idx="1"/>
          </p:nvPr>
        </p:nvSpPr>
        <p:spPr>
          <a:xfrm>
            <a:off x="1451579" y="2015732"/>
            <a:ext cx="9603275" cy="3450613"/>
          </a:xfrm>
        </p:spPr>
        <p:txBody>
          <a:bodyPr numCol="2">
            <a:noAutofit/>
          </a:bodyPr>
          <a:lstStyle/>
          <a:p>
            <a:pPr>
              <a:lnSpc>
                <a:spcPct val="110000"/>
              </a:lnSpc>
            </a:pPr>
            <a:r>
              <a:rPr lang="en-GB" sz="1800" dirty="0">
                <a:solidFill>
                  <a:srgbClr val="002060"/>
                </a:solidFill>
                <a:latin typeface="+mj-lt"/>
                <a:ea typeface="Calibri" panose="020F0502020204030204" pitchFamily="34" charset="0"/>
                <a:cs typeface="Calibri" panose="020F0502020204030204" pitchFamily="34" charset="0"/>
              </a:rPr>
              <a:t>Technical Compliance Schedule with deviations declared.</a:t>
            </a:r>
          </a:p>
          <a:p>
            <a:pPr>
              <a:lnSpc>
                <a:spcPct val="110000"/>
              </a:lnSpc>
            </a:pPr>
            <a:r>
              <a:rPr lang="en-GB" sz="1800" dirty="0">
                <a:solidFill>
                  <a:srgbClr val="002060"/>
                </a:solidFill>
                <a:latin typeface="+mj-lt"/>
                <a:ea typeface="Calibri" panose="020F0502020204030204" pitchFamily="34" charset="0"/>
                <a:cs typeface="Calibri" panose="020F0502020204030204" pitchFamily="34" charset="0"/>
              </a:rPr>
              <a:t>Cooling load calculations and PV/Battery sizing.</a:t>
            </a:r>
          </a:p>
          <a:p>
            <a:pPr>
              <a:lnSpc>
                <a:spcPct val="110000"/>
              </a:lnSpc>
            </a:pPr>
            <a:r>
              <a:rPr lang="en-GB" sz="1800" dirty="0">
                <a:solidFill>
                  <a:srgbClr val="002060"/>
                </a:solidFill>
                <a:latin typeface="+mj-lt"/>
                <a:ea typeface="Calibri" panose="020F0502020204030204" pitchFamily="34" charset="0"/>
                <a:cs typeface="Calibri" panose="020F0502020204030204" pitchFamily="34" charset="0"/>
              </a:rPr>
              <a:t>Single line diagrams, earthing and protection schedules.</a:t>
            </a:r>
          </a:p>
          <a:p>
            <a:pPr>
              <a:lnSpc>
                <a:spcPct val="110000"/>
              </a:lnSpc>
            </a:pPr>
            <a:r>
              <a:rPr lang="en-GB" sz="1800" dirty="0">
                <a:solidFill>
                  <a:srgbClr val="002060"/>
                </a:solidFill>
                <a:latin typeface="+mj-lt"/>
                <a:ea typeface="Calibri" panose="020F0502020204030204" pitchFamily="34" charset="0"/>
                <a:cs typeface="Calibri" panose="020F0502020204030204" pitchFamily="34" charset="0"/>
              </a:rPr>
              <a:t>Methodology, HSE Plan, QA/QC Plan.</a:t>
            </a:r>
          </a:p>
          <a:p>
            <a:pPr>
              <a:lnSpc>
                <a:spcPct val="110000"/>
              </a:lnSpc>
            </a:pPr>
            <a:r>
              <a:rPr lang="en-GB" sz="1800" dirty="0">
                <a:solidFill>
                  <a:srgbClr val="002060"/>
                </a:solidFill>
                <a:latin typeface="+mj-lt"/>
                <a:ea typeface="Calibri" panose="020F0502020204030204" pitchFamily="34" charset="0"/>
                <a:cs typeface="Calibri" panose="020F0502020204030204" pitchFamily="34" charset="0"/>
              </a:rPr>
              <a:t>Commissioning plan, warranty and maintenance plan.</a:t>
            </a:r>
          </a:p>
          <a:p>
            <a:pPr marL="0" indent="0">
              <a:lnSpc>
                <a:spcPct val="110000"/>
              </a:lnSpc>
              <a:buNone/>
            </a:pPr>
            <a:endParaRPr lang="en-GB" sz="16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16791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A3AD6-A7AC-4D4C-9EBA-6399F4E61F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12659C-14BB-6BE8-FF7C-B7DB23A144B1}"/>
              </a:ext>
            </a:extLst>
          </p:cNvPr>
          <p:cNvSpPr>
            <a:spLocks noGrp="1"/>
          </p:cNvSpPr>
          <p:nvPr>
            <p:ph type="title"/>
          </p:nvPr>
        </p:nvSpPr>
        <p:spPr/>
        <p:txBody>
          <a:bodyPr/>
          <a:lstStyle/>
          <a:p>
            <a:r>
              <a:rPr lang="pt-BR" dirty="0">
                <a:solidFill>
                  <a:srgbClr val="002060"/>
                </a:solidFill>
              </a:rPr>
              <a:t>Minimum Technical Design Requirements</a:t>
            </a:r>
            <a:endParaRPr lang="en-KE" dirty="0">
              <a:solidFill>
                <a:srgbClr val="002060"/>
              </a:solidFill>
            </a:endParaRPr>
          </a:p>
        </p:txBody>
      </p:sp>
      <p:sp>
        <p:nvSpPr>
          <p:cNvPr id="3" name="Content Placeholder 2">
            <a:extLst>
              <a:ext uri="{FF2B5EF4-FFF2-40B4-BE49-F238E27FC236}">
                <a16:creationId xmlns:a16="http://schemas.microsoft.com/office/drawing/2014/main" id="{D089F735-FE26-E948-F884-AF2877FDE191}"/>
              </a:ext>
            </a:extLst>
          </p:cNvPr>
          <p:cNvSpPr>
            <a:spLocks noGrp="1"/>
          </p:cNvSpPr>
          <p:nvPr>
            <p:ph idx="1"/>
          </p:nvPr>
        </p:nvSpPr>
        <p:spPr/>
        <p:txBody>
          <a:bodyPr/>
          <a:lstStyle/>
          <a:p>
            <a:r>
              <a:rPr lang="pt-BR" dirty="0">
                <a:solidFill>
                  <a:srgbClr val="002060"/>
                </a:solidFill>
              </a:rPr>
              <a:t>Cold RoomApprox. 5.9m x 2.3m x 2.3m75mm PU insulated panels0°C to +10°C</a:t>
            </a:r>
          </a:p>
          <a:p>
            <a:r>
              <a:rPr lang="pt-BR" dirty="0">
                <a:solidFill>
                  <a:srgbClr val="002060"/>
                </a:solidFill>
              </a:rPr>
              <a:t>Refrigeration UnitMonoblock systemMinimum 4.5kW cooling capacity</a:t>
            </a:r>
          </a:p>
          <a:p>
            <a:r>
              <a:rPr lang="pt-BR" dirty="0">
                <a:solidFill>
                  <a:srgbClr val="002060"/>
                </a:solidFill>
              </a:rPr>
              <a:t>Solar PVMinimum 30kWp</a:t>
            </a:r>
          </a:p>
          <a:p>
            <a:r>
              <a:rPr lang="pt-BR" dirty="0">
                <a:solidFill>
                  <a:srgbClr val="002060"/>
                </a:solidFill>
              </a:rPr>
              <a:t>BatteryMinimum 100kWh usable LiFePO4HV System &gt;150VDC </a:t>
            </a:r>
            <a:endParaRPr lang="en-KE" dirty="0">
              <a:solidFill>
                <a:srgbClr val="002060"/>
              </a:solidFill>
            </a:endParaRPr>
          </a:p>
        </p:txBody>
      </p:sp>
      <p:sp>
        <p:nvSpPr>
          <p:cNvPr id="4" name="Footer Placeholder 3">
            <a:extLst>
              <a:ext uri="{FF2B5EF4-FFF2-40B4-BE49-F238E27FC236}">
                <a16:creationId xmlns:a16="http://schemas.microsoft.com/office/drawing/2014/main" id="{33A85292-D113-E92F-D818-9B24C2B3C2C9}"/>
              </a:ext>
            </a:extLst>
          </p:cNvPr>
          <p:cNvSpPr>
            <a:spLocks noGrp="1"/>
          </p:cNvSpPr>
          <p:nvPr>
            <p:ph type="ftr" sz="quarter" idx="11"/>
          </p:nvPr>
        </p:nvSpPr>
        <p:spPr/>
        <p:txBody>
          <a:bodyPr/>
          <a:lstStyle/>
          <a:p>
            <a:r>
              <a:rPr lang="en-GB"/>
              <a:t>Web: www.trademarkea.com   Twitter: @TradeMarkEastA</a:t>
            </a:r>
            <a:endParaRPr lang="x-none"/>
          </a:p>
        </p:txBody>
      </p:sp>
    </p:spTree>
    <p:extLst>
      <p:ext uri="{BB962C8B-B14F-4D97-AF65-F5344CB8AC3E}">
        <p14:creationId xmlns:p14="http://schemas.microsoft.com/office/powerpoint/2010/main" val="4196615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90" name="Rectangle 89">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pic>
        <p:nvPicPr>
          <p:cNvPr id="92" name="Picture 91">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94" name="Straight Connector 93">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98" name="Rectangle 97">
            <a:extLst>
              <a:ext uri="{FF2B5EF4-FFF2-40B4-BE49-F238E27FC236}">
                <a16:creationId xmlns:a16="http://schemas.microsoft.com/office/drawing/2014/main" id="{48D226DA-E368-46E4-BF0C-D467A1E86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15BA77E-18AF-B3F4-E7E0-A5BDB930974F}"/>
              </a:ext>
            </a:extLst>
          </p:cNvPr>
          <p:cNvSpPr txBox="1"/>
          <p:nvPr/>
        </p:nvSpPr>
        <p:spPr>
          <a:xfrm>
            <a:off x="2365695" y="938717"/>
            <a:ext cx="8689157" cy="3541837"/>
          </a:xfrm>
          <a:prstGeom prst="rect">
            <a:avLst/>
          </a:prstGeom>
        </p:spPr>
        <p:txBody>
          <a:bodyPr vert="horz" lIns="91440" tIns="45720" rIns="91440" bIns="0" rtlCol="0" anchor="b">
            <a:normAutofit/>
          </a:bodyPr>
          <a:lstStyle/>
          <a:p>
            <a:pPr defTabSz="914400">
              <a:lnSpc>
                <a:spcPct val="90000"/>
              </a:lnSpc>
              <a:spcBef>
                <a:spcPct val="0"/>
              </a:spcBef>
              <a:spcAft>
                <a:spcPts val="600"/>
              </a:spcAft>
            </a:pPr>
            <a:r>
              <a:rPr lang="en-US" sz="6600" cap="all">
                <a:latin typeface="+mj-lt"/>
                <a:ea typeface="+mj-ea"/>
                <a:cs typeface="+mj-cs"/>
              </a:rPr>
              <a:t>TENDER/BIDDING </a:t>
            </a:r>
          </a:p>
          <a:p>
            <a:pPr defTabSz="914400">
              <a:lnSpc>
                <a:spcPct val="90000"/>
              </a:lnSpc>
              <a:spcBef>
                <a:spcPct val="0"/>
              </a:spcBef>
              <a:spcAft>
                <a:spcPts val="600"/>
              </a:spcAft>
            </a:pPr>
            <a:r>
              <a:rPr lang="en-US" sz="6600" cap="all">
                <a:latin typeface="+mj-lt"/>
                <a:ea typeface="+mj-ea"/>
                <a:cs typeface="+mj-cs"/>
              </a:rPr>
              <a:t>HIGHLIGHTS</a:t>
            </a:r>
          </a:p>
        </p:txBody>
      </p:sp>
      <p:cxnSp>
        <p:nvCxnSpPr>
          <p:cNvPr id="100" name="Straight Connector 99">
            <a:extLst>
              <a:ext uri="{FF2B5EF4-FFF2-40B4-BE49-F238E27FC236}">
                <a16:creationId xmlns:a16="http://schemas.microsoft.com/office/drawing/2014/main" id="{7105F2EF-F4AA-488F-8E74-484FA007851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76728" y="4735528"/>
            <a:ext cx="864301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7" name="TextBox 6">
            <a:extLst>
              <a:ext uri="{FF2B5EF4-FFF2-40B4-BE49-F238E27FC236}">
                <a16:creationId xmlns:a16="http://schemas.microsoft.com/office/drawing/2014/main" id="{86B2A6C9-413C-F8BA-B850-3E5AA5561533}"/>
              </a:ext>
            </a:extLst>
          </p:cNvPr>
          <p:cNvSpPr txBox="1"/>
          <p:nvPr/>
        </p:nvSpPr>
        <p:spPr>
          <a:xfrm>
            <a:off x="261430" y="1280159"/>
            <a:ext cx="3539266" cy="4297680"/>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endParaRPr lang="en-US" sz="3200" b="1" i="0" kern="1200" cap="all">
              <a:solidFill>
                <a:schemeClr val="tx1"/>
              </a:solidFill>
              <a:effectLst/>
              <a:latin typeface="+mj-lt"/>
              <a:ea typeface="+mj-ea"/>
              <a:cs typeface="+mj-cs"/>
            </a:endParaRPr>
          </a:p>
        </p:txBody>
      </p:sp>
      <p:sp>
        <p:nvSpPr>
          <p:cNvPr id="3" name="TextBox 2">
            <a:extLst>
              <a:ext uri="{FF2B5EF4-FFF2-40B4-BE49-F238E27FC236}">
                <a16:creationId xmlns:a16="http://schemas.microsoft.com/office/drawing/2014/main" id="{619F7A5C-693C-1A88-D0ED-9267E9CABBAB}"/>
              </a:ext>
            </a:extLst>
          </p:cNvPr>
          <p:cNvSpPr txBox="1"/>
          <p:nvPr/>
        </p:nvSpPr>
        <p:spPr>
          <a:xfrm>
            <a:off x="4924849" y="1494875"/>
            <a:ext cx="6130003" cy="4297680"/>
          </a:xfrm>
          <a:prstGeom prst="rect">
            <a:avLst/>
          </a:prstGeom>
        </p:spPr>
        <p:txBody>
          <a:bodyPr vert="horz" lIns="91440" tIns="45720" rIns="91440" bIns="45720" rtlCol="0" anchor="ctr">
            <a:normAutofit/>
          </a:bodyPr>
          <a:lstStyle/>
          <a:p>
            <a:pPr indent="-228600" defTabSz="914400">
              <a:lnSpc>
                <a:spcPct val="120000"/>
              </a:lnSpc>
              <a:spcAft>
                <a:spcPts val="600"/>
              </a:spcAft>
              <a:buClr>
                <a:schemeClr val="accent1"/>
              </a:buClr>
              <a:buSzPct val="100000"/>
              <a:buFont typeface="Arial" panose="020B0604020202020204" pitchFamily="34" charset="0"/>
              <a:buChar char="•"/>
            </a:pPr>
            <a:endParaRPr lang="en-US"/>
          </a:p>
        </p:txBody>
      </p:sp>
    </p:spTree>
    <p:extLst>
      <p:ext uri="{BB962C8B-B14F-4D97-AF65-F5344CB8AC3E}">
        <p14:creationId xmlns:p14="http://schemas.microsoft.com/office/powerpoint/2010/main" val="2316424590"/>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91114-52A6-E6E6-1B19-CD9E418124D4}"/>
              </a:ext>
            </a:extLst>
          </p:cNvPr>
          <p:cNvSpPr>
            <a:spLocks noGrp="1"/>
          </p:cNvSpPr>
          <p:nvPr>
            <p:ph type="title"/>
          </p:nvPr>
        </p:nvSpPr>
        <p:spPr>
          <a:xfrm>
            <a:off x="838200" y="365126"/>
            <a:ext cx="10515600" cy="761926"/>
          </a:xfrm>
        </p:spPr>
        <p:txBody>
          <a:bodyPr/>
          <a:lstStyle/>
          <a:p>
            <a:r>
              <a:rPr lang="en-GB" sz="3600" b="1" dirty="0">
                <a:solidFill>
                  <a:srgbClr val="002060"/>
                </a:solidFill>
                <a:latin typeface="+mn-lt"/>
              </a:rPr>
              <a:t>Key Procurement Compliance	</a:t>
            </a:r>
            <a:r>
              <a:rPr lang="en-GB" sz="3600" dirty="0">
                <a:solidFill>
                  <a:srgbClr val="002060"/>
                </a:solidFill>
                <a:latin typeface="+mn-lt"/>
              </a:rPr>
              <a:t>		</a:t>
            </a:r>
            <a:endParaRPr lang="en-KE" sz="3600" dirty="0">
              <a:solidFill>
                <a:srgbClr val="002060"/>
              </a:solidFill>
              <a:latin typeface="+mn-lt"/>
            </a:endParaRPr>
          </a:p>
        </p:txBody>
      </p:sp>
      <p:sp>
        <p:nvSpPr>
          <p:cNvPr id="3" name="Content Placeholder 2">
            <a:extLst>
              <a:ext uri="{FF2B5EF4-FFF2-40B4-BE49-F238E27FC236}">
                <a16:creationId xmlns:a16="http://schemas.microsoft.com/office/drawing/2014/main" id="{B7342F8E-AF1B-3C4A-AF83-5870966CAD04}"/>
              </a:ext>
            </a:extLst>
          </p:cNvPr>
          <p:cNvSpPr>
            <a:spLocks noGrp="1"/>
          </p:cNvSpPr>
          <p:nvPr>
            <p:ph idx="1"/>
          </p:nvPr>
        </p:nvSpPr>
        <p:spPr>
          <a:xfrm>
            <a:off x="838200" y="1796143"/>
            <a:ext cx="10515600" cy="4380820"/>
          </a:xfrm>
        </p:spPr>
        <p:txBody>
          <a:bodyPr/>
          <a:lstStyle/>
          <a:p>
            <a:r>
              <a:rPr lang="en-GB" sz="2300" dirty="0">
                <a:solidFill>
                  <a:srgbClr val="002060"/>
                </a:solidFill>
              </a:rPr>
              <a:t>Technical and Financial proposals MUST be separate PDF files.</a:t>
            </a:r>
          </a:p>
          <a:p>
            <a:r>
              <a:rPr lang="en-GB" sz="2300" dirty="0">
                <a:solidFill>
                  <a:srgbClr val="002060"/>
                </a:solidFill>
              </a:rPr>
              <a:t>Both proposals MUST be password protected.</a:t>
            </a:r>
          </a:p>
          <a:p>
            <a:r>
              <a:rPr lang="en-GB" sz="2300" dirty="0">
                <a:solidFill>
                  <a:srgbClr val="002060"/>
                </a:solidFill>
              </a:rPr>
              <a:t>No financial information in the Technical Proposal.</a:t>
            </a:r>
          </a:p>
          <a:p>
            <a:r>
              <a:rPr lang="en-GB" sz="2300" dirty="0">
                <a:solidFill>
                  <a:srgbClr val="002060"/>
                </a:solidFill>
              </a:rPr>
              <a:t>Submit before 27 July 2026, 11:00 AM (Kenya Time).</a:t>
            </a:r>
          </a:p>
          <a:p>
            <a:r>
              <a:rPr lang="en-GB" sz="2300" dirty="0">
                <a:solidFill>
                  <a:srgbClr val="002060"/>
                </a:solidFill>
              </a:rPr>
              <a:t>Late submissions are not accepted.</a:t>
            </a:r>
          </a:p>
          <a:p>
            <a:pPr marL="0" indent="0">
              <a:buNone/>
            </a:pPr>
            <a:endParaRPr lang="en-GB" sz="2300" dirty="0">
              <a:solidFill>
                <a:srgbClr val="002060"/>
              </a:solidFill>
            </a:endParaRPr>
          </a:p>
        </p:txBody>
      </p:sp>
      <p:sp>
        <p:nvSpPr>
          <p:cNvPr id="4" name="Footer Placeholder 3">
            <a:extLst>
              <a:ext uri="{FF2B5EF4-FFF2-40B4-BE49-F238E27FC236}">
                <a16:creationId xmlns:a16="http://schemas.microsoft.com/office/drawing/2014/main" id="{32A92D1E-9B05-DFDC-627B-570F583D3DB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Web: www.trademarkea.com   Twitter: @TradeMarkEastA</a:t>
            </a:r>
            <a:endParaRPr kumimoji="0" lang="x-none"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AE5292EC-DF36-FA73-7F3C-F89A4F1590F8}"/>
              </a:ext>
            </a:extLst>
          </p:cNvPr>
          <p:cNvPicPr>
            <a:picLocks noChangeAspect="1"/>
          </p:cNvPicPr>
          <p:nvPr/>
        </p:nvPicPr>
        <p:blipFill>
          <a:blip r:embed="rId4"/>
          <a:stretch>
            <a:fillRect/>
          </a:stretch>
        </p:blipFill>
        <p:spPr>
          <a:xfrm>
            <a:off x="9767346" y="75037"/>
            <a:ext cx="1737511" cy="1158340"/>
          </a:xfrm>
          <a:prstGeom prst="rect">
            <a:avLst/>
          </a:prstGeom>
        </p:spPr>
      </p:pic>
    </p:spTree>
    <p:extLst>
      <p:ext uri="{BB962C8B-B14F-4D97-AF65-F5344CB8AC3E}">
        <p14:creationId xmlns:p14="http://schemas.microsoft.com/office/powerpoint/2010/main" val="3226019145"/>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2.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4108038A44544A96265F7AC0873EA2" ma:contentTypeVersion="18" ma:contentTypeDescription="Create a new document." ma:contentTypeScope="" ma:versionID="b8bc2593be939d855aae086d5771b301">
  <xsd:schema xmlns:xsd="http://www.w3.org/2001/XMLSchema" xmlns:xs="http://www.w3.org/2001/XMLSchema" xmlns:p="http://schemas.microsoft.com/office/2006/metadata/properties" xmlns:ns2="77e538a9-a118-4f1a-8da6-fb29d9db65a2" xmlns:ns3="229acb4e-b3dd-4e81-b7a7-1c9e85f0f815" targetNamespace="http://schemas.microsoft.com/office/2006/metadata/properties" ma:root="true" ma:fieldsID="76ca3647cea69ba34c46e24e6b34c8ac" ns2:_="" ns3:_="">
    <xsd:import namespace="77e538a9-a118-4f1a-8da6-fb29d9db65a2"/>
    <xsd:import namespace="229acb4e-b3dd-4e81-b7a7-1c9e85f0f81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ObjectDetectorVersions" minOccurs="0"/>
                <xsd:element ref="ns3:MediaServiceLocation"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e538a9-a118-4f1a-8da6-fb29d9db65a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ab9cd08-cacd-4ac5-ba25-0206de8858af}" ma:internalName="TaxCatchAll" ma:showField="CatchAllData" ma:web="77e538a9-a118-4f1a-8da6-fb29d9db65a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29acb4e-b3dd-4e81-b7a7-1c9e85f0f81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9875dda-9944-43aa-a7bf-4fbb1396bb9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29acb4e-b3dd-4e81-b7a7-1c9e85f0f815">
      <Terms xmlns="http://schemas.microsoft.com/office/infopath/2007/PartnerControls"/>
    </lcf76f155ced4ddcb4097134ff3c332f>
    <TaxCatchAll xmlns="77e538a9-a118-4f1a-8da6-fb29d9db65a2" xsi:nil="true"/>
  </documentManagement>
</p:properties>
</file>

<file path=customXml/itemProps1.xml><?xml version="1.0" encoding="utf-8"?>
<ds:datastoreItem xmlns:ds="http://schemas.openxmlformats.org/officeDocument/2006/customXml" ds:itemID="{9AF3BA31-7518-490D-8348-FF577238698B}">
  <ds:schemaRefs>
    <ds:schemaRef ds:uri="http://schemas.microsoft.com/sharepoint/v3/contenttype/forms"/>
  </ds:schemaRefs>
</ds:datastoreItem>
</file>

<file path=customXml/itemProps2.xml><?xml version="1.0" encoding="utf-8"?>
<ds:datastoreItem xmlns:ds="http://schemas.openxmlformats.org/officeDocument/2006/customXml" ds:itemID="{19462991-C1E0-441E-927E-6D9F4B8869F7}">
  <ds:schemaRefs>
    <ds:schemaRef ds:uri="229acb4e-b3dd-4e81-b7a7-1c9e85f0f815"/>
    <ds:schemaRef ds:uri="77e538a9-a118-4f1a-8da6-fb29d9db65a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D06375D-7C94-4FF0-BF81-456D8C70D577}">
  <ds:schemaRefs>
    <ds:schemaRef ds:uri="http://schemas.microsoft.com/office/infopath/2007/PartnerControls"/>
    <ds:schemaRef ds:uri="http://schemas.microsoft.com/office/2006/metadata/properties"/>
    <ds:schemaRef ds:uri="http://schemas.microsoft.com/office/2006/documentManagement/types"/>
    <ds:schemaRef ds:uri="http://purl.org/dc/elements/1.1/"/>
    <ds:schemaRef ds:uri="77e538a9-a118-4f1a-8da6-fb29d9db65a2"/>
    <ds:schemaRef ds:uri="http://purl.org/dc/terms/"/>
    <ds:schemaRef ds:uri="http://schemas.openxmlformats.org/package/2006/metadata/core-properties"/>
    <ds:schemaRef ds:uri="http://purl.org/dc/dcmitype/"/>
    <ds:schemaRef ds:uri="229acb4e-b3dd-4e81-b7a7-1c9e85f0f81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285</TotalTime>
  <Words>796</Words>
  <Application>Microsoft Office PowerPoint</Application>
  <PresentationFormat>Widescreen</PresentationFormat>
  <Paragraphs>73</Paragraphs>
  <Slides>16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Gill Sans MT</vt:lpstr>
      <vt:lpstr>Segoe UI</vt:lpstr>
      <vt:lpstr>Gallery</vt:lpstr>
      <vt:lpstr>PRE-BID MEETING    PROVISION OF GREEN TECHNOLOGY SOLUTIONS TO MOYALE AND BUSIA BORDER MARKETS.    08 AUGUST 2026 </vt:lpstr>
      <vt:lpstr>Presentation Content</vt:lpstr>
      <vt:lpstr>About TradeMark Africa </vt:lpstr>
      <vt:lpstr>Assignment Overview </vt:lpstr>
      <vt:lpstr>Mandatory Compliance Checklist</vt:lpstr>
      <vt:lpstr>Technical Submission Checklist</vt:lpstr>
      <vt:lpstr>Minimum Technical Design Requirements</vt:lpstr>
      <vt:lpstr>PowerPoint Presentation</vt:lpstr>
      <vt:lpstr>Key Procurement Compliance   </vt:lpstr>
      <vt:lpstr>Lessons from Previous Evaluation</vt:lpstr>
      <vt:lpstr>Clarifications</vt:lpstr>
      <vt:lpstr>PowerPoint Presentation</vt:lpstr>
      <vt:lpstr> </vt:lpstr>
      <vt:lpstr>PowerPoint Presentation</vt:lpstr>
      <vt:lpstr>Bidders are evaluated on demonstrated compliance. Generic statements, copied ToR text, drawings without specifications, or unsupported claims will not be considered evidence of compliance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Florah Adhiambo</cp:lastModifiedBy>
  <cp:revision>7</cp:revision>
  <dcterms:created xsi:type="dcterms:W3CDTF">2021-10-27T08:36:34Z</dcterms:created>
  <dcterms:modified xsi:type="dcterms:W3CDTF">2026-07-15T14:05:41Z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89e0983-05e3-46a0-b893-ff28b8cf1441_Enabled">
    <vt:lpwstr>true</vt:lpwstr>
  </property>
  <property fmtid="{D5CDD505-2E9C-101B-9397-08002B2CF9AE}" pid="3" name="MSIP_Label_589e0983-05e3-46a0-b893-ff28b8cf1441_SetDate">
    <vt:lpwstr>2022-12-13T07:52:18Z</vt:lpwstr>
  </property>
  <property fmtid="{D5CDD505-2E9C-101B-9397-08002B2CF9AE}" pid="4" name="MSIP_Label_589e0983-05e3-46a0-b893-ff28b8cf1441_Method">
    <vt:lpwstr>Standard</vt:lpwstr>
  </property>
  <property fmtid="{D5CDD505-2E9C-101B-9397-08002B2CF9AE}" pid="5" name="MSIP_Label_589e0983-05e3-46a0-b893-ff28b8cf1441_Name">
    <vt:lpwstr>TMEA Public</vt:lpwstr>
  </property>
  <property fmtid="{D5CDD505-2E9C-101B-9397-08002B2CF9AE}" pid="6" name="MSIP_Label_589e0983-05e3-46a0-b893-ff28b8cf1441_SiteId">
    <vt:lpwstr>71dd2498-0b95-4eb5-8b08-940c9ea4bfb8</vt:lpwstr>
  </property>
  <property fmtid="{D5CDD505-2E9C-101B-9397-08002B2CF9AE}" pid="7" name="MSIP_Label_589e0983-05e3-46a0-b893-ff28b8cf1441_ActionId">
    <vt:lpwstr>d24fa14b-87b6-4e1d-bba6-88398f2ddd51</vt:lpwstr>
  </property>
  <property fmtid="{D5CDD505-2E9C-101B-9397-08002B2CF9AE}" pid="8" name="MSIP_Label_589e0983-05e3-46a0-b893-ff28b8cf1441_ContentBits">
    <vt:lpwstr>0</vt:lpwstr>
  </property>
  <property fmtid="{D5CDD505-2E9C-101B-9397-08002B2CF9AE}" pid="9" name="ContentTypeId">
    <vt:lpwstr>0x010100034108038A44544A96265F7AC0873EA2</vt:lpwstr>
  </property>
  <property fmtid="{D5CDD505-2E9C-101B-9397-08002B2CF9AE}" pid="10" name="MediaServiceImageTags">
    <vt:lpwstr/>
  </property>
</Properties>
</file>