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58" r:id="rId6"/>
    <p:sldId id="297" r:id="rId7"/>
    <p:sldId id="334" r:id="rId8"/>
    <p:sldId id="350" r:id="rId9"/>
    <p:sldId id="349" r:id="rId10"/>
    <p:sldId id="351" r:id="rId11"/>
    <p:sldId id="352" r:id="rId12"/>
    <p:sldId id="353" r:id="rId13"/>
    <p:sldId id="354" r:id="rId14"/>
    <p:sldId id="355" r:id="rId15"/>
    <p:sldId id="356" r:id="rId16"/>
    <p:sldId id="357" r:id="rId17"/>
    <p:sldId id="358" r:id="rId18"/>
    <p:sldId id="301" r:id="rId19"/>
    <p:sldId id="336" r:id="rId20"/>
    <p:sldId id="346" r:id="rId21"/>
    <p:sldId id="317" r:id="rId22"/>
    <p:sldId id="304" r:id="rId23"/>
    <p:sldId id="339" r:id="rId24"/>
    <p:sldId id="338" r:id="rId25"/>
    <p:sldId id="329" r:id="rId26"/>
    <p:sldId id="325" r:id="rId27"/>
    <p:sldId id="331" r:id="rId28"/>
    <p:sldId id="330" r:id="rId29"/>
    <p:sldId id="312" r:id="rId30"/>
    <p:sldId id="31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653A4C-8EDC-5958-D07A-327F96EB8902}" name="Jay Musyoka" initials="JM" userId="S::jay.musyoka@trademarkea.com::0787c192-6c40-46c8-b2a7-ca664e7a965b" providerId="AD"/>
  <p188:author id="{399EEE58-A39C-CD35-8E4B-042E8CCEA96A}" name="Lorna Kiinge" initials="LK" userId="S::lorna.kiinge@trademarkafrica.com::c7f2efd8-907f-44da-9a26-66ea94b2b1a8" providerId="AD"/>
  <p188:author id="{17D22C65-E37E-4E63-E31C-5BEC04123726}" name="Inger Fedha" initials="IF" userId="S::inger.fedha@trademarkea.com::337c3fea-ab53-4c8d-865b-afc40ab3f28c" providerId="AD"/>
  <p188:author id="{7463FFF8-32E1-B7BD-A06C-C5F4F0258D79}" name="Olyviah Kevogo" initials="OK" userId="S::olyviah.kevogo@trademarkafrica.com::17a38938-64a8-4c3f-8bcc-7d7591adeb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2"/>
    <a:srgbClr val="2A5E8C"/>
    <a:srgbClr val="FF99FF"/>
    <a:srgbClr val="FF00FF"/>
    <a:srgbClr val="CACACA"/>
    <a:srgbClr val="F58871"/>
    <a:srgbClr val="8FAD79"/>
    <a:srgbClr val="AEBD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0ECD4-410D-41B0-B06A-637F9FBF6BFC}" v="40" dt="2025-10-08T08:17:59.149"/>
    <p1510:client id="{3447CF77-2DA7-7D05-9CD9-D634FBB16DFC}" v="47" dt="2025-10-08T07:20:15.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4CF7F-4473-4DFD-9F3E-E6F13B19EB55}" type="datetimeFigureOut">
              <a:rPr lang="en-US" smtClean="0"/>
              <a:t>6/16/2026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D8749-D0BC-4962-8BEB-BD015F3E4B30}" type="slidenum">
              <a:rPr lang="en-US" smtClean="0"/>
              <a:t>‹#›</a:t>
            </a:fld>
            <a:endParaRPr lang="en-US"/>
          </a:p>
        </p:txBody>
      </p:sp>
    </p:spTree>
    <p:extLst>
      <p:ext uri="{BB962C8B-B14F-4D97-AF65-F5344CB8AC3E}">
        <p14:creationId xmlns:p14="http://schemas.microsoft.com/office/powerpoint/2010/main" val="823461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cover photo. See attached.</a:t>
            </a:r>
          </a:p>
        </p:txBody>
      </p:sp>
      <p:sp>
        <p:nvSpPr>
          <p:cNvPr id="4" name="Slide Number Placeholder 3"/>
          <p:cNvSpPr>
            <a:spLocks noGrp="1"/>
          </p:cNvSpPr>
          <p:nvPr>
            <p:ph type="sldNum" sz="quarter" idx="10"/>
          </p:nvPr>
        </p:nvSpPr>
        <p:spPr/>
        <p:txBody>
          <a:bodyPr/>
          <a:lstStyle/>
          <a:p>
            <a:fld id="{890D8749-D0BC-4962-8BEB-BD015F3E4B30}" type="slidenum">
              <a:rPr lang="en-US" smtClean="0"/>
              <a:t>1</a:t>
            </a:fld>
            <a:endParaRPr lang="en-US"/>
          </a:p>
        </p:txBody>
      </p:sp>
    </p:spTree>
    <p:extLst>
      <p:ext uri="{BB962C8B-B14F-4D97-AF65-F5344CB8AC3E}">
        <p14:creationId xmlns:p14="http://schemas.microsoft.com/office/powerpoint/2010/main" val="299879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D8749-D0BC-4962-8BEB-BD015F3E4B30}" type="slidenum">
              <a:rPr lang="en-US" smtClean="0"/>
              <a:t>2</a:t>
            </a:fld>
            <a:endParaRPr lang="en-US"/>
          </a:p>
        </p:txBody>
      </p:sp>
    </p:spTree>
    <p:extLst>
      <p:ext uri="{BB962C8B-B14F-4D97-AF65-F5344CB8AC3E}">
        <p14:creationId xmlns:p14="http://schemas.microsoft.com/office/powerpoint/2010/main" val="171083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0D8749-D0BC-4962-8BEB-BD015F3E4B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17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a:p>
        </p:txBody>
      </p:sp>
      <p:sp>
        <p:nvSpPr>
          <p:cNvPr id="4" name="Slide Number Placeholder 3"/>
          <p:cNvSpPr>
            <a:spLocks noGrp="1"/>
          </p:cNvSpPr>
          <p:nvPr>
            <p:ph type="sldNum" sz="quarter" idx="5"/>
          </p:nvPr>
        </p:nvSpPr>
        <p:spPr/>
        <p:txBody>
          <a:bodyPr/>
          <a:lstStyle/>
          <a:p>
            <a:fld id="{890D8749-D0BC-4962-8BEB-BD015F3E4B30}" type="slidenum">
              <a:rPr lang="en-US" smtClean="0"/>
              <a:t>15</a:t>
            </a:fld>
            <a:endParaRPr lang="en-US"/>
          </a:p>
        </p:txBody>
      </p:sp>
    </p:spTree>
    <p:extLst>
      <p:ext uri="{BB962C8B-B14F-4D97-AF65-F5344CB8AC3E}">
        <p14:creationId xmlns:p14="http://schemas.microsoft.com/office/powerpoint/2010/main" val="710462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248B9-03EE-7333-9A5B-C11A996F2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34989A-A2A9-C436-76B2-5C1AF339C0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42EF54-E1F4-6440-B627-D0BC3690C323}"/>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4E977256-D13C-7243-3E3E-B218F43CB408}"/>
              </a:ext>
            </a:extLst>
          </p:cNvPr>
          <p:cNvSpPr>
            <a:spLocks noGrp="1"/>
          </p:cNvSpPr>
          <p:nvPr>
            <p:ph type="sldNum" sz="quarter" idx="5"/>
          </p:nvPr>
        </p:nvSpPr>
        <p:spPr/>
        <p:txBody>
          <a:bodyPr/>
          <a:lstStyle/>
          <a:p>
            <a:fld id="{890D8749-D0BC-4962-8BEB-BD015F3E4B30}" type="slidenum">
              <a:rPr lang="en-US" smtClean="0"/>
              <a:t>22</a:t>
            </a:fld>
            <a:endParaRPr lang="en-US"/>
          </a:p>
        </p:txBody>
      </p:sp>
    </p:spTree>
    <p:extLst>
      <p:ext uri="{BB962C8B-B14F-4D97-AF65-F5344CB8AC3E}">
        <p14:creationId xmlns:p14="http://schemas.microsoft.com/office/powerpoint/2010/main" val="241459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a:p>
        </p:txBody>
      </p:sp>
      <p:sp>
        <p:nvSpPr>
          <p:cNvPr id="4" name="Slide Number Placeholder 3"/>
          <p:cNvSpPr>
            <a:spLocks noGrp="1"/>
          </p:cNvSpPr>
          <p:nvPr>
            <p:ph type="sldNum" sz="quarter" idx="5"/>
          </p:nvPr>
        </p:nvSpPr>
        <p:spPr/>
        <p:txBody>
          <a:bodyPr/>
          <a:lstStyle/>
          <a:p>
            <a:fld id="{890D8749-D0BC-4962-8BEB-BD015F3E4B30}" type="slidenum">
              <a:rPr lang="en-US" smtClean="0"/>
              <a:t>23</a:t>
            </a:fld>
            <a:endParaRPr lang="en-US"/>
          </a:p>
        </p:txBody>
      </p:sp>
    </p:spTree>
    <p:extLst>
      <p:ext uri="{BB962C8B-B14F-4D97-AF65-F5344CB8AC3E}">
        <p14:creationId xmlns:p14="http://schemas.microsoft.com/office/powerpoint/2010/main" val="325330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6F96C-9AE3-657F-669A-D8D5A0D4F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45676-C635-8DA4-C12B-B227E85612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E8BB3E-5E15-01D8-75B1-B42E870A05BA}"/>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B5F6311D-E6DC-7C67-379B-B436AB4FDE10}"/>
              </a:ext>
            </a:extLst>
          </p:cNvPr>
          <p:cNvSpPr>
            <a:spLocks noGrp="1"/>
          </p:cNvSpPr>
          <p:nvPr>
            <p:ph type="sldNum" sz="quarter" idx="5"/>
          </p:nvPr>
        </p:nvSpPr>
        <p:spPr/>
        <p:txBody>
          <a:bodyPr/>
          <a:lstStyle/>
          <a:p>
            <a:fld id="{890D8749-D0BC-4962-8BEB-BD015F3E4B30}" type="slidenum">
              <a:rPr lang="en-US" smtClean="0"/>
              <a:t>24</a:t>
            </a:fld>
            <a:endParaRPr lang="en-US"/>
          </a:p>
        </p:txBody>
      </p:sp>
    </p:spTree>
    <p:extLst>
      <p:ext uri="{BB962C8B-B14F-4D97-AF65-F5344CB8AC3E}">
        <p14:creationId xmlns:p14="http://schemas.microsoft.com/office/powerpoint/2010/main" val="1036349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04BFC-C600-3859-12F1-B6E38098E8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427D9-CF2F-74DE-52AF-15EE23FB23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ECDF7B-394F-BABF-29F2-ABF37D4247F4}"/>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C55FEBA2-5637-D847-FB33-F578FE6503D8}"/>
              </a:ext>
            </a:extLst>
          </p:cNvPr>
          <p:cNvSpPr>
            <a:spLocks noGrp="1"/>
          </p:cNvSpPr>
          <p:nvPr>
            <p:ph type="sldNum" sz="quarter" idx="5"/>
          </p:nvPr>
        </p:nvSpPr>
        <p:spPr/>
        <p:txBody>
          <a:bodyPr/>
          <a:lstStyle/>
          <a:p>
            <a:fld id="{890D8749-D0BC-4962-8BEB-BD015F3E4B30}" type="slidenum">
              <a:rPr lang="en-US" smtClean="0"/>
              <a:t>25</a:t>
            </a:fld>
            <a:endParaRPr lang="en-US"/>
          </a:p>
        </p:txBody>
      </p:sp>
    </p:spTree>
    <p:extLst>
      <p:ext uri="{BB962C8B-B14F-4D97-AF65-F5344CB8AC3E}">
        <p14:creationId xmlns:p14="http://schemas.microsoft.com/office/powerpoint/2010/main" val="1238046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D8749-D0BC-4962-8BEB-BD015F3E4B30}" type="slidenum">
              <a:rPr lang="en-US" smtClean="0"/>
              <a:t>27</a:t>
            </a:fld>
            <a:endParaRPr lang="en-US"/>
          </a:p>
        </p:txBody>
      </p:sp>
    </p:spTree>
    <p:extLst>
      <p:ext uri="{BB962C8B-B14F-4D97-AF65-F5344CB8AC3E}">
        <p14:creationId xmlns:p14="http://schemas.microsoft.com/office/powerpoint/2010/main" val="345542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15FB0A9-7F0B-A747-B7EF-FE02F141D6A5}" type="datetime1">
              <a:rPr lang="en-US" smtClean="0"/>
              <a:t>6/16/2026</a:t>
            </a:fld>
            <a:endParaRPr lang="x-none"/>
          </a:p>
        </p:txBody>
      </p:sp>
      <p:sp>
        <p:nvSpPr>
          <p:cNvPr id="5" name="Footer Placeholder 4"/>
          <p:cNvSpPr>
            <a:spLocks noGrp="1"/>
          </p:cNvSpPr>
          <p:nvPr>
            <p:ph type="ftr" sz="quarter" idx="11"/>
          </p:nvPr>
        </p:nvSpPr>
        <p:spPr>
          <a:xfrm>
            <a:off x="2416500" y="329307"/>
            <a:ext cx="4973915" cy="309201"/>
          </a:xfrm>
        </p:spPr>
        <p:txBody>
          <a:bodyPr/>
          <a:lstStyle/>
          <a:p>
            <a:r>
              <a:rPr lang="en-GB"/>
              <a:t>Web: www.trademarkea.com   Twitter: @TradeMarkEastA</a:t>
            </a:r>
            <a:endParaRPr lang="x-none"/>
          </a:p>
        </p:txBody>
      </p:sp>
      <p:sp>
        <p:nvSpPr>
          <p:cNvPr id="6" name="Slide Number Placeholder 5"/>
          <p:cNvSpPr>
            <a:spLocks noGrp="1"/>
          </p:cNvSpPr>
          <p:nvPr>
            <p:ph type="sldNum" sz="quarter" idx="12"/>
          </p:nvPr>
        </p:nvSpPr>
        <p:spPr>
          <a:xfrm>
            <a:off x="1437664" y="798973"/>
            <a:ext cx="811019" cy="503578"/>
          </a:xfrm>
        </p:spPr>
        <p:txBody>
          <a:bodyPr/>
          <a:lstStyle/>
          <a:p>
            <a:fld id="{43F51526-E579-404D-8644-31D157DBDA12}" type="slidenum">
              <a:rPr lang="x-none" smtClean="0"/>
              <a:t>‹#›</a:t>
            </a:fld>
            <a:endParaRPr lang="x-none"/>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687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0C04480-033A-AF43-8F1F-1A501D507509}" type="datetime1">
              <a:rPr lang="en-US" smtClean="0"/>
              <a:t>6/16/2026</a:t>
            </a:fld>
            <a:endParaRPr lang="x-none"/>
          </a:p>
        </p:txBody>
      </p:sp>
      <p:sp>
        <p:nvSpPr>
          <p:cNvPr id="5" name="Footer Placeholder 4"/>
          <p:cNvSpPr>
            <a:spLocks noGrp="1"/>
          </p:cNvSpPr>
          <p:nvPr>
            <p:ph type="ftr" sz="quarter" idx="11"/>
          </p:nvPr>
        </p:nvSpPr>
        <p:spPr/>
        <p:txBody>
          <a:bodyPr/>
          <a:lstStyle/>
          <a:p>
            <a:r>
              <a:rPr lang="en-GB"/>
              <a:t>Web: www.trademarkea.com   Twitter: @TradeMarkEastA</a:t>
            </a:r>
            <a:endParaRPr lang="x-none"/>
          </a:p>
        </p:txBody>
      </p:sp>
      <p:sp>
        <p:nvSpPr>
          <p:cNvPr id="6" name="Slide Number Placeholder 5"/>
          <p:cNvSpPr>
            <a:spLocks noGrp="1"/>
          </p:cNvSpPr>
          <p:nvPr>
            <p:ph type="sldNum" sz="quarter" idx="12"/>
          </p:nvPr>
        </p:nvSpPr>
        <p:spPr/>
        <p:txBody>
          <a:bodyPr/>
          <a:lstStyle/>
          <a:p>
            <a:fld id="{43F51526-E579-404D-8644-31D157DBDA12}" type="slidenum">
              <a:rPr lang="x-none" smtClean="0"/>
              <a:t>‹#›</a:t>
            </a:fld>
            <a:endParaRPr lang="x-none"/>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631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208FB31-3D31-0441-A836-B210045A7C28}" type="datetime1">
              <a:rPr lang="en-US" smtClean="0"/>
              <a:t>6/16/2026</a:t>
            </a:fld>
            <a:endParaRPr lang="x-none"/>
          </a:p>
        </p:txBody>
      </p:sp>
      <p:sp>
        <p:nvSpPr>
          <p:cNvPr id="5" name="Footer Placeholder 4"/>
          <p:cNvSpPr>
            <a:spLocks noGrp="1"/>
          </p:cNvSpPr>
          <p:nvPr>
            <p:ph type="ftr" sz="quarter" idx="11"/>
          </p:nvPr>
        </p:nvSpPr>
        <p:spPr/>
        <p:txBody>
          <a:bodyPr/>
          <a:lstStyle/>
          <a:p>
            <a:r>
              <a:rPr lang="en-GB"/>
              <a:t>Web: www.trademarkea.com   Twitter: @TradeMarkEastA</a:t>
            </a:r>
            <a:endParaRPr lang="x-none"/>
          </a:p>
        </p:txBody>
      </p:sp>
      <p:sp>
        <p:nvSpPr>
          <p:cNvPr id="6" name="Slide Number Placeholder 5"/>
          <p:cNvSpPr>
            <a:spLocks noGrp="1"/>
          </p:cNvSpPr>
          <p:nvPr>
            <p:ph type="sldNum" sz="quarter" idx="12"/>
          </p:nvPr>
        </p:nvSpPr>
        <p:spPr/>
        <p:txBody>
          <a:bodyPr/>
          <a:lstStyle/>
          <a:p>
            <a:fld id="{43F51526-E579-404D-8644-31D157DBDA12}" type="slidenum">
              <a:rPr lang="x-none" smtClean="0"/>
              <a:t>‹#›</a:t>
            </a:fld>
            <a:endParaRPr lang="x-none"/>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984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72675B6-32CD-B846-B807-F052425C0E0B}" type="datetime1">
              <a:rPr lang="en-US" smtClean="0"/>
              <a:t>6/16/2026</a:t>
            </a:fld>
            <a:endParaRPr lang="x-none"/>
          </a:p>
        </p:txBody>
      </p:sp>
      <p:sp>
        <p:nvSpPr>
          <p:cNvPr id="5" name="Footer Placeholder 4"/>
          <p:cNvSpPr>
            <a:spLocks noGrp="1"/>
          </p:cNvSpPr>
          <p:nvPr>
            <p:ph type="ftr" sz="quarter" idx="11"/>
          </p:nvPr>
        </p:nvSpPr>
        <p:spPr/>
        <p:txBody>
          <a:bodyPr/>
          <a:lstStyle/>
          <a:p>
            <a:r>
              <a:rPr lang="en-GB"/>
              <a:t>Web: www.trademarkea.com   Twitter: @TradeMarkEastA</a:t>
            </a:r>
            <a:endParaRPr lang="x-none"/>
          </a:p>
        </p:txBody>
      </p:sp>
      <p:sp>
        <p:nvSpPr>
          <p:cNvPr id="6" name="Slide Number Placeholder 5"/>
          <p:cNvSpPr>
            <a:spLocks noGrp="1"/>
          </p:cNvSpPr>
          <p:nvPr>
            <p:ph type="sldNum" sz="quarter" idx="12"/>
          </p:nvPr>
        </p:nvSpPr>
        <p:spPr/>
        <p:txBody>
          <a:bodyPr/>
          <a:lstStyle/>
          <a:p>
            <a:fld id="{43F51526-E579-404D-8644-31D157DBDA12}" type="slidenum">
              <a:rPr lang="x-none" smtClean="0"/>
              <a:t>‹#›</a:t>
            </a:fld>
            <a:endParaRPr lang="x-none"/>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8624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9AE739D-81A7-AB4F-9EDF-23AA1E10A852}" type="datetime1">
              <a:rPr lang="en-US" smtClean="0"/>
              <a:t>6/16/2026</a:t>
            </a:fld>
            <a:endParaRPr lang="x-none"/>
          </a:p>
        </p:txBody>
      </p:sp>
      <p:sp>
        <p:nvSpPr>
          <p:cNvPr id="5" name="Footer Placeholder 4"/>
          <p:cNvSpPr>
            <a:spLocks noGrp="1"/>
          </p:cNvSpPr>
          <p:nvPr>
            <p:ph type="ftr" sz="quarter" idx="11"/>
          </p:nvPr>
        </p:nvSpPr>
        <p:spPr/>
        <p:txBody>
          <a:bodyPr/>
          <a:lstStyle/>
          <a:p>
            <a:r>
              <a:rPr lang="en-GB"/>
              <a:t>Web: www.trademarkea.com   Twitter: @TradeMarkEastA</a:t>
            </a:r>
            <a:endParaRPr lang="x-none"/>
          </a:p>
        </p:txBody>
      </p:sp>
      <p:sp>
        <p:nvSpPr>
          <p:cNvPr id="6" name="Slide Number Placeholder 5"/>
          <p:cNvSpPr>
            <a:spLocks noGrp="1"/>
          </p:cNvSpPr>
          <p:nvPr>
            <p:ph type="sldNum" sz="quarter" idx="12"/>
          </p:nvPr>
        </p:nvSpPr>
        <p:spPr/>
        <p:txBody>
          <a:bodyPr/>
          <a:lstStyle/>
          <a:p>
            <a:fld id="{43F51526-E579-404D-8644-31D157DBDA12}" type="slidenum">
              <a:rPr lang="x-none" smtClean="0"/>
              <a:t>‹#›</a:t>
            </a:fld>
            <a:endParaRPr lang="x-none"/>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786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288254F-C154-4541-8117-B4B07B1BDADC}" type="datetime1">
              <a:rPr lang="en-US" smtClean="0"/>
              <a:t>6/16/2026</a:t>
            </a:fld>
            <a:endParaRPr lang="x-none"/>
          </a:p>
        </p:txBody>
      </p:sp>
      <p:sp>
        <p:nvSpPr>
          <p:cNvPr id="6" name="Footer Placeholder 5"/>
          <p:cNvSpPr>
            <a:spLocks noGrp="1"/>
          </p:cNvSpPr>
          <p:nvPr>
            <p:ph type="ftr" sz="quarter" idx="11"/>
          </p:nvPr>
        </p:nvSpPr>
        <p:spPr/>
        <p:txBody>
          <a:bodyPr/>
          <a:lstStyle/>
          <a:p>
            <a:r>
              <a:rPr lang="en-GB"/>
              <a:t>Web: www.trademarkea.com   Twitter: @TradeMarkEastA</a:t>
            </a:r>
            <a:endParaRPr lang="x-none"/>
          </a:p>
        </p:txBody>
      </p:sp>
      <p:sp>
        <p:nvSpPr>
          <p:cNvPr id="7" name="Slide Number Placeholder 6"/>
          <p:cNvSpPr>
            <a:spLocks noGrp="1"/>
          </p:cNvSpPr>
          <p:nvPr>
            <p:ph type="sldNum" sz="quarter" idx="12"/>
          </p:nvPr>
        </p:nvSpPr>
        <p:spPr/>
        <p:txBody>
          <a:bodyPr/>
          <a:lstStyle/>
          <a:p>
            <a:fld id="{43F51526-E579-404D-8644-31D157DBDA12}" type="slidenum">
              <a:rPr lang="x-none" smtClean="0"/>
              <a:t>‹#›</a:t>
            </a:fld>
            <a:endParaRPr lang="x-none"/>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252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C0DB815-6F91-F846-BA61-EFF8F04074D7}" type="datetime1">
              <a:rPr lang="en-US" smtClean="0"/>
              <a:t>6/16/2026</a:t>
            </a:fld>
            <a:endParaRPr lang="x-none"/>
          </a:p>
        </p:txBody>
      </p:sp>
      <p:sp>
        <p:nvSpPr>
          <p:cNvPr id="8" name="Footer Placeholder 7"/>
          <p:cNvSpPr>
            <a:spLocks noGrp="1"/>
          </p:cNvSpPr>
          <p:nvPr>
            <p:ph type="ftr" sz="quarter" idx="11"/>
          </p:nvPr>
        </p:nvSpPr>
        <p:spPr/>
        <p:txBody>
          <a:bodyPr/>
          <a:lstStyle/>
          <a:p>
            <a:r>
              <a:rPr lang="en-GB"/>
              <a:t>Web: www.trademarkea.com   Twitter: @TradeMarkEastA</a:t>
            </a:r>
            <a:endParaRPr lang="x-none"/>
          </a:p>
        </p:txBody>
      </p:sp>
      <p:sp>
        <p:nvSpPr>
          <p:cNvPr id="9" name="Slide Number Placeholder 8"/>
          <p:cNvSpPr>
            <a:spLocks noGrp="1"/>
          </p:cNvSpPr>
          <p:nvPr>
            <p:ph type="sldNum" sz="quarter" idx="12"/>
          </p:nvPr>
        </p:nvSpPr>
        <p:spPr/>
        <p:txBody>
          <a:bodyPr/>
          <a:lstStyle/>
          <a:p>
            <a:fld id="{43F51526-E579-404D-8644-31D157DBDA12}" type="slidenum">
              <a:rPr lang="x-none" smtClean="0"/>
              <a:t>‹#›</a:t>
            </a:fld>
            <a:endParaRPr lang="x-none"/>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584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41DACBF-507A-8041-A5BA-A7FEE47649AD}" type="datetime1">
              <a:rPr lang="en-US" smtClean="0"/>
              <a:t>6/16/2026</a:t>
            </a:fld>
            <a:endParaRPr lang="x-none"/>
          </a:p>
        </p:txBody>
      </p:sp>
      <p:sp>
        <p:nvSpPr>
          <p:cNvPr id="4" name="Footer Placeholder 3"/>
          <p:cNvSpPr>
            <a:spLocks noGrp="1"/>
          </p:cNvSpPr>
          <p:nvPr>
            <p:ph type="ftr" sz="quarter" idx="11"/>
          </p:nvPr>
        </p:nvSpPr>
        <p:spPr/>
        <p:txBody>
          <a:bodyPr/>
          <a:lstStyle/>
          <a:p>
            <a:r>
              <a:rPr lang="en-GB"/>
              <a:t>Web: www.trademarkea.com   Twitter: @TradeMarkEastA</a:t>
            </a:r>
            <a:endParaRPr lang="x-none"/>
          </a:p>
        </p:txBody>
      </p:sp>
      <p:sp>
        <p:nvSpPr>
          <p:cNvPr id="5" name="Slide Number Placeholder 4"/>
          <p:cNvSpPr>
            <a:spLocks noGrp="1"/>
          </p:cNvSpPr>
          <p:nvPr>
            <p:ph type="sldNum" sz="quarter" idx="12"/>
          </p:nvPr>
        </p:nvSpPr>
        <p:spPr/>
        <p:txBody>
          <a:bodyPr/>
          <a:lstStyle/>
          <a:p>
            <a:fld id="{43F51526-E579-404D-8644-31D157DBDA12}" type="slidenum">
              <a:rPr lang="x-none" smtClean="0"/>
              <a:t>‹#›</a:t>
            </a:fld>
            <a:endParaRPr lang="x-none"/>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99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7D26B-9A62-1A49-8F03-191C63250526}" type="datetime1">
              <a:rPr lang="en-US" smtClean="0"/>
              <a:t>6/16/2026</a:t>
            </a:fld>
            <a:endParaRPr lang="x-none"/>
          </a:p>
        </p:txBody>
      </p:sp>
      <p:sp>
        <p:nvSpPr>
          <p:cNvPr id="3" name="Footer Placeholder 2"/>
          <p:cNvSpPr>
            <a:spLocks noGrp="1"/>
          </p:cNvSpPr>
          <p:nvPr>
            <p:ph type="ftr" sz="quarter" idx="11"/>
          </p:nvPr>
        </p:nvSpPr>
        <p:spPr/>
        <p:txBody>
          <a:bodyPr/>
          <a:lstStyle/>
          <a:p>
            <a:r>
              <a:rPr lang="en-GB"/>
              <a:t>Web: www.trademarkea.com   Twitter: @TradeMarkEastA</a:t>
            </a:r>
            <a:endParaRPr lang="x-none"/>
          </a:p>
        </p:txBody>
      </p:sp>
      <p:sp>
        <p:nvSpPr>
          <p:cNvPr id="4" name="Slide Number Placeholder 3"/>
          <p:cNvSpPr>
            <a:spLocks noGrp="1"/>
          </p:cNvSpPr>
          <p:nvPr>
            <p:ph type="sldNum" sz="quarter" idx="12"/>
          </p:nvPr>
        </p:nvSpPr>
        <p:spPr/>
        <p:txBody>
          <a:bodyPr/>
          <a:lstStyle/>
          <a:p>
            <a:fld id="{43F51526-E579-404D-8644-31D157DBDA12}" type="slidenum">
              <a:rPr lang="x-none" smtClean="0"/>
              <a:t>‹#›</a:t>
            </a:fld>
            <a:endParaRPr lang="x-none"/>
          </a:p>
        </p:txBody>
      </p:sp>
    </p:spTree>
    <p:extLst>
      <p:ext uri="{BB962C8B-B14F-4D97-AF65-F5344CB8AC3E}">
        <p14:creationId xmlns:p14="http://schemas.microsoft.com/office/powerpoint/2010/main" val="210273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14E8847-B621-C24E-B1F0-E7818F7BEA39}" type="datetime1">
              <a:rPr lang="en-US" smtClean="0"/>
              <a:t>6/16/2026</a:t>
            </a:fld>
            <a:endParaRPr lang="x-none"/>
          </a:p>
        </p:txBody>
      </p:sp>
      <p:sp>
        <p:nvSpPr>
          <p:cNvPr id="6" name="Footer Placeholder 5"/>
          <p:cNvSpPr>
            <a:spLocks noGrp="1"/>
          </p:cNvSpPr>
          <p:nvPr>
            <p:ph type="ftr" sz="quarter" idx="11"/>
          </p:nvPr>
        </p:nvSpPr>
        <p:spPr/>
        <p:txBody>
          <a:bodyPr/>
          <a:lstStyle/>
          <a:p>
            <a:r>
              <a:rPr lang="en-GB"/>
              <a:t>Web: www.trademarkea.com   Twitter: @TradeMarkEastA</a:t>
            </a:r>
            <a:endParaRPr lang="x-none"/>
          </a:p>
        </p:txBody>
      </p:sp>
      <p:sp>
        <p:nvSpPr>
          <p:cNvPr id="7" name="Slide Number Placeholder 6"/>
          <p:cNvSpPr>
            <a:spLocks noGrp="1"/>
          </p:cNvSpPr>
          <p:nvPr>
            <p:ph type="sldNum" sz="quarter" idx="12"/>
          </p:nvPr>
        </p:nvSpPr>
        <p:spPr/>
        <p:txBody>
          <a:bodyPr/>
          <a:lstStyle/>
          <a:p>
            <a:fld id="{43F51526-E579-404D-8644-31D157DBDA12}" type="slidenum">
              <a:rPr lang="x-none" smtClean="0"/>
              <a:t>‹#›</a:t>
            </a:fld>
            <a:endParaRPr lang="x-none"/>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665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lstStyle/>
            <a:p>
              <a:endParaRPr lang="en-KE"/>
            </a:p>
          </p:txBody>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lstStyle/>
            <a:p>
              <a:endParaRPr lang="en-KE"/>
            </a:p>
          </p:txBody>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D62F48E-9923-E540-82CF-D3781AE02E33}" type="datetime1">
              <a:rPr lang="en-US" smtClean="0"/>
              <a:t>6/16/2026</a:t>
            </a:fld>
            <a:endParaRPr lang="x-none"/>
          </a:p>
        </p:txBody>
      </p:sp>
      <p:sp>
        <p:nvSpPr>
          <p:cNvPr id="6" name="Footer Placeholder 5"/>
          <p:cNvSpPr>
            <a:spLocks noGrp="1"/>
          </p:cNvSpPr>
          <p:nvPr>
            <p:ph type="ftr" sz="quarter" idx="11"/>
          </p:nvPr>
        </p:nvSpPr>
        <p:spPr>
          <a:xfrm>
            <a:off x="1447382" y="318640"/>
            <a:ext cx="5541004" cy="320931"/>
          </a:xfrm>
        </p:spPr>
        <p:txBody>
          <a:bodyPr/>
          <a:lstStyle/>
          <a:p>
            <a:r>
              <a:rPr lang="en-GB"/>
              <a:t>Web: www.trademarkea.com   Twitter: @TradeMarkEastA</a:t>
            </a:r>
            <a:endParaRPr lang="x-none"/>
          </a:p>
        </p:txBody>
      </p:sp>
      <p:sp>
        <p:nvSpPr>
          <p:cNvPr id="7" name="Slide Number Placeholder 6"/>
          <p:cNvSpPr>
            <a:spLocks noGrp="1"/>
          </p:cNvSpPr>
          <p:nvPr>
            <p:ph type="sldNum" sz="quarter" idx="12"/>
          </p:nvPr>
        </p:nvSpPr>
        <p:spPr/>
        <p:txBody>
          <a:bodyPr/>
          <a:lstStyle/>
          <a:p>
            <a:fld id="{43F51526-E579-404D-8644-31D157DBDA12}" type="slidenum">
              <a:rPr lang="x-none" smtClean="0"/>
              <a:t>‹#›</a:t>
            </a:fld>
            <a:endParaRPr lang="x-none"/>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787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6/16/2026</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Web: www.trademarkea.com   Twitter: @TradeMarkEastA</a:t>
            </a:r>
            <a:endParaRPr lang="x-non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658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3" Type="http://schemas.openxmlformats.org/officeDocument/2006/relationships/hyperlink" Target="mailto:procurement@trademarkafrica.com" TargetMode="Externa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hyperlink" Target="http://www.trademarkafrica.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02C0-7253-B68B-0DE9-60FE47A6B717}"/>
              </a:ext>
            </a:extLst>
          </p:cNvPr>
          <p:cNvSpPr>
            <a:spLocks noGrp="1"/>
          </p:cNvSpPr>
          <p:nvPr>
            <p:ph type="ctrTitle"/>
          </p:nvPr>
        </p:nvSpPr>
        <p:spPr>
          <a:xfrm>
            <a:off x="672483" y="1837592"/>
            <a:ext cx="9830883" cy="4403172"/>
          </a:xfrm>
        </p:spPr>
        <p:txBody>
          <a:bodyPr anchor="b">
            <a:noAutofit/>
          </a:bodyPr>
          <a:lstStyle/>
          <a:p>
            <a:pPr algn="ctr"/>
            <a:br>
              <a:rPr lang="en-GB" sz="2000" b="1" dirty="0"/>
            </a:br>
            <a:br>
              <a:rPr lang="en-GB" sz="2000" b="1" dirty="0"/>
            </a:br>
            <a:br>
              <a:rPr lang="en-GB" sz="2000" b="1" dirty="0"/>
            </a:br>
            <a:br>
              <a:rPr lang="en-GB" sz="2000" b="1" dirty="0"/>
            </a:br>
            <a:r>
              <a:rPr lang="en-GB" sz="2400" b="1" dirty="0">
                <a:solidFill>
                  <a:srgbClr val="002060"/>
                </a:solidFill>
              </a:rPr>
              <a:t>PRE-BID MEETING</a:t>
            </a:r>
            <a:br>
              <a:rPr lang="en-GB" sz="2400" b="1" dirty="0">
                <a:solidFill>
                  <a:srgbClr val="002060"/>
                </a:solidFill>
              </a:rPr>
            </a:br>
            <a:br>
              <a:rPr lang="en-GB" sz="2400" b="1" dirty="0">
                <a:solidFill>
                  <a:srgbClr val="002060"/>
                </a:solidFill>
              </a:rPr>
            </a:br>
            <a:r>
              <a:rPr lang="en-GB" sz="2000" b="1" dirty="0">
                <a:solidFill>
                  <a:srgbClr val="002060"/>
                </a:solidFill>
              </a:rPr>
              <a:t>CONSULTANCY SERVICES TO UNDERTAKE NEEDS ASSESSMENT, DETAILED ENGINEERING DESIGN, AND PREPARATION OF TENDER DOCUMENTS FOR THE REHABILITATION, MODERNIZATION, AND CONSTRUCTION OF PRIORITY FACILITIES ALONG THE ABIDJAN–LAGOS CORRIDOR: TENDER NUMBER: PRQ20251432</a:t>
            </a:r>
            <a:br>
              <a:rPr lang="en-GB" sz="2400" b="1" dirty="0">
                <a:solidFill>
                  <a:srgbClr val="002060"/>
                </a:solidFill>
              </a:rPr>
            </a:br>
            <a:br>
              <a:rPr lang="en-GB" sz="2400" b="1" dirty="0">
                <a:solidFill>
                  <a:srgbClr val="002060"/>
                </a:solidFill>
              </a:rPr>
            </a:br>
            <a:br>
              <a:rPr lang="en-GB" sz="2400" b="1" dirty="0">
                <a:solidFill>
                  <a:srgbClr val="002060"/>
                </a:solidFill>
              </a:rPr>
            </a:br>
            <a:r>
              <a:rPr lang="en-GB" sz="2400" b="1" dirty="0">
                <a:solidFill>
                  <a:srgbClr val="002060"/>
                </a:solidFill>
              </a:rPr>
              <a:t>16 JUNE 2026</a:t>
            </a:r>
            <a:br>
              <a:rPr lang="en-GB" sz="2400" b="1" dirty="0"/>
            </a:br>
            <a:endParaRPr lang="en-KE" sz="2400" b="1" dirty="0"/>
          </a:p>
        </p:txBody>
      </p:sp>
      <p:pic>
        <p:nvPicPr>
          <p:cNvPr id="5" name="Picture 4" descr="A logo with a map of africa&#10;&#10;Description automatically generated">
            <a:extLst>
              <a:ext uri="{FF2B5EF4-FFF2-40B4-BE49-F238E27FC236}">
                <a16:creationId xmlns:a16="http://schemas.microsoft.com/office/drawing/2014/main" id="{435848D0-B4B6-4344-8CF1-9B72B54A943D}"/>
              </a:ext>
            </a:extLst>
          </p:cNvPr>
          <p:cNvPicPr>
            <a:picLocks noChangeAspect="1"/>
          </p:cNvPicPr>
          <p:nvPr/>
        </p:nvPicPr>
        <p:blipFill rotWithShape="1">
          <a:blip r:embed="rId3"/>
          <a:srcRect r="3" b="8022"/>
          <a:stretch/>
        </p:blipFill>
        <p:spPr>
          <a:xfrm>
            <a:off x="8411402" y="406242"/>
            <a:ext cx="2091965" cy="1641472"/>
          </a:xfrm>
          <a:custGeom>
            <a:avLst/>
            <a:gdLst/>
            <a:ahLst/>
            <a:cxnLst/>
            <a:rect l="l" t="t" r="r" b="b"/>
            <a:pathLst>
              <a:path w="4569568" h="3877363">
                <a:moveTo>
                  <a:pt x="3843224" y="17"/>
                </a:moveTo>
                <a:cubicBezTo>
                  <a:pt x="3853657" y="-269"/>
                  <a:pt x="3863732" y="3160"/>
                  <a:pt x="3872078" y="16745"/>
                </a:cubicBezTo>
                <a:cubicBezTo>
                  <a:pt x="3827725" y="52547"/>
                  <a:pt x="3771210" y="39089"/>
                  <a:pt x="3711358" y="79463"/>
                </a:cubicBezTo>
                <a:cubicBezTo>
                  <a:pt x="3808648" y="66766"/>
                  <a:pt x="3885671" y="56609"/>
                  <a:pt x="3962692" y="46454"/>
                </a:cubicBezTo>
                <a:cubicBezTo>
                  <a:pt x="3964124" y="53563"/>
                  <a:pt x="3965554" y="60673"/>
                  <a:pt x="3966984" y="67782"/>
                </a:cubicBezTo>
                <a:cubicBezTo>
                  <a:pt x="3868502" y="82763"/>
                  <a:pt x="3777410" y="121359"/>
                  <a:pt x="3681550" y="148529"/>
                </a:cubicBezTo>
                <a:cubicBezTo>
                  <a:pt x="3690374" y="165289"/>
                  <a:pt x="3699196" y="161987"/>
                  <a:pt x="3707066" y="160972"/>
                </a:cubicBezTo>
                <a:cubicBezTo>
                  <a:pt x="3758334" y="154369"/>
                  <a:pt x="3809602" y="147768"/>
                  <a:pt x="3858724" y="129739"/>
                </a:cubicBezTo>
                <a:cubicBezTo>
                  <a:pt x="3869693" y="125675"/>
                  <a:pt x="3883047" y="125675"/>
                  <a:pt x="3889247" y="137864"/>
                </a:cubicBezTo>
                <a:cubicBezTo>
                  <a:pt x="3898070" y="155131"/>
                  <a:pt x="3885433" y="166304"/>
                  <a:pt x="3874225" y="175697"/>
                </a:cubicBezTo>
                <a:cubicBezTo>
                  <a:pt x="3854670" y="191949"/>
                  <a:pt x="3831064" y="187379"/>
                  <a:pt x="3808410" y="190425"/>
                </a:cubicBezTo>
                <a:cubicBezTo>
                  <a:pt x="3748081" y="198297"/>
                  <a:pt x="3719226" y="222927"/>
                  <a:pt x="3705872" y="279299"/>
                </a:cubicBezTo>
                <a:cubicBezTo>
                  <a:pt x="3758811" y="256445"/>
                  <a:pt x="3809842" y="284631"/>
                  <a:pt x="3861109" y="268633"/>
                </a:cubicBezTo>
                <a:cubicBezTo>
                  <a:pt x="3874463" y="264571"/>
                  <a:pt x="3895685" y="270664"/>
                  <a:pt x="3888532" y="290216"/>
                </a:cubicBezTo>
                <a:cubicBezTo>
                  <a:pt x="3881854" y="308499"/>
                  <a:pt x="3859678" y="321702"/>
                  <a:pt x="3899025" y="318148"/>
                </a:cubicBezTo>
                <a:cubicBezTo>
                  <a:pt x="3927162" y="315608"/>
                  <a:pt x="3982246" y="336176"/>
                  <a:pt x="3959116" y="341254"/>
                </a:cubicBezTo>
                <a:cubicBezTo>
                  <a:pt x="3930024" y="347603"/>
                  <a:pt x="3901646" y="356744"/>
                  <a:pt x="3864685" y="367154"/>
                </a:cubicBezTo>
                <a:cubicBezTo>
                  <a:pt x="3905463" y="384166"/>
                  <a:pt x="3934793" y="380611"/>
                  <a:pt x="3965554" y="367154"/>
                </a:cubicBezTo>
                <a:cubicBezTo>
                  <a:pt x="4002753" y="350903"/>
                  <a:pt x="4051161" y="331098"/>
                  <a:pt x="4081445" y="349381"/>
                </a:cubicBezTo>
                <a:cubicBezTo>
                  <a:pt x="4126752" y="376803"/>
                  <a:pt x="4164428" y="359536"/>
                  <a:pt x="4204966" y="354966"/>
                </a:cubicBezTo>
                <a:cubicBezTo>
                  <a:pt x="4287472" y="345570"/>
                  <a:pt x="4369264" y="329827"/>
                  <a:pt x="4452008" y="322211"/>
                </a:cubicBezTo>
                <a:cubicBezTo>
                  <a:pt x="4485154" y="319164"/>
                  <a:pt x="4520922" y="304691"/>
                  <a:pt x="4569568" y="324495"/>
                </a:cubicBezTo>
                <a:cubicBezTo>
                  <a:pt x="4349232" y="425810"/>
                  <a:pt x="4112683" y="419463"/>
                  <a:pt x="3915955" y="544899"/>
                </a:cubicBezTo>
                <a:cubicBezTo>
                  <a:pt x="3924301" y="556833"/>
                  <a:pt x="3966745" y="590858"/>
                  <a:pt x="3949339" y="593397"/>
                </a:cubicBezTo>
                <a:cubicBezTo>
                  <a:pt x="3900455" y="600761"/>
                  <a:pt x="3857056" y="625645"/>
                  <a:pt x="3812464" y="646212"/>
                </a:cubicBezTo>
                <a:cubicBezTo>
                  <a:pt x="3793148" y="655100"/>
                  <a:pt x="3769780" y="666781"/>
                  <a:pt x="3778841" y="698520"/>
                </a:cubicBezTo>
                <a:cubicBezTo>
                  <a:pt x="3795295" y="707407"/>
                  <a:pt x="3807456" y="694965"/>
                  <a:pt x="3821047" y="693950"/>
                </a:cubicBezTo>
                <a:cubicBezTo>
                  <a:pt x="3834878" y="692935"/>
                  <a:pt x="3865879" y="699535"/>
                  <a:pt x="3857293" y="703852"/>
                </a:cubicBezTo>
                <a:cubicBezTo>
                  <a:pt x="3818186" y="723405"/>
                  <a:pt x="3888532" y="770380"/>
                  <a:pt x="3842271" y="770380"/>
                </a:cubicBezTo>
                <a:cubicBezTo>
                  <a:pt x="3764772" y="770633"/>
                  <a:pt x="3723519" y="853919"/>
                  <a:pt x="3648882" y="856205"/>
                </a:cubicBezTo>
                <a:cubicBezTo>
                  <a:pt x="3636960" y="856458"/>
                  <a:pt x="3631236" y="871185"/>
                  <a:pt x="3631474" y="884136"/>
                </a:cubicBezTo>
                <a:cubicBezTo>
                  <a:pt x="3631474" y="899626"/>
                  <a:pt x="3642444" y="902418"/>
                  <a:pt x="3654605" y="903942"/>
                </a:cubicBezTo>
                <a:cubicBezTo>
                  <a:pt x="3673205" y="906226"/>
                  <a:pt x="3692520" y="884136"/>
                  <a:pt x="3717081" y="914098"/>
                </a:cubicBezTo>
                <a:cubicBezTo>
                  <a:pt x="3672966" y="931618"/>
                  <a:pt x="3628852" y="949140"/>
                  <a:pt x="3629568" y="1009319"/>
                </a:cubicBezTo>
                <a:cubicBezTo>
                  <a:pt x="3629805" y="1025569"/>
                  <a:pt x="3611444" y="1031663"/>
                  <a:pt x="3597613" y="1035726"/>
                </a:cubicBezTo>
                <a:cubicBezTo>
                  <a:pt x="3574721" y="1042329"/>
                  <a:pt x="3555408" y="1054009"/>
                  <a:pt x="3543006" y="1076608"/>
                </a:cubicBezTo>
                <a:cubicBezTo>
                  <a:pt x="3543246" y="1080925"/>
                  <a:pt x="3543484" y="1085495"/>
                  <a:pt x="3542052" y="1089050"/>
                </a:cubicBezTo>
                <a:cubicBezTo>
                  <a:pt x="3546106" y="1143642"/>
                  <a:pt x="3579490" y="1142118"/>
                  <a:pt x="3616451" y="1132978"/>
                </a:cubicBezTo>
                <a:cubicBezTo>
                  <a:pt x="3660566" y="1121805"/>
                  <a:pt x="3704204" y="1101491"/>
                  <a:pt x="3750703" y="1121043"/>
                </a:cubicBezTo>
                <a:cubicBezTo>
                  <a:pt x="3685126" y="1147197"/>
                  <a:pt x="3613828" y="1149228"/>
                  <a:pt x="3552307" y="1186555"/>
                </a:cubicBezTo>
                <a:cubicBezTo>
                  <a:pt x="3777410" y="1193411"/>
                  <a:pt x="3976284" y="1075591"/>
                  <a:pt x="4194473" y="1030395"/>
                </a:cubicBezTo>
                <a:cubicBezTo>
                  <a:pt x="4187082" y="1060610"/>
                  <a:pt x="4169436" y="1066704"/>
                  <a:pt x="4153459" y="1071275"/>
                </a:cubicBezTo>
                <a:cubicBezTo>
                  <a:pt x="4072860" y="1094129"/>
                  <a:pt x="4002278" y="1139581"/>
                  <a:pt x="3928831" y="1178936"/>
                </a:cubicBezTo>
                <a:cubicBezTo>
                  <a:pt x="3898548" y="1195188"/>
                  <a:pt x="3876608" y="1211440"/>
                  <a:pt x="3865164" y="1246481"/>
                </a:cubicBezTo>
                <a:cubicBezTo>
                  <a:pt x="3854908" y="1278221"/>
                  <a:pt x="3835117" y="1292948"/>
                  <a:pt x="3798395" y="1283806"/>
                </a:cubicBezTo>
                <a:cubicBezTo>
                  <a:pt x="3768588" y="1276188"/>
                  <a:pt x="3735920" y="1280251"/>
                  <a:pt x="3704681" y="1283045"/>
                </a:cubicBezTo>
                <a:cubicBezTo>
                  <a:pt x="3668674" y="1286092"/>
                  <a:pt x="3628374" y="1321895"/>
                  <a:pt x="3638151" y="1340431"/>
                </a:cubicBezTo>
                <a:cubicBezTo>
                  <a:pt x="3654843" y="1371917"/>
                  <a:pt x="3682743" y="1356174"/>
                  <a:pt x="3707542" y="1352619"/>
                </a:cubicBezTo>
                <a:cubicBezTo>
                  <a:pt x="3735681" y="1348303"/>
                  <a:pt x="3787902" y="1339415"/>
                  <a:pt x="3788856" y="1343224"/>
                </a:cubicBezTo>
                <a:cubicBezTo>
                  <a:pt x="3807219" y="1422193"/>
                  <a:pt x="3936463" y="1353382"/>
                  <a:pt x="3964363" y="1346270"/>
                </a:cubicBezTo>
                <a:cubicBezTo>
                  <a:pt x="3999176" y="1337384"/>
                  <a:pt x="4031845" y="1353635"/>
                  <a:pt x="4064991" y="1357443"/>
                </a:cubicBezTo>
                <a:cubicBezTo>
                  <a:pt x="4094560" y="1360998"/>
                  <a:pt x="4261720" y="1371917"/>
                  <a:pt x="4296295" y="1338398"/>
                </a:cubicBezTo>
                <a:cubicBezTo>
                  <a:pt x="4301064" y="1364552"/>
                  <a:pt x="4291050" y="1375217"/>
                  <a:pt x="4282702" y="1387152"/>
                </a:cubicBezTo>
                <a:cubicBezTo>
                  <a:pt x="4271019" y="1404164"/>
                  <a:pt x="4269110" y="1416099"/>
                  <a:pt x="4291288" y="1429556"/>
                </a:cubicBezTo>
                <a:cubicBezTo>
                  <a:pt x="4354480" y="1468154"/>
                  <a:pt x="4353524" y="1469422"/>
                  <a:pt x="4294626" y="1521730"/>
                </a:cubicBezTo>
                <a:cubicBezTo>
                  <a:pt x="4291763" y="1524015"/>
                  <a:pt x="4292957" y="1531633"/>
                  <a:pt x="4292480" y="1536712"/>
                </a:cubicBezTo>
                <a:cubicBezTo>
                  <a:pt x="4307980" y="1544836"/>
                  <a:pt x="4326102" y="1524523"/>
                  <a:pt x="4344224" y="1546361"/>
                </a:cubicBezTo>
                <a:cubicBezTo>
                  <a:pt x="4265296" y="1642341"/>
                  <a:pt x="4144874" y="1665955"/>
                  <a:pt x="4035898" y="1738070"/>
                </a:cubicBezTo>
                <a:cubicBezTo>
                  <a:pt x="4124128" y="1761938"/>
                  <a:pt x="4177066" y="1678652"/>
                  <a:pt x="4241926" y="1689317"/>
                </a:cubicBezTo>
                <a:cubicBezTo>
                  <a:pt x="4274357" y="1715471"/>
                  <a:pt x="4178020" y="1757368"/>
                  <a:pt x="4269826" y="1769810"/>
                </a:cubicBezTo>
                <a:cubicBezTo>
                  <a:pt x="4230002" y="1792663"/>
                  <a:pt x="4200434" y="1815006"/>
                  <a:pt x="4173012" y="1841415"/>
                </a:cubicBezTo>
                <a:cubicBezTo>
                  <a:pt x="4124128" y="1888644"/>
                  <a:pt x="4114590" y="1919623"/>
                  <a:pt x="4137244" y="1983103"/>
                </a:cubicBezTo>
                <a:cubicBezTo>
                  <a:pt x="4152029" y="2024746"/>
                  <a:pt x="4173728" y="2063089"/>
                  <a:pt x="4154652" y="2112602"/>
                </a:cubicBezTo>
                <a:cubicBezTo>
                  <a:pt x="4141298" y="2146628"/>
                  <a:pt x="4146544" y="2168972"/>
                  <a:pt x="4196142" y="2153737"/>
                </a:cubicBezTo>
                <a:cubicBezTo>
                  <a:pt x="4249557" y="2137485"/>
                  <a:pt x="4269587" y="2167956"/>
                  <a:pt x="4256234" y="2227627"/>
                </a:cubicBezTo>
                <a:cubicBezTo>
                  <a:pt x="4247650" y="2265970"/>
                  <a:pt x="4256712" y="2277649"/>
                  <a:pt x="4293433" y="2273333"/>
                </a:cubicBezTo>
                <a:cubicBezTo>
                  <a:pt x="4333972" y="2268509"/>
                  <a:pt x="4372602" y="2243370"/>
                  <a:pt x="4422678" y="2255559"/>
                </a:cubicBezTo>
                <a:cubicBezTo>
                  <a:pt x="4382618" y="2325134"/>
                  <a:pt x="4297010" y="2305328"/>
                  <a:pt x="4250272" y="2371602"/>
                </a:cubicBezTo>
                <a:cubicBezTo>
                  <a:pt x="4306072" y="2371854"/>
                  <a:pt x="4348756" y="2371602"/>
                  <a:pt x="4390009" y="2357127"/>
                </a:cubicBezTo>
                <a:cubicBezTo>
                  <a:pt x="4407179" y="2351286"/>
                  <a:pt x="4426018" y="2345194"/>
                  <a:pt x="4435554" y="2365252"/>
                </a:cubicBezTo>
                <a:cubicBezTo>
                  <a:pt x="4446762" y="2389375"/>
                  <a:pt x="4423632" y="2398516"/>
                  <a:pt x="4409562" y="2402832"/>
                </a:cubicBezTo>
                <a:cubicBezTo>
                  <a:pt x="4369978" y="2415021"/>
                  <a:pt x="4339695" y="2443968"/>
                  <a:pt x="4307026" y="2466566"/>
                </a:cubicBezTo>
                <a:cubicBezTo>
                  <a:pt x="4235250" y="2516082"/>
                  <a:pt x="4156558" y="2557470"/>
                  <a:pt x="4095751" y="2639233"/>
                </a:cubicBezTo>
                <a:cubicBezTo>
                  <a:pt x="4172297" y="2618411"/>
                  <a:pt x="4229288" y="2569913"/>
                  <a:pt x="4300350" y="2560010"/>
                </a:cubicBezTo>
                <a:cubicBezTo>
                  <a:pt x="4238826" y="2634409"/>
                  <a:pt x="4159659" y="2683415"/>
                  <a:pt x="4084784" y="2737500"/>
                </a:cubicBezTo>
                <a:cubicBezTo>
                  <a:pt x="4063322" y="2752735"/>
                  <a:pt x="4041622" y="2763146"/>
                  <a:pt x="4036853" y="2796409"/>
                </a:cubicBezTo>
                <a:cubicBezTo>
                  <a:pt x="4027552" y="2860905"/>
                  <a:pt x="3999653" y="2914228"/>
                  <a:pt x="3940039" y="2942666"/>
                </a:cubicBezTo>
                <a:cubicBezTo>
                  <a:pt x="3939562" y="2942922"/>
                  <a:pt x="3942900" y="2952571"/>
                  <a:pt x="3944808" y="2959171"/>
                </a:cubicBezTo>
                <a:cubicBezTo>
                  <a:pt x="3981292" y="2961204"/>
                  <a:pt x="4010145" y="2923115"/>
                  <a:pt x="4056645" y="2935557"/>
                </a:cubicBezTo>
                <a:cubicBezTo>
                  <a:pt x="4012052" y="2987356"/>
                  <a:pt x="3974853" y="3033825"/>
                  <a:pt x="3911662" y="3058455"/>
                </a:cubicBezTo>
                <a:cubicBezTo>
                  <a:pt x="3861109" y="3078006"/>
                  <a:pt x="3798633" y="3089433"/>
                  <a:pt x="3761910" y="3152912"/>
                </a:cubicBezTo>
                <a:cubicBezTo>
                  <a:pt x="3804594" y="3165356"/>
                  <a:pt x="3836310" y="3149613"/>
                  <a:pt x="3868264" y="3138440"/>
                </a:cubicBezTo>
                <a:cubicBezTo>
                  <a:pt x="3917147" y="3121173"/>
                  <a:pt x="3965554" y="3101622"/>
                  <a:pt x="4014438" y="3084354"/>
                </a:cubicBezTo>
                <a:cubicBezTo>
                  <a:pt x="4033038" y="3077753"/>
                  <a:pt x="4053307" y="3073181"/>
                  <a:pt x="4065229" y="3104668"/>
                </a:cubicBezTo>
                <a:cubicBezTo>
                  <a:pt x="4002991" y="3111271"/>
                  <a:pt x="3965792" y="3153929"/>
                  <a:pt x="3926686" y="3194048"/>
                </a:cubicBezTo>
                <a:cubicBezTo>
                  <a:pt x="3904746" y="3216647"/>
                  <a:pt x="3886862" y="3246864"/>
                  <a:pt x="3847279" y="3235438"/>
                </a:cubicBezTo>
                <a:cubicBezTo>
                  <a:pt x="3826532" y="3229344"/>
                  <a:pt x="3813418" y="3246355"/>
                  <a:pt x="3815565" y="3267177"/>
                </a:cubicBezTo>
                <a:cubicBezTo>
                  <a:pt x="3823433" y="3340561"/>
                  <a:pt x="3775026" y="3366206"/>
                  <a:pt x="3724950" y="3380425"/>
                </a:cubicBezTo>
                <a:cubicBezTo>
                  <a:pt x="3630043" y="3407087"/>
                  <a:pt x="3551113" y="3469805"/>
                  <a:pt x="3458831" y="3504084"/>
                </a:cubicBezTo>
                <a:cubicBezTo>
                  <a:pt x="3369170" y="3537348"/>
                  <a:pt x="3299779" y="3616317"/>
                  <a:pt x="3209882" y="3657707"/>
                </a:cubicBezTo>
                <a:cubicBezTo>
                  <a:pt x="3144781" y="3687670"/>
                  <a:pt x="3082544" y="3726265"/>
                  <a:pt x="3015536" y="3753434"/>
                </a:cubicBezTo>
                <a:cubicBezTo>
                  <a:pt x="2856963" y="3817676"/>
                  <a:pt x="2695288" y="3869222"/>
                  <a:pt x="2524314" y="3876585"/>
                </a:cubicBezTo>
                <a:cubicBezTo>
                  <a:pt x="2383147" y="3882426"/>
                  <a:pt x="1158667" y="3876841"/>
                  <a:pt x="661243" y="3041189"/>
                </a:cubicBezTo>
                <a:cubicBezTo>
                  <a:pt x="651705" y="3037125"/>
                  <a:pt x="640975" y="3026461"/>
                  <a:pt x="637637" y="3016303"/>
                </a:cubicBezTo>
                <a:cubicBezTo>
                  <a:pt x="621659" y="2968820"/>
                  <a:pt x="582552" y="2948253"/>
                  <a:pt x="547261" y="2922608"/>
                </a:cubicBezTo>
                <a:cubicBezTo>
                  <a:pt x="516261" y="2900009"/>
                  <a:pt x="483353" y="2876394"/>
                  <a:pt x="470476" y="2838305"/>
                </a:cubicBezTo>
                <a:cubicBezTo>
                  <a:pt x="453546" y="2787522"/>
                  <a:pt x="501714" y="2829165"/>
                  <a:pt x="510538" y="2809867"/>
                </a:cubicBezTo>
                <a:cubicBezTo>
                  <a:pt x="492177" y="2783460"/>
                  <a:pt x="463799" y="2759336"/>
                  <a:pt x="456407" y="2729374"/>
                </a:cubicBezTo>
                <a:cubicBezTo>
                  <a:pt x="429463" y="2621204"/>
                  <a:pt x="371278" y="2542489"/>
                  <a:pt x="284241" y="2481294"/>
                </a:cubicBezTo>
                <a:cubicBezTo>
                  <a:pt x="259203" y="2463774"/>
                  <a:pt x="242750" y="2431779"/>
                  <a:pt x="208651" y="2426702"/>
                </a:cubicBezTo>
                <a:cubicBezTo>
                  <a:pt x="132821" y="2415529"/>
                  <a:pt x="156667" y="2328180"/>
                  <a:pt x="116605" y="2289331"/>
                </a:cubicBezTo>
                <a:cubicBezTo>
                  <a:pt x="108974" y="2281966"/>
                  <a:pt x="102060" y="2267494"/>
                  <a:pt x="103490" y="2257592"/>
                </a:cubicBezTo>
                <a:cubicBezTo>
                  <a:pt x="105635" y="2243370"/>
                  <a:pt x="114698" y="2229913"/>
                  <a:pt x="122328" y="2217216"/>
                </a:cubicBezTo>
                <a:cubicBezTo>
                  <a:pt x="130198" y="2204521"/>
                  <a:pt x="142119" y="2193348"/>
                  <a:pt x="136397" y="2176590"/>
                </a:cubicBezTo>
                <a:cubicBezTo>
                  <a:pt x="134014" y="2169734"/>
                  <a:pt x="135681" y="2145866"/>
                  <a:pt x="118036" y="2164655"/>
                </a:cubicBezTo>
                <a:cubicBezTo>
                  <a:pt x="69629" y="2216201"/>
                  <a:pt x="41491" y="2167450"/>
                  <a:pt x="0" y="2144088"/>
                </a:cubicBezTo>
                <a:cubicBezTo>
                  <a:pt x="33383" y="2119965"/>
                  <a:pt x="63429" y="2102953"/>
                  <a:pt x="68437" y="2066897"/>
                </a:cubicBezTo>
                <a:cubicBezTo>
                  <a:pt x="78690" y="1992498"/>
                  <a:pt x="122565" y="1958473"/>
                  <a:pt x="189096" y="1951871"/>
                </a:cubicBezTo>
                <a:cubicBezTo>
                  <a:pt x="164535" y="1880012"/>
                  <a:pt x="164535" y="1880012"/>
                  <a:pt x="243942" y="1870107"/>
                </a:cubicBezTo>
                <a:cubicBezTo>
                  <a:pt x="213419" y="1824403"/>
                  <a:pt x="213419" y="1812722"/>
                  <a:pt x="250381" y="1796979"/>
                </a:cubicBezTo>
                <a:cubicBezTo>
                  <a:pt x="285911" y="1781998"/>
                  <a:pt x="325255" y="1776919"/>
                  <a:pt x="358164" y="1753813"/>
                </a:cubicBezTo>
                <a:cubicBezTo>
                  <a:pt x="327879" y="1695412"/>
                  <a:pt x="319295" y="1627615"/>
                  <a:pt x="256819" y="1599175"/>
                </a:cubicBezTo>
                <a:cubicBezTo>
                  <a:pt x="247042" y="1594859"/>
                  <a:pt x="240366" y="1577338"/>
                  <a:pt x="246564" y="1567182"/>
                </a:cubicBezTo>
                <a:cubicBezTo>
                  <a:pt x="269218" y="1530364"/>
                  <a:pt x="236788" y="1460535"/>
                  <a:pt x="307371" y="1452664"/>
                </a:cubicBezTo>
                <a:cubicBezTo>
                  <a:pt x="316195" y="1451902"/>
                  <a:pt x="324303" y="1444284"/>
                  <a:pt x="317387" y="1434381"/>
                </a:cubicBezTo>
                <a:cubicBezTo>
                  <a:pt x="293540" y="1399848"/>
                  <a:pt x="322394" y="1402133"/>
                  <a:pt x="339801" y="1397816"/>
                </a:cubicBezTo>
                <a:cubicBezTo>
                  <a:pt x="360787" y="1392485"/>
                  <a:pt x="384632" y="1407720"/>
                  <a:pt x="404186" y="1388929"/>
                </a:cubicBezTo>
                <a:cubicBezTo>
                  <a:pt x="399654" y="1369123"/>
                  <a:pt x="382725" y="1369377"/>
                  <a:pt x="370802" y="1363030"/>
                </a:cubicBezTo>
                <a:cubicBezTo>
                  <a:pt x="335987" y="1344747"/>
                  <a:pt x="307609" y="1322911"/>
                  <a:pt x="305940" y="1275427"/>
                </a:cubicBezTo>
                <a:cubicBezTo>
                  <a:pt x="304749" y="1237085"/>
                  <a:pt x="300933" y="1203314"/>
                  <a:pt x="349102" y="1191633"/>
                </a:cubicBezTo>
                <a:cubicBezTo>
                  <a:pt x="369132" y="1186808"/>
                  <a:pt x="363408" y="1159132"/>
                  <a:pt x="351962" y="1145419"/>
                </a:cubicBezTo>
                <a:cubicBezTo>
                  <a:pt x="331455" y="1121043"/>
                  <a:pt x="314526" y="1088542"/>
                  <a:pt x="279233" y="1086257"/>
                </a:cubicBezTo>
                <a:cubicBezTo>
                  <a:pt x="257772" y="1084734"/>
                  <a:pt x="241318" y="1074575"/>
                  <a:pt x="224388" y="1062896"/>
                </a:cubicBezTo>
                <a:cubicBezTo>
                  <a:pt x="212228" y="1054515"/>
                  <a:pt x="197681" y="1047406"/>
                  <a:pt x="199111" y="1029379"/>
                </a:cubicBezTo>
                <a:cubicBezTo>
                  <a:pt x="200542" y="1012112"/>
                  <a:pt x="214610" y="1005002"/>
                  <a:pt x="228919" y="1001447"/>
                </a:cubicBezTo>
                <a:cubicBezTo>
                  <a:pt x="276611" y="990021"/>
                  <a:pt x="321440" y="973262"/>
                  <a:pt x="361264" y="934920"/>
                </a:cubicBezTo>
                <a:cubicBezTo>
                  <a:pt x="334794" y="914607"/>
                  <a:pt x="309518" y="899879"/>
                  <a:pt x="289964" y="879311"/>
                </a:cubicBezTo>
                <a:cubicBezTo>
                  <a:pt x="242750" y="829544"/>
                  <a:pt x="642644" y="672875"/>
                  <a:pt x="662674" y="617012"/>
                </a:cubicBezTo>
                <a:cubicBezTo>
                  <a:pt x="668873" y="599745"/>
                  <a:pt x="690096" y="581971"/>
                  <a:pt x="707744" y="576892"/>
                </a:cubicBezTo>
                <a:cubicBezTo>
                  <a:pt x="790487" y="553024"/>
                  <a:pt x="862262" y="499446"/>
                  <a:pt x="946915" y="479640"/>
                </a:cubicBezTo>
                <a:cubicBezTo>
                  <a:pt x="1026799" y="460851"/>
                  <a:pt x="1105490" y="435712"/>
                  <a:pt x="1193003" y="410829"/>
                </a:cubicBezTo>
                <a:cubicBezTo>
                  <a:pt x="1139351" y="348364"/>
                  <a:pt x="1044206" y="355728"/>
                  <a:pt x="1022030" y="265586"/>
                </a:cubicBezTo>
                <a:cubicBezTo>
                  <a:pt x="1108590" y="242225"/>
                  <a:pt x="1199679" y="268888"/>
                  <a:pt x="1283141" y="231814"/>
                </a:cubicBezTo>
                <a:cubicBezTo>
                  <a:pt x="1290295" y="228514"/>
                  <a:pt x="1300072" y="231814"/>
                  <a:pt x="1308655" y="232831"/>
                </a:cubicBezTo>
                <a:cubicBezTo>
                  <a:pt x="1480584" y="252636"/>
                  <a:pt x="1651797" y="235371"/>
                  <a:pt x="1821341" y="210485"/>
                </a:cubicBezTo>
                <a:cubicBezTo>
                  <a:pt x="2065522" y="174938"/>
                  <a:pt x="2310657" y="152338"/>
                  <a:pt x="2556268" y="136340"/>
                </a:cubicBezTo>
                <a:cubicBezTo>
                  <a:pt x="2759196" y="123136"/>
                  <a:pt x="2962599" y="117297"/>
                  <a:pt x="3164574" y="91905"/>
                </a:cubicBezTo>
                <a:cubicBezTo>
                  <a:pt x="3380616" y="64736"/>
                  <a:pt x="3596420" y="34011"/>
                  <a:pt x="3812226" y="5572"/>
                </a:cubicBezTo>
                <a:cubicBezTo>
                  <a:pt x="3822002" y="4301"/>
                  <a:pt x="3832792" y="302"/>
                  <a:pt x="3843224" y="17"/>
                </a:cubicBezTo>
                <a:close/>
              </a:path>
            </a:pathLst>
          </a:custGeom>
        </p:spPr>
      </p:pic>
      <p:pic>
        <p:nvPicPr>
          <p:cNvPr id="3" name="Grafik 6">
            <a:extLst>
              <a:ext uri="{FF2B5EF4-FFF2-40B4-BE49-F238E27FC236}">
                <a16:creationId xmlns:a16="http://schemas.microsoft.com/office/drawing/2014/main" id="{32AE34F7-F1AC-0051-1AF9-2D15A36820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528" y="762316"/>
            <a:ext cx="2985072" cy="929324"/>
          </a:xfrm>
          <a:prstGeom prst="rect">
            <a:avLst/>
          </a:prstGeom>
        </p:spPr>
      </p:pic>
    </p:spTree>
    <p:extLst>
      <p:ext uri="{BB962C8B-B14F-4D97-AF65-F5344CB8AC3E}">
        <p14:creationId xmlns:p14="http://schemas.microsoft.com/office/powerpoint/2010/main" val="240087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80575-14E1-B015-C0FB-04FE8A89E078}"/>
              </a:ext>
            </a:extLst>
          </p:cNvPr>
          <p:cNvSpPr>
            <a:spLocks noGrp="1"/>
          </p:cNvSpPr>
          <p:nvPr>
            <p:ph type="title"/>
          </p:nvPr>
        </p:nvSpPr>
        <p:spPr>
          <a:xfrm>
            <a:off x="1360138" y="483907"/>
            <a:ext cx="9603275" cy="1189445"/>
          </a:xfrm>
        </p:spPr>
        <p:txBody>
          <a:bodyPr/>
          <a:lstStyle/>
          <a:p>
            <a:r>
              <a:rPr lang="en-GB" b="1" dirty="0">
                <a:solidFill>
                  <a:srgbClr val="002060"/>
                </a:solidFill>
              </a:rPr>
              <a:t>Scope of the assignment</a:t>
            </a:r>
            <a:endParaRPr lang="en-KE" dirty="0"/>
          </a:p>
        </p:txBody>
      </p:sp>
      <p:sp>
        <p:nvSpPr>
          <p:cNvPr id="3" name="Content Placeholder 2">
            <a:extLst>
              <a:ext uri="{FF2B5EF4-FFF2-40B4-BE49-F238E27FC236}">
                <a16:creationId xmlns:a16="http://schemas.microsoft.com/office/drawing/2014/main" id="{7612A10F-F6D4-ABF6-EF1A-A55601197946}"/>
              </a:ext>
            </a:extLst>
          </p:cNvPr>
          <p:cNvSpPr>
            <a:spLocks noGrp="1"/>
          </p:cNvSpPr>
          <p:nvPr>
            <p:ph idx="1"/>
          </p:nvPr>
        </p:nvSpPr>
        <p:spPr>
          <a:xfrm>
            <a:off x="1491689" y="474400"/>
            <a:ext cx="9603275" cy="4378209"/>
          </a:xfrm>
        </p:spPr>
        <p:txBody>
          <a:bodyPr>
            <a:noAutofit/>
          </a:bodyPr>
          <a:lstStyle/>
          <a:p>
            <a:pPr marL="0" marR="0" algn="just">
              <a:lnSpc>
                <a:spcPct val="115000"/>
              </a:lnSpc>
              <a:buNone/>
            </a:pPr>
            <a:endParaRPr lang="en-GB" sz="1600" b="1" dirty="0">
              <a:solidFill>
                <a:srgbClr val="002060"/>
              </a:solidFill>
              <a:effectLst/>
              <a:latin typeface="Calibri" panose="020F0502020204030204" pitchFamily="34" charset="0"/>
              <a:ea typeface="Times New Roman" panose="02020603050405020304" pitchFamily="18" charset="0"/>
            </a:endParaRPr>
          </a:p>
          <a:p>
            <a:pPr marL="0" marR="0" algn="just">
              <a:lnSpc>
                <a:spcPct val="115000"/>
              </a:lnSpc>
              <a:buNone/>
            </a:pPr>
            <a:endParaRPr lang="en-GB" sz="1600" b="1" dirty="0">
              <a:solidFill>
                <a:srgbClr val="002060"/>
              </a:solidFill>
              <a:latin typeface="Calibri" panose="020F0502020204030204" pitchFamily="34" charset="0"/>
              <a:ea typeface="Times New Roman" panose="02020603050405020304" pitchFamily="18" charset="0"/>
            </a:endParaRPr>
          </a:p>
          <a:p>
            <a:pPr marL="0" marR="0" algn="just">
              <a:lnSpc>
                <a:spcPct val="115000"/>
              </a:lnSpc>
              <a:buNone/>
            </a:pPr>
            <a:r>
              <a:rPr lang="en-GB" sz="1600" b="1" dirty="0">
                <a:solidFill>
                  <a:srgbClr val="002060"/>
                </a:solidFill>
                <a:effectLst/>
                <a:latin typeface="Calibri" panose="020F0502020204030204" pitchFamily="34" charset="0"/>
                <a:ea typeface="Times New Roman" panose="02020603050405020304" pitchFamily="18" charset="0"/>
              </a:rPr>
              <a:t>Safety and Security Systems</a:t>
            </a:r>
            <a:endParaRPr lang="en-KE" sz="16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1800" dirty="0">
                <a:solidFill>
                  <a:srgbClr val="002060"/>
                </a:solidFill>
                <a:effectLst/>
                <a:latin typeface="Calibri" panose="020F0502020204030204" pitchFamily="34" charset="0"/>
                <a:ea typeface="Times New Roman" panose="02020603050405020304" pitchFamily="18" charset="0"/>
              </a:rPr>
              <a:t>Security lighting systems</a:t>
            </a:r>
            <a:endParaRPr lang="en-KE" sz="18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1800" dirty="0">
                <a:solidFill>
                  <a:srgbClr val="002060"/>
                </a:solidFill>
                <a:effectLst/>
                <a:latin typeface="Calibri" panose="020F0502020204030204" pitchFamily="34" charset="0"/>
                <a:ea typeface="Times New Roman" panose="02020603050405020304" pitchFamily="18" charset="0"/>
              </a:rPr>
              <a:t>CCTV surveillance systems</a:t>
            </a:r>
            <a:endParaRPr lang="en-KE" sz="18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1800" dirty="0">
                <a:solidFill>
                  <a:srgbClr val="002060"/>
                </a:solidFill>
                <a:effectLst/>
                <a:latin typeface="Calibri" panose="020F0502020204030204" pitchFamily="34" charset="0"/>
                <a:ea typeface="Times New Roman" panose="02020603050405020304" pitchFamily="18" charset="0"/>
              </a:rPr>
              <a:t>Access control systems</a:t>
            </a:r>
            <a:endParaRPr lang="en-KE" sz="18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1800" dirty="0">
                <a:solidFill>
                  <a:srgbClr val="002060"/>
                </a:solidFill>
                <a:effectLst/>
                <a:latin typeface="Calibri" panose="020F0502020204030204" pitchFamily="34" charset="0"/>
                <a:ea typeface="Times New Roman" panose="02020603050405020304" pitchFamily="18" charset="0"/>
              </a:rPr>
              <a:t>Electrical connections and mounting infrastructure.</a:t>
            </a:r>
            <a:endParaRPr lang="en-KE" sz="1800" dirty="0">
              <a:solidFill>
                <a:srgbClr val="002060"/>
              </a:solidFill>
              <a:effectLst/>
              <a:latin typeface="Times New Roman" panose="02020603050405020304" pitchFamily="18" charset="0"/>
              <a:ea typeface="Times New Roman" panose="02020603050405020304" pitchFamily="18" charset="0"/>
            </a:endParaRPr>
          </a:p>
          <a:p>
            <a:pPr marL="0" marR="0" algn="just">
              <a:lnSpc>
                <a:spcPct val="115000"/>
              </a:lnSpc>
              <a:buNone/>
            </a:pPr>
            <a:r>
              <a:rPr lang="en-US" sz="1800" dirty="0">
                <a:solidFill>
                  <a:srgbClr val="002060"/>
                </a:solidFill>
                <a:effectLst/>
                <a:latin typeface="Calibri" panose="020F0502020204030204" pitchFamily="34" charset="0"/>
                <a:ea typeface="Times New Roman" panose="02020603050405020304" pitchFamily="18" charset="0"/>
              </a:rPr>
              <a:t>Design solutions shall be </a:t>
            </a:r>
            <a:r>
              <a:rPr lang="en-US" sz="1800" b="1" dirty="0">
                <a:solidFill>
                  <a:srgbClr val="002060"/>
                </a:solidFill>
                <a:effectLst/>
                <a:latin typeface="Calibri" panose="020F0502020204030204" pitchFamily="34" charset="0"/>
                <a:ea typeface="Times New Roman" panose="02020603050405020304" pitchFamily="18" charset="0"/>
              </a:rPr>
              <a:t>cost-effective, climate-resilient and adapted to heavy truck operations typical of corridor logistics infrastructure</a:t>
            </a:r>
            <a:r>
              <a:rPr lang="en-US" sz="1800" dirty="0">
                <a:solidFill>
                  <a:srgbClr val="002060"/>
                </a:solidFill>
                <a:effectLst/>
                <a:latin typeface="Calibri" panose="020F0502020204030204" pitchFamily="34" charset="0"/>
                <a:ea typeface="Times New Roman" panose="02020603050405020304" pitchFamily="18" charset="0"/>
              </a:rPr>
              <a:t>.</a:t>
            </a:r>
            <a:endParaRPr lang="en-KE" sz="1800" dirty="0">
              <a:effectLst/>
              <a:latin typeface="Times New Roman" panose="02020603050405020304" pitchFamily="18" charset="0"/>
              <a:ea typeface="Times New Roman" panose="02020603050405020304" pitchFamily="18" charset="0"/>
            </a:endParaRPr>
          </a:p>
          <a:p>
            <a:pPr marL="0" marR="0" algn="just">
              <a:lnSpc>
                <a:spcPct val="115000"/>
              </a:lnSpc>
              <a:buNone/>
            </a:pPr>
            <a:r>
              <a:rPr lang="en-GB" sz="1800" b="1" kern="1800" dirty="0">
                <a:solidFill>
                  <a:srgbClr val="002060"/>
                </a:solidFill>
                <a:effectLst/>
                <a:latin typeface="Calibri" panose="020F0502020204030204" pitchFamily="34" charset="0"/>
                <a:ea typeface="Times New Roman" panose="02020603050405020304" pitchFamily="18" charset="0"/>
              </a:rPr>
              <a:t>2. Preparation of Tender Documentation</a:t>
            </a:r>
            <a:endParaRPr lang="en-KE" sz="1800" dirty="0">
              <a:effectLst/>
              <a:latin typeface="Times New Roman" panose="02020603050405020304" pitchFamily="18" charset="0"/>
              <a:ea typeface="Times New Roman" panose="02020603050405020304" pitchFamily="18" charset="0"/>
            </a:endParaRPr>
          </a:p>
          <a:p>
            <a:pPr marL="0" marR="0" algn="just">
              <a:lnSpc>
                <a:spcPct val="115000"/>
              </a:lnSpc>
              <a:buNone/>
            </a:pPr>
            <a:r>
              <a:rPr lang="en-GB" sz="1800" dirty="0">
                <a:solidFill>
                  <a:srgbClr val="002060"/>
                </a:solidFill>
                <a:effectLst/>
                <a:latin typeface="Calibri" panose="020F0502020204030204" pitchFamily="34" charset="0"/>
                <a:ea typeface="Times New Roman" panose="02020603050405020304" pitchFamily="18" charset="0"/>
              </a:rPr>
              <a:t>The Consultant shall prepare tender documentation including:</a:t>
            </a:r>
            <a:endParaRPr lang="en-KE" sz="18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1800" dirty="0">
                <a:solidFill>
                  <a:srgbClr val="002060"/>
                </a:solidFill>
                <a:effectLst/>
                <a:latin typeface="Calibri" panose="020F0502020204030204" pitchFamily="34" charset="0"/>
                <a:ea typeface="Times New Roman" panose="02020603050405020304" pitchFamily="18" charset="0"/>
              </a:rPr>
              <a:t>Detailed engineering drawings</a:t>
            </a:r>
            <a:endParaRPr lang="en-KE" sz="18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1800" dirty="0">
                <a:solidFill>
                  <a:srgbClr val="002060"/>
                </a:solidFill>
                <a:effectLst/>
                <a:latin typeface="Calibri" panose="020F0502020204030204" pitchFamily="34" charset="0"/>
                <a:ea typeface="Times New Roman" panose="02020603050405020304" pitchFamily="18" charset="0"/>
              </a:rPr>
              <a:t>Technical specifications</a:t>
            </a:r>
            <a:endParaRPr lang="en-KE" sz="1800" dirty="0">
              <a:solidFill>
                <a:srgbClr val="002060"/>
              </a:solidFill>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946D95ED-06F6-BB58-A31D-4EE5308890E4}"/>
              </a:ext>
            </a:extLst>
          </p:cNvPr>
          <p:cNvSpPr>
            <a:spLocks noGrp="1"/>
          </p:cNvSpPr>
          <p:nvPr>
            <p:ph type="ftr" sz="quarter" idx="11"/>
          </p:nvPr>
        </p:nvSpPr>
        <p:spPr>
          <a:xfrm>
            <a:off x="1228587" y="174706"/>
            <a:ext cx="5938836" cy="309201"/>
          </a:xfrm>
        </p:spPr>
        <p:txBody>
          <a:bodyPr/>
          <a:lstStyle/>
          <a:p>
            <a:r>
              <a:rPr lang="en-GB"/>
              <a:t>Web: www.trademarkea.com   Twitter: @TradeMarkEastA</a:t>
            </a:r>
            <a:endParaRPr lang="x-none"/>
          </a:p>
        </p:txBody>
      </p:sp>
    </p:spTree>
    <p:extLst>
      <p:ext uri="{BB962C8B-B14F-4D97-AF65-F5344CB8AC3E}">
        <p14:creationId xmlns:p14="http://schemas.microsoft.com/office/powerpoint/2010/main" val="301964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8D7C-8E5C-FBC5-7901-7FE8E63F3E2E}"/>
              </a:ext>
            </a:extLst>
          </p:cNvPr>
          <p:cNvSpPr>
            <a:spLocks noGrp="1"/>
          </p:cNvSpPr>
          <p:nvPr>
            <p:ph type="title"/>
          </p:nvPr>
        </p:nvSpPr>
        <p:spPr>
          <a:xfrm>
            <a:off x="1451579" y="804520"/>
            <a:ext cx="9603275" cy="587136"/>
          </a:xfrm>
        </p:spPr>
        <p:txBody>
          <a:bodyPr/>
          <a:lstStyle/>
          <a:p>
            <a:r>
              <a:rPr lang="en-GB" b="1" dirty="0">
                <a:solidFill>
                  <a:srgbClr val="002060"/>
                </a:solidFill>
              </a:rPr>
              <a:t>Scope of the assignment</a:t>
            </a:r>
            <a:endParaRPr lang="en-KE" dirty="0"/>
          </a:p>
        </p:txBody>
      </p:sp>
      <p:sp>
        <p:nvSpPr>
          <p:cNvPr id="3" name="Content Placeholder 2">
            <a:extLst>
              <a:ext uri="{FF2B5EF4-FFF2-40B4-BE49-F238E27FC236}">
                <a16:creationId xmlns:a16="http://schemas.microsoft.com/office/drawing/2014/main" id="{C9F5B048-2D42-BC63-747E-78C366811B05}"/>
              </a:ext>
            </a:extLst>
          </p:cNvPr>
          <p:cNvSpPr>
            <a:spLocks noGrp="1"/>
          </p:cNvSpPr>
          <p:nvPr>
            <p:ph idx="1"/>
          </p:nvPr>
        </p:nvSpPr>
        <p:spPr>
          <a:xfrm>
            <a:off x="1451579" y="1391656"/>
            <a:ext cx="9996709" cy="4074689"/>
          </a:xfrm>
        </p:spPr>
        <p:txBody>
          <a:bodyPr>
            <a:normAutofit fontScale="77500" lnSpcReduction="20000"/>
          </a:bodyPr>
          <a:lstStyle/>
          <a:p>
            <a:pPr marL="342900" marR="0" lvl="0" indent="-342900" algn="just">
              <a:lnSpc>
                <a:spcPct val="115000"/>
              </a:lnSpc>
              <a:buSzPts val="1000"/>
              <a:buFont typeface="Symbol" panose="05050102010706020507" pitchFamily="18" charset="2"/>
              <a:buChar char=""/>
              <a:tabLst>
                <a:tab pos="457200" algn="l"/>
              </a:tabLst>
            </a:pPr>
            <a:endParaRPr lang="en-GB" dirty="0">
              <a:solidFill>
                <a:srgbClr val="002060"/>
              </a:solidFill>
              <a:latin typeface="Calibri" panose="020F0502020204030204" pitchFamily="34"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endParaRPr lang="en-GB" dirty="0">
              <a:solidFill>
                <a:srgbClr val="002060"/>
              </a:solidFill>
              <a:latin typeface="Calibri" panose="020F0502020204030204" pitchFamily="34"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600" dirty="0">
                <a:solidFill>
                  <a:srgbClr val="002060"/>
                </a:solidFill>
                <a:latin typeface="Calibri" panose="020F0502020204030204" pitchFamily="34" charset="0"/>
                <a:ea typeface="Times New Roman" panose="02020603050405020304" pitchFamily="18" charset="0"/>
              </a:rPr>
              <a:t>Bills of Quantities (BOQs)</a:t>
            </a:r>
            <a:endParaRPr lang="en-KE" sz="2600" dirty="0">
              <a:solidFill>
                <a:srgbClr val="002060"/>
              </a:solidFill>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600" dirty="0">
                <a:solidFill>
                  <a:srgbClr val="002060"/>
                </a:solidFill>
                <a:latin typeface="Calibri" panose="020F0502020204030204" pitchFamily="34" charset="0"/>
                <a:ea typeface="Times New Roman" panose="02020603050405020304" pitchFamily="18" charset="0"/>
              </a:rPr>
              <a:t>Cost estimates</a:t>
            </a:r>
            <a:endParaRPr lang="en-KE" sz="2600" dirty="0">
              <a:solidFill>
                <a:srgbClr val="002060"/>
              </a:solidFill>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600" dirty="0">
                <a:solidFill>
                  <a:srgbClr val="002060"/>
                </a:solidFill>
                <a:latin typeface="Calibri" panose="020F0502020204030204" pitchFamily="34" charset="0"/>
                <a:ea typeface="Times New Roman" panose="02020603050405020304" pitchFamily="18" charset="0"/>
              </a:rPr>
              <a:t>Construction schedules</a:t>
            </a:r>
            <a:endParaRPr lang="en-KE" sz="2600" dirty="0">
              <a:solidFill>
                <a:srgbClr val="002060"/>
              </a:solidFill>
              <a:latin typeface="Times New Roman" panose="02020603050405020304" pitchFamily="18" charset="0"/>
              <a:ea typeface="Times New Roman" panose="02020603050405020304" pitchFamily="18" charset="0"/>
            </a:endParaRPr>
          </a:p>
          <a:p>
            <a:pPr>
              <a:buNone/>
            </a:pPr>
            <a:r>
              <a:rPr lang="en-US" sz="2600" dirty="0">
                <a:solidFill>
                  <a:srgbClr val="002060"/>
                </a:solidFill>
                <a:latin typeface="Calibri" panose="020F0502020204030204" pitchFamily="34" charset="0"/>
                <a:ea typeface="Times New Roman" panose="02020603050405020304" pitchFamily="18" charset="0"/>
              </a:rPr>
              <a:t>Technical specifications for security systems</a:t>
            </a:r>
            <a:endParaRPr lang="en-KE" sz="2600" dirty="0"/>
          </a:p>
          <a:p>
            <a:pPr marL="0" marR="0" algn="just">
              <a:lnSpc>
                <a:spcPct val="115000"/>
              </a:lnSpc>
              <a:buNone/>
            </a:pPr>
            <a:r>
              <a:rPr lang="en-GB" sz="2600" b="1" kern="1800" dirty="0">
                <a:solidFill>
                  <a:srgbClr val="002060"/>
                </a:solidFill>
                <a:latin typeface="Calibri" panose="020F0502020204030204" pitchFamily="34" charset="0"/>
                <a:ea typeface="Times New Roman" panose="02020603050405020304" pitchFamily="18" charset="0"/>
              </a:rPr>
              <a:t>3. </a:t>
            </a:r>
            <a:r>
              <a:rPr lang="en-GB" sz="2600" b="1" kern="1800" dirty="0">
                <a:solidFill>
                  <a:srgbClr val="002060"/>
                </a:solidFill>
                <a:effectLst/>
                <a:latin typeface="Calibri" panose="020F0502020204030204" pitchFamily="34" charset="0"/>
                <a:ea typeface="Times New Roman" panose="02020603050405020304" pitchFamily="18" charset="0"/>
              </a:rPr>
              <a:t>Procurement Support</a:t>
            </a:r>
            <a:endParaRPr lang="en-KE" sz="2600" dirty="0">
              <a:effectLst/>
              <a:latin typeface="Times New Roman" panose="02020603050405020304" pitchFamily="18" charset="0"/>
              <a:ea typeface="Times New Roman" panose="02020603050405020304" pitchFamily="18" charset="0"/>
            </a:endParaRPr>
          </a:p>
          <a:p>
            <a:pPr marL="0" marR="0" algn="just">
              <a:lnSpc>
                <a:spcPct val="115000"/>
              </a:lnSpc>
              <a:buNone/>
            </a:pPr>
            <a:r>
              <a:rPr lang="en-GB" sz="2600" dirty="0">
                <a:solidFill>
                  <a:srgbClr val="002060"/>
                </a:solidFill>
                <a:effectLst/>
                <a:latin typeface="Calibri" panose="020F0502020204030204" pitchFamily="34" charset="0"/>
                <a:ea typeface="Times New Roman" panose="02020603050405020304" pitchFamily="18" charset="0"/>
              </a:rPr>
              <a:t>The Consultant shall support TMA during procurement by:</a:t>
            </a:r>
            <a:endParaRPr lang="en-KE" sz="26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600" dirty="0">
                <a:solidFill>
                  <a:srgbClr val="002060"/>
                </a:solidFill>
                <a:effectLst/>
                <a:latin typeface="Calibri" panose="020F0502020204030204" pitchFamily="34" charset="0"/>
                <a:ea typeface="Times New Roman" panose="02020603050405020304" pitchFamily="18" charset="0"/>
              </a:rPr>
              <a:t>Participating in pre-bid meetings</a:t>
            </a:r>
            <a:endParaRPr lang="en-KE" sz="26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600" dirty="0">
                <a:solidFill>
                  <a:srgbClr val="002060"/>
                </a:solidFill>
                <a:effectLst/>
                <a:latin typeface="Calibri" panose="020F0502020204030204" pitchFamily="34" charset="0"/>
                <a:ea typeface="Times New Roman" panose="02020603050405020304" pitchFamily="18" charset="0"/>
              </a:rPr>
              <a:t>Responding to technical queries from bidders</a:t>
            </a:r>
            <a:endParaRPr lang="en-KE" sz="2600" dirty="0">
              <a:solidFill>
                <a:srgbClr val="002060"/>
              </a:solidFill>
              <a:effectLst/>
              <a:latin typeface="Times New Roman" panose="02020603050405020304" pitchFamily="18" charset="0"/>
              <a:ea typeface="Times New Roman" panose="02020603050405020304" pitchFamily="18" charset="0"/>
            </a:endParaRPr>
          </a:p>
          <a:p>
            <a:endParaRPr lang="en-KE" dirty="0"/>
          </a:p>
        </p:txBody>
      </p:sp>
      <p:sp>
        <p:nvSpPr>
          <p:cNvPr id="4" name="Footer Placeholder 3">
            <a:extLst>
              <a:ext uri="{FF2B5EF4-FFF2-40B4-BE49-F238E27FC236}">
                <a16:creationId xmlns:a16="http://schemas.microsoft.com/office/drawing/2014/main" id="{752EDA5E-6A13-45DF-AF32-4686FC4EC23C}"/>
              </a:ext>
            </a:extLst>
          </p:cNvPr>
          <p:cNvSpPr>
            <a:spLocks noGrp="1"/>
          </p:cNvSpPr>
          <p:nvPr>
            <p:ph type="ftr" sz="quarter" idx="11"/>
          </p:nvPr>
        </p:nvSpPr>
        <p:spPr/>
        <p:txBody>
          <a:bodyPr/>
          <a:lstStyle/>
          <a:p>
            <a:r>
              <a:rPr lang="en-GB"/>
              <a:t>Web: www.trademarkea.com   Twitter: @TradeMarkEastA</a:t>
            </a:r>
            <a:endParaRPr lang="x-none"/>
          </a:p>
        </p:txBody>
      </p:sp>
    </p:spTree>
    <p:extLst>
      <p:ext uri="{BB962C8B-B14F-4D97-AF65-F5344CB8AC3E}">
        <p14:creationId xmlns:p14="http://schemas.microsoft.com/office/powerpoint/2010/main" val="1290334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E231-85B9-94C5-AD4A-445D7C306E77}"/>
              </a:ext>
            </a:extLst>
          </p:cNvPr>
          <p:cNvSpPr>
            <a:spLocks noGrp="1"/>
          </p:cNvSpPr>
          <p:nvPr>
            <p:ph type="title"/>
          </p:nvPr>
        </p:nvSpPr>
        <p:spPr>
          <a:xfrm>
            <a:off x="1451579" y="804519"/>
            <a:ext cx="9603275" cy="439065"/>
          </a:xfrm>
        </p:spPr>
        <p:txBody>
          <a:bodyPr>
            <a:normAutofit fontScale="90000"/>
          </a:bodyPr>
          <a:lstStyle/>
          <a:p>
            <a:r>
              <a:rPr lang="en-GB" b="1" dirty="0">
                <a:solidFill>
                  <a:srgbClr val="002060"/>
                </a:solidFill>
              </a:rPr>
              <a:t>Scope of the assignment</a:t>
            </a:r>
            <a:endParaRPr lang="en-KE" dirty="0"/>
          </a:p>
        </p:txBody>
      </p:sp>
      <p:sp>
        <p:nvSpPr>
          <p:cNvPr id="3" name="Content Placeholder 2">
            <a:extLst>
              <a:ext uri="{FF2B5EF4-FFF2-40B4-BE49-F238E27FC236}">
                <a16:creationId xmlns:a16="http://schemas.microsoft.com/office/drawing/2014/main" id="{86D883FE-9DAD-3590-8435-F03C32215199}"/>
              </a:ext>
            </a:extLst>
          </p:cNvPr>
          <p:cNvSpPr>
            <a:spLocks noGrp="1"/>
          </p:cNvSpPr>
          <p:nvPr>
            <p:ph idx="1"/>
          </p:nvPr>
        </p:nvSpPr>
        <p:spPr>
          <a:xfrm>
            <a:off x="1451579" y="1243584"/>
            <a:ext cx="9603275" cy="4222761"/>
          </a:xfrm>
        </p:spPr>
        <p:txBody>
          <a:bodyPr>
            <a:normAutofit fontScale="70000" lnSpcReduction="20000"/>
          </a:bodyPr>
          <a:lstStyle/>
          <a:p>
            <a:pPr marL="0" marR="0" algn="just">
              <a:lnSpc>
                <a:spcPct val="115000"/>
              </a:lnSpc>
              <a:buNone/>
            </a:pPr>
            <a:endParaRPr lang="en-GB" sz="2600" b="1" kern="1800" dirty="0">
              <a:solidFill>
                <a:srgbClr val="002060"/>
              </a:solidFill>
              <a:effectLst/>
              <a:latin typeface="Calibri" panose="020F0502020204030204" pitchFamily="34" charset="0"/>
              <a:ea typeface="Times New Roman" panose="02020603050405020304" pitchFamily="18" charset="0"/>
            </a:endParaRPr>
          </a:p>
          <a:p>
            <a:pPr marL="342900" marR="0" lvl="0" indent="-342900" algn="just" defTabSz="914400" rtl="0" eaLnBrk="1" fontAlgn="auto" latinLnBrk="0" hangingPunct="1">
              <a:lnSpc>
                <a:spcPct val="115000"/>
              </a:lnSpc>
              <a:spcBef>
                <a:spcPts val="1000"/>
              </a:spcBef>
              <a:spcAft>
                <a:spcPts val="0"/>
              </a:spcAft>
              <a:buClr>
                <a:srgbClr val="B71E42"/>
              </a:buClr>
              <a:buSzPts val="1000"/>
              <a:buFont typeface="Symbol" panose="05050102010706020507" pitchFamily="18" charset="2"/>
              <a:buChar char=""/>
              <a:tabLst>
                <a:tab pos="457200" algn="l"/>
              </a:tabLst>
              <a:defRPr/>
            </a:pPr>
            <a:endParaRPr kumimoji="0" lang="en-GB" sz="1600" b="0"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mn-cs"/>
            </a:endParaRPr>
          </a:p>
          <a:p>
            <a:pPr marL="342900" marR="0" lvl="0" indent="-342900" algn="just" defTabSz="914400" rtl="0" eaLnBrk="1" fontAlgn="auto" latinLnBrk="0" hangingPunct="1">
              <a:lnSpc>
                <a:spcPct val="115000"/>
              </a:lnSpc>
              <a:spcBef>
                <a:spcPts val="1000"/>
              </a:spcBef>
              <a:spcAft>
                <a:spcPts val="0"/>
              </a:spcAft>
              <a:buClr>
                <a:srgbClr val="B71E42"/>
              </a:buClr>
              <a:buSzPts val="1000"/>
              <a:buFont typeface="Symbol" panose="05050102010706020507" pitchFamily="18" charset="2"/>
              <a:buChar char=""/>
              <a:tabLst>
                <a:tab pos="457200" algn="l"/>
              </a:tabLst>
              <a:defRPr/>
            </a:pPr>
            <a:r>
              <a:rPr kumimoji="0" lang="en-GB" sz="2600" b="0"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mn-cs"/>
              </a:rPr>
              <a:t>Supporting clarification of design issues</a:t>
            </a:r>
            <a:endParaRPr kumimoji="0" lang="en-KE" sz="2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15000"/>
              </a:lnSpc>
              <a:spcBef>
                <a:spcPts val="1000"/>
              </a:spcBef>
              <a:spcAft>
                <a:spcPts val="0"/>
              </a:spcAft>
              <a:buClr>
                <a:srgbClr val="B71E42"/>
              </a:buClr>
              <a:buSzPts val="1000"/>
              <a:buFont typeface="Symbol" panose="05050102010706020507" pitchFamily="18" charset="2"/>
              <a:buChar char=""/>
              <a:tabLst>
                <a:tab pos="457200" algn="l"/>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mn-cs"/>
              </a:rPr>
              <a:t>Assisting in the technical evaluation of bids.</a:t>
            </a:r>
            <a:endParaRPr lang="en-GB" sz="2600" b="1" kern="1800" dirty="0">
              <a:solidFill>
                <a:srgbClr val="002060"/>
              </a:solidFill>
              <a:effectLst/>
              <a:latin typeface="Calibri" panose="020F0502020204030204" pitchFamily="34" charset="0"/>
              <a:ea typeface="Times New Roman" panose="02020603050405020304" pitchFamily="18" charset="0"/>
            </a:endParaRPr>
          </a:p>
          <a:p>
            <a:pPr marL="0" marR="0" algn="just">
              <a:lnSpc>
                <a:spcPct val="115000"/>
              </a:lnSpc>
              <a:buNone/>
            </a:pPr>
            <a:r>
              <a:rPr lang="en-GB" sz="2600" b="1" kern="1800" dirty="0">
                <a:solidFill>
                  <a:srgbClr val="002060"/>
                </a:solidFill>
                <a:effectLst/>
                <a:latin typeface="Calibri" panose="020F0502020204030204" pitchFamily="34" charset="0"/>
                <a:ea typeface="Times New Roman" panose="02020603050405020304" pitchFamily="18" charset="0"/>
              </a:rPr>
              <a:t>4. Construction Supervision (12 Months)</a:t>
            </a:r>
            <a:endParaRPr lang="en-KE" sz="2600" dirty="0">
              <a:effectLst/>
              <a:latin typeface="Times New Roman" panose="02020603050405020304" pitchFamily="18" charset="0"/>
              <a:ea typeface="Times New Roman" panose="02020603050405020304" pitchFamily="18" charset="0"/>
            </a:endParaRPr>
          </a:p>
          <a:p>
            <a:pPr marL="0" marR="0" algn="just">
              <a:lnSpc>
                <a:spcPct val="115000"/>
              </a:lnSpc>
              <a:buNone/>
            </a:pPr>
            <a:r>
              <a:rPr lang="en-US" sz="2600" dirty="0">
                <a:solidFill>
                  <a:srgbClr val="002060"/>
                </a:solidFill>
                <a:effectLst/>
                <a:latin typeface="Calibri" panose="020F0502020204030204" pitchFamily="34" charset="0"/>
                <a:ea typeface="Times New Roman" panose="02020603050405020304" pitchFamily="18" charset="0"/>
              </a:rPr>
              <a:t>The Consultant shall supervise construction works and perform the role of the </a:t>
            </a:r>
            <a:r>
              <a:rPr lang="en-US" sz="2600" b="1" dirty="0">
                <a:solidFill>
                  <a:srgbClr val="002060"/>
                </a:solidFill>
                <a:effectLst/>
                <a:latin typeface="Calibri" panose="020F0502020204030204" pitchFamily="34" charset="0"/>
                <a:ea typeface="Times New Roman" panose="02020603050405020304" pitchFamily="18" charset="0"/>
              </a:rPr>
              <a:t>Engineer in accordance with FIDIC Conditions of Contract for Construction (Red Book 2017).</a:t>
            </a:r>
            <a:endParaRPr lang="en-KE" sz="2600" dirty="0">
              <a:effectLst/>
              <a:latin typeface="Times New Roman" panose="02020603050405020304" pitchFamily="18" charset="0"/>
              <a:ea typeface="Times New Roman" panose="02020603050405020304" pitchFamily="18" charset="0"/>
            </a:endParaRPr>
          </a:p>
          <a:p>
            <a:pPr marL="0" marR="0" algn="just">
              <a:lnSpc>
                <a:spcPct val="115000"/>
              </a:lnSpc>
              <a:buNone/>
            </a:pPr>
            <a:r>
              <a:rPr lang="en-GB" sz="2600" dirty="0">
                <a:solidFill>
                  <a:srgbClr val="002060"/>
                </a:solidFill>
                <a:effectLst/>
                <a:latin typeface="Calibri" panose="020F0502020204030204" pitchFamily="34" charset="0"/>
                <a:ea typeface="Times New Roman" panose="02020603050405020304" pitchFamily="18" charset="0"/>
              </a:rPr>
              <a:t>Responsibilities include:</a:t>
            </a:r>
            <a:endParaRPr lang="en-KE" sz="26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600" dirty="0">
                <a:solidFill>
                  <a:srgbClr val="002060"/>
                </a:solidFill>
                <a:effectLst/>
                <a:latin typeface="Calibri" panose="020F0502020204030204" pitchFamily="34" charset="0"/>
                <a:ea typeface="Times New Roman" panose="02020603050405020304" pitchFamily="18" charset="0"/>
              </a:rPr>
              <a:t>Reviewing contractor work programmes</a:t>
            </a:r>
            <a:endParaRPr lang="en-KE" sz="26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600" dirty="0">
                <a:solidFill>
                  <a:srgbClr val="002060"/>
                </a:solidFill>
                <a:effectLst/>
                <a:latin typeface="Calibri" panose="020F0502020204030204" pitchFamily="34" charset="0"/>
                <a:ea typeface="Times New Roman" panose="02020603050405020304" pitchFamily="18" charset="0"/>
              </a:rPr>
              <a:t>Reviewing method statements and shop drawings</a:t>
            </a:r>
            <a:endParaRPr lang="en-KE" sz="26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600" dirty="0">
                <a:solidFill>
                  <a:srgbClr val="002060"/>
                </a:solidFill>
                <a:effectLst/>
                <a:latin typeface="Calibri" panose="020F0502020204030204" pitchFamily="34" charset="0"/>
                <a:ea typeface="Times New Roman" panose="02020603050405020304" pitchFamily="18" charset="0"/>
              </a:rPr>
              <a:t>Inspecting works and materials</a:t>
            </a:r>
            <a:endParaRPr lang="en-KE" sz="2600" dirty="0">
              <a:solidFill>
                <a:srgbClr val="002060"/>
              </a:solidFill>
              <a:effectLst/>
              <a:latin typeface="Times New Roman" panose="02020603050405020304" pitchFamily="18" charset="0"/>
              <a:ea typeface="Times New Roman" panose="02020603050405020304" pitchFamily="18" charset="0"/>
            </a:endParaRPr>
          </a:p>
          <a:p>
            <a:endParaRPr lang="en-KE" dirty="0"/>
          </a:p>
        </p:txBody>
      </p:sp>
      <p:sp>
        <p:nvSpPr>
          <p:cNvPr id="4" name="Footer Placeholder 3">
            <a:extLst>
              <a:ext uri="{FF2B5EF4-FFF2-40B4-BE49-F238E27FC236}">
                <a16:creationId xmlns:a16="http://schemas.microsoft.com/office/drawing/2014/main" id="{2BC123EA-D97B-A9E7-4083-E245CEA86BE9}"/>
              </a:ext>
            </a:extLst>
          </p:cNvPr>
          <p:cNvSpPr>
            <a:spLocks noGrp="1"/>
          </p:cNvSpPr>
          <p:nvPr>
            <p:ph type="ftr" sz="quarter" idx="11"/>
          </p:nvPr>
        </p:nvSpPr>
        <p:spPr/>
        <p:txBody>
          <a:bodyPr/>
          <a:lstStyle/>
          <a:p>
            <a:r>
              <a:rPr lang="en-GB"/>
              <a:t>Web: www.trademarkea.com   Twitter: @TradeMarkEastA</a:t>
            </a:r>
            <a:endParaRPr lang="x-none"/>
          </a:p>
        </p:txBody>
      </p:sp>
    </p:spTree>
    <p:extLst>
      <p:ext uri="{BB962C8B-B14F-4D97-AF65-F5344CB8AC3E}">
        <p14:creationId xmlns:p14="http://schemas.microsoft.com/office/powerpoint/2010/main" val="2369363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078E-B901-7354-D1B1-CE6C4242D413}"/>
              </a:ext>
            </a:extLst>
          </p:cNvPr>
          <p:cNvSpPr>
            <a:spLocks noGrp="1"/>
          </p:cNvSpPr>
          <p:nvPr>
            <p:ph type="title"/>
          </p:nvPr>
        </p:nvSpPr>
        <p:spPr>
          <a:xfrm>
            <a:off x="1451579" y="804520"/>
            <a:ext cx="9603275" cy="587136"/>
          </a:xfrm>
        </p:spPr>
        <p:txBody>
          <a:bodyPr/>
          <a:lstStyle/>
          <a:p>
            <a:r>
              <a:rPr lang="en-GB" b="1" dirty="0">
                <a:solidFill>
                  <a:srgbClr val="002060"/>
                </a:solidFill>
              </a:rPr>
              <a:t>Scope of the assignment</a:t>
            </a:r>
            <a:endParaRPr lang="en-KE" dirty="0"/>
          </a:p>
        </p:txBody>
      </p:sp>
      <p:sp>
        <p:nvSpPr>
          <p:cNvPr id="3" name="Content Placeholder 2">
            <a:extLst>
              <a:ext uri="{FF2B5EF4-FFF2-40B4-BE49-F238E27FC236}">
                <a16:creationId xmlns:a16="http://schemas.microsoft.com/office/drawing/2014/main" id="{F1A61183-E493-251E-4FE2-7B66590B8FB9}"/>
              </a:ext>
            </a:extLst>
          </p:cNvPr>
          <p:cNvSpPr>
            <a:spLocks noGrp="1"/>
          </p:cNvSpPr>
          <p:nvPr>
            <p:ph idx="1"/>
          </p:nvPr>
        </p:nvSpPr>
        <p:spPr>
          <a:xfrm>
            <a:off x="1451579" y="1391656"/>
            <a:ext cx="9603275" cy="4074689"/>
          </a:xfrm>
        </p:spPr>
        <p:txBody>
          <a:bodyPr/>
          <a:lstStyle/>
          <a:p>
            <a:endParaRPr lang="en-GB" dirty="0"/>
          </a:p>
          <a:p>
            <a:pPr marL="342900" marR="0" lvl="0" indent="-342900" algn="just">
              <a:lnSpc>
                <a:spcPct val="115000"/>
              </a:lnSpc>
              <a:buSzPts val="1000"/>
              <a:buFont typeface="Symbol" panose="05050102010706020507" pitchFamily="18" charset="2"/>
              <a:buChar char=""/>
              <a:tabLst>
                <a:tab pos="457200" algn="l"/>
              </a:tabLst>
            </a:pPr>
            <a:r>
              <a:rPr lang="en-GB" dirty="0">
                <a:solidFill>
                  <a:srgbClr val="002060"/>
                </a:solidFill>
                <a:latin typeface="Calibri" panose="020F0502020204030204" pitchFamily="34" charset="0"/>
                <a:ea typeface="Times New Roman" panose="02020603050405020304" pitchFamily="18" charset="0"/>
              </a:rPr>
              <a:t>Monitoring construction progress and quality</a:t>
            </a:r>
            <a:endParaRPr lang="en-KE" dirty="0">
              <a:solidFill>
                <a:srgbClr val="002060"/>
              </a:solidFill>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dirty="0">
                <a:solidFill>
                  <a:srgbClr val="002060"/>
                </a:solidFill>
                <a:latin typeface="Calibri" panose="020F0502020204030204" pitchFamily="34" charset="0"/>
                <a:ea typeface="Times New Roman" panose="02020603050405020304" pitchFamily="18" charset="0"/>
              </a:rPr>
              <a:t>Verifying quantities of completed works through joint measurement</a:t>
            </a:r>
            <a:endParaRPr lang="en-KE" dirty="0">
              <a:solidFill>
                <a:srgbClr val="002060"/>
              </a:solidFill>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dirty="0">
                <a:solidFill>
                  <a:srgbClr val="002060"/>
                </a:solidFill>
                <a:latin typeface="Calibri" panose="020F0502020204030204" pitchFamily="34" charset="0"/>
                <a:ea typeface="Times New Roman" panose="02020603050405020304" pitchFamily="18" charset="0"/>
              </a:rPr>
              <a:t>Certifying interim payment certificates</a:t>
            </a:r>
            <a:endParaRPr lang="en-KE" dirty="0">
              <a:solidFill>
                <a:srgbClr val="002060"/>
              </a:solidFill>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dirty="0">
                <a:solidFill>
                  <a:srgbClr val="002060"/>
                </a:solidFill>
                <a:latin typeface="Calibri" panose="020F0502020204030204" pitchFamily="34" charset="0"/>
                <a:ea typeface="Times New Roman" panose="02020603050405020304" pitchFamily="18" charset="0"/>
              </a:rPr>
              <a:t>Managing variations and change orders</a:t>
            </a:r>
            <a:endParaRPr lang="en-KE" dirty="0">
              <a:solidFill>
                <a:srgbClr val="002060"/>
              </a:solidFill>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dirty="0">
                <a:solidFill>
                  <a:srgbClr val="002060"/>
                </a:solidFill>
                <a:latin typeface="Calibri" panose="020F0502020204030204" pitchFamily="34" charset="0"/>
                <a:ea typeface="Times New Roman" panose="02020603050405020304" pitchFamily="18" charset="0"/>
              </a:rPr>
              <a:t>Monitoring implementation of </a:t>
            </a:r>
            <a:r>
              <a:rPr lang="en-GB" b="1" dirty="0">
                <a:solidFill>
                  <a:srgbClr val="002060"/>
                </a:solidFill>
                <a:latin typeface="Calibri" panose="020F0502020204030204" pitchFamily="34" charset="0"/>
                <a:ea typeface="Times New Roman" panose="02020603050405020304" pitchFamily="18" charset="0"/>
              </a:rPr>
              <a:t>environmental and social mitigation measures</a:t>
            </a:r>
            <a:endParaRPr lang="en-KE" dirty="0">
              <a:solidFill>
                <a:srgbClr val="002060"/>
              </a:solidFill>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dirty="0">
                <a:solidFill>
                  <a:srgbClr val="002060"/>
                </a:solidFill>
                <a:latin typeface="Calibri" panose="020F0502020204030204" pitchFamily="34" charset="0"/>
                <a:ea typeface="Times New Roman" panose="02020603050405020304" pitchFamily="18" charset="0"/>
              </a:rPr>
              <a:t>Ensuring compliance with </a:t>
            </a:r>
            <a:r>
              <a:rPr lang="en-GB" b="1" dirty="0">
                <a:solidFill>
                  <a:srgbClr val="002060"/>
                </a:solidFill>
                <a:latin typeface="Calibri" panose="020F0502020204030204" pitchFamily="34" charset="0"/>
                <a:ea typeface="Times New Roman" panose="02020603050405020304" pitchFamily="18" charset="0"/>
              </a:rPr>
              <a:t>health and safety requirements</a:t>
            </a:r>
            <a:r>
              <a:rPr lang="en-GB" dirty="0">
                <a:solidFill>
                  <a:srgbClr val="002060"/>
                </a:solidFill>
                <a:latin typeface="Calibri" panose="020F0502020204030204" pitchFamily="34" charset="0"/>
                <a:ea typeface="Times New Roman" panose="02020603050405020304" pitchFamily="18" charset="0"/>
              </a:rPr>
              <a:t>.</a:t>
            </a:r>
            <a:endParaRPr lang="en-KE" dirty="0">
              <a:solidFill>
                <a:srgbClr val="002060"/>
              </a:solidFill>
              <a:latin typeface="Times New Roman" panose="02020603050405020304" pitchFamily="18" charset="0"/>
              <a:ea typeface="Times New Roman" panose="02020603050405020304" pitchFamily="18" charset="0"/>
            </a:endParaRPr>
          </a:p>
          <a:p>
            <a:endParaRPr lang="en-KE" dirty="0"/>
          </a:p>
        </p:txBody>
      </p:sp>
      <p:sp>
        <p:nvSpPr>
          <p:cNvPr id="4" name="Footer Placeholder 3">
            <a:extLst>
              <a:ext uri="{FF2B5EF4-FFF2-40B4-BE49-F238E27FC236}">
                <a16:creationId xmlns:a16="http://schemas.microsoft.com/office/drawing/2014/main" id="{0BF6BCA3-EDD8-39DD-8F5E-5C628FB8BCC8}"/>
              </a:ext>
            </a:extLst>
          </p:cNvPr>
          <p:cNvSpPr>
            <a:spLocks noGrp="1"/>
          </p:cNvSpPr>
          <p:nvPr>
            <p:ph type="ftr" sz="quarter" idx="11"/>
          </p:nvPr>
        </p:nvSpPr>
        <p:spPr/>
        <p:txBody>
          <a:bodyPr/>
          <a:lstStyle/>
          <a:p>
            <a:r>
              <a:rPr lang="en-GB"/>
              <a:t>Web: www.trademarkea.com   Twitter: @TradeMarkEastA</a:t>
            </a:r>
            <a:endParaRPr lang="x-none"/>
          </a:p>
        </p:txBody>
      </p:sp>
    </p:spTree>
    <p:extLst>
      <p:ext uri="{BB962C8B-B14F-4D97-AF65-F5344CB8AC3E}">
        <p14:creationId xmlns:p14="http://schemas.microsoft.com/office/powerpoint/2010/main" val="4047010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C670-A745-6D42-58B0-D16E7F07B704}"/>
              </a:ext>
            </a:extLst>
          </p:cNvPr>
          <p:cNvSpPr>
            <a:spLocks noGrp="1"/>
          </p:cNvSpPr>
          <p:nvPr>
            <p:ph type="title"/>
          </p:nvPr>
        </p:nvSpPr>
        <p:spPr/>
        <p:txBody>
          <a:bodyPr/>
          <a:lstStyle/>
          <a:p>
            <a:r>
              <a:rPr lang="en-GB" b="1" dirty="0">
                <a:solidFill>
                  <a:srgbClr val="002060"/>
                </a:solidFill>
              </a:rPr>
              <a:t>Scope of the assignment</a:t>
            </a:r>
            <a:endParaRPr lang="en-KE" dirty="0"/>
          </a:p>
        </p:txBody>
      </p:sp>
      <p:sp>
        <p:nvSpPr>
          <p:cNvPr id="3" name="Content Placeholder 2">
            <a:extLst>
              <a:ext uri="{FF2B5EF4-FFF2-40B4-BE49-F238E27FC236}">
                <a16:creationId xmlns:a16="http://schemas.microsoft.com/office/drawing/2014/main" id="{71E20817-332C-6E9C-FA1A-3BE52AE5D339}"/>
              </a:ext>
            </a:extLst>
          </p:cNvPr>
          <p:cNvSpPr>
            <a:spLocks noGrp="1"/>
          </p:cNvSpPr>
          <p:nvPr>
            <p:ph idx="1"/>
          </p:nvPr>
        </p:nvSpPr>
        <p:spPr/>
        <p:txBody>
          <a:bodyPr/>
          <a:lstStyle/>
          <a:p>
            <a:pPr marL="0" marR="0" algn="just">
              <a:lnSpc>
                <a:spcPct val="115000"/>
              </a:lnSpc>
              <a:buNone/>
            </a:pPr>
            <a:r>
              <a:rPr lang="en-GB" b="1" kern="1800" dirty="0">
                <a:solidFill>
                  <a:srgbClr val="002060"/>
                </a:solidFill>
                <a:latin typeface="Calibri" panose="020F0502020204030204" pitchFamily="34" charset="0"/>
                <a:ea typeface="Times New Roman" panose="02020603050405020304" pitchFamily="18" charset="0"/>
              </a:rPr>
              <a:t>5. Defects Notification Period (12 Months)</a:t>
            </a:r>
            <a:endParaRPr lang="en-KE" sz="2400" dirty="0">
              <a:latin typeface="Times New Roman" panose="02020603050405020304" pitchFamily="18" charset="0"/>
              <a:ea typeface="Times New Roman" panose="02020603050405020304" pitchFamily="18" charset="0"/>
            </a:endParaRPr>
          </a:p>
          <a:p>
            <a:pPr marL="0" marR="0" algn="just">
              <a:lnSpc>
                <a:spcPct val="115000"/>
              </a:lnSpc>
              <a:buNone/>
            </a:pPr>
            <a:r>
              <a:rPr lang="en-GB" dirty="0">
                <a:solidFill>
                  <a:srgbClr val="002060"/>
                </a:solidFill>
                <a:latin typeface="Calibri" panose="020F0502020204030204" pitchFamily="34" charset="0"/>
                <a:ea typeface="Times New Roman" panose="02020603050405020304" pitchFamily="18" charset="0"/>
              </a:rPr>
              <a:t>During the Defects Notification Period, the Consultant shall:</a:t>
            </a:r>
            <a:endParaRPr lang="en-KE" sz="2400" dirty="0">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dirty="0">
                <a:solidFill>
                  <a:srgbClr val="002060"/>
                </a:solidFill>
                <a:latin typeface="Calibri" panose="020F0502020204030204" pitchFamily="34" charset="0"/>
                <a:ea typeface="Times New Roman" panose="02020603050405020304" pitchFamily="18" charset="0"/>
              </a:rPr>
              <a:t>Conduct periodic inspections of completed works</a:t>
            </a:r>
            <a:endParaRPr lang="en-KE" sz="2400" dirty="0">
              <a:solidFill>
                <a:srgbClr val="002060"/>
              </a:solidFill>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US" dirty="0">
                <a:solidFill>
                  <a:srgbClr val="002060"/>
                </a:solidFill>
                <a:latin typeface="Calibri" panose="020F0502020204030204" pitchFamily="34" charset="0"/>
                <a:ea typeface="Times New Roman" panose="02020603050405020304" pitchFamily="18" charset="0"/>
              </a:rPr>
              <a:t>Identify defects and notify the Contractor</a:t>
            </a:r>
            <a:endParaRPr lang="en-KE" sz="2400" dirty="0">
              <a:solidFill>
                <a:srgbClr val="002060"/>
              </a:solidFill>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dirty="0">
                <a:solidFill>
                  <a:srgbClr val="002060"/>
                </a:solidFill>
                <a:latin typeface="Calibri" panose="020F0502020204030204" pitchFamily="34" charset="0"/>
                <a:ea typeface="Times New Roman" panose="02020603050405020304" pitchFamily="18" charset="0"/>
              </a:rPr>
              <a:t>Monitor rectification of defects</a:t>
            </a:r>
            <a:endParaRPr lang="en-KE" sz="2400" dirty="0">
              <a:solidFill>
                <a:srgbClr val="002060"/>
              </a:solidFill>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dirty="0">
                <a:solidFill>
                  <a:srgbClr val="002060"/>
                </a:solidFill>
                <a:latin typeface="Calibri" panose="020F0502020204030204" pitchFamily="34" charset="0"/>
                <a:ea typeface="Times New Roman" panose="02020603050405020304" pitchFamily="18" charset="0"/>
              </a:rPr>
              <a:t>Verify completion of remedial works</a:t>
            </a:r>
            <a:endParaRPr lang="en-KE" sz="2400" dirty="0">
              <a:solidFill>
                <a:srgbClr val="002060"/>
              </a:solidFill>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dirty="0">
                <a:solidFill>
                  <a:srgbClr val="002060"/>
                </a:solidFill>
                <a:latin typeface="Calibri" panose="020F0502020204030204" pitchFamily="34" charset="0"/>
                <a:ea typeface="Times New Roman" panose="02020603050405020304" pitchFamily="18" charset="0"/>
              </a:rPr>
              <a:t>Issue the </a:t>
            </a:r>
            <a:r>
              <a:rPr lang="en-GB" b="1" dirty="0">
                <a:solidFill>
                  <a:srgbClr val="002060"/>
                </a:solidFill>
                <a:latin typeface="Calibri" panose="020F0502020204030204" pitchFamily="34" charset="0"/>
                <a:ea typeface="Times New Roman" panose="02020603050405020304" pitchFamily="18" charset="0"/>
              </a:rPr>
              <a:t>Performance Certificate</a:t>
            </a:r>
            <a:r>
              <a:rPr lang="en-GB" dirty="0">
                <a:solidFill>
                  <a:srgbClr val="002060"/>
                </a:solidFill>
                <a:latin typeface="Calibri" panose="020F0502020204030204" pitchFamily="34" charset="0"/>
                <a:ea typeface="Times New Roman" panose="02020603050405020304" pitchFamily="18" charset="0"/>
              </a:rPr>
              <a:t>.</a:t>
            </a:r>
            <a:endParaRPr lang="en-KE" sz="2400" dirty="0">
              <a:solidFill>
                <a:srgbClr val="002060"/>
              </a:solidFill>
              <a:latin typeface="Times New Roman" panose="02020603050405020304" pitchFamily="18" charset="0"/>
              <a:ea typeface="Times New Roman" panose="02020603050405020304" pitchFamily="18" charset="0"/>
            </a:endParaRPr>
          </a:p>
          <a:p>
            <a:pPr marL="0" indent="0">
              <a:buNone/>
            </a:pPr>
            <a:endParaRPr lang="en-KE" dirty="0"/>
          </a:p>
        </p:txBody>
      </p:sp>
      <p:sp>
        <p:nvSpPr>
          <p:cNvPr id="4" name="Footer Placeholder 3">
            <a:extLst>
              <a:ext uri="{FF2B5EF4-FFF2-40B4-BE49-F238E27FC236}">
                <a16:creationId xmlns:a16="http://schemas.microsoft.com/office/drawing/2014/main" id="{604837FA-96FC-04B2-BCD9-ADE006495EC3}"/>
              </a:ext>
            </a:extLst>
          </p:cNvPr>
          <p:cNvSpPr>
            <a:spLocks noGrp="1"/>
          </p:cNvSpPr>
          <p:nvPr>
            <p:ph type="ftr" sz="quarter" idx="11"/>
          </p:nvPr>
        </p:nvSpPr>
        <p:spPr/>
        <p:txBody>
          <a:bodyPr/>
          <a:lstStyle/>
          <a:p>
            <a:r>
              <a:rPr lang="en-GB"/>
              <a:t>Web: www.trademarkea.com   Twitter: @TradeMarkEastA</a:t>
            </a:r>
            <a:endParaRPr lang="x-none"/>
          </a:p>
        </p:txBody>
      </p:sp>
    </p:spTree>
    <p:extLst>
      <p:ext uri="{BB962C8B-B14F-4D97-AF65-F5344CB8AC3E}">
        <p14:creationId xmlns:p14="http://schemas.microsoft.com/office/powerpoint/2010/main" val="2072699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pic>
        <p:nvPicPr>
          <p:cNvPr id="92" name="Picture 91">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4" name="Straight Connector 9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8" name="Rectangle 97">
            <a:extLst>
              <a:ext uri="{FF2B5EF4-FFF2-40B4-BE49-F238E27FC236}">
                <a16:creationId xmlns:a16="http://schemas.microsoft.com/office/drawing/2014/main" id="{48D226DA-E368-46E4-BF0C-D467A1E86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5BA77E-18AF-B3F4-E7E0-A5BDB930974F}"/>
              </a:ext>
            </a:extLst>
          </p:cNvPr>
          <p:cNvSpPr txBox="1"/>
          <p:nvPr/>
        </p:nvSpPr>
        <p:spPr>
          <a:xfrm>
            <a:off x="2365695" y="938717"/>
            <a:ext cx="8689157" cy="3541837"/>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6600" cap="all">
                <a:latin typeface="+mj-lt"/>
                <a:ea typeface="+mj-ea"/>
                <a:cs typeface="+mj-cs"/>
              </a:rPr>
              <a:t>TENDER/BIDDING </a:t>
            </a:r>
          </a:p>
          <a:p>
            <a:pPr defTabSz="914400">
              <a:lnSpc>
                <a:spcPct val="90000"/>
              </a:lnSpc>
              <a:spcBef>
                <a:spcPct val="0"/>
              </a:spcBef>
              <a:spcAft>
                <a:spcPts val="600"/>
              </a:spcAft>
            </a:pPr>
            <a:r>
              <a:rPr lang="en-US" sz="6600" cap="all">
                <a:latin typeface="+mj-lt"/>
                <a:ea typeface="+mj-ea"/>
                <a:cs typeface="+mj-cs"/>
              </a:rPr>
              <a:t>HIGHLIGHTS</a:t>
            </a:r>
          </a:p>
        </p:txBody>
      </p:sp>
      <p:sp>
        <p:nvSpPr>
          <p:cNvPr id="4" name="Footer Placeholder 3">
            <a:extLst>
              <a:ext uri="{FF2B5EF4-FFF2-40B4-BE49-F238E27FC236}">
                <a16:creationId xmlns:a16="http://schemas.microsoft.com/office/drawing/2014/main" id="{0B725312-B50A-45EF-E910-C57B9B23B72A}"/>
              </a:ext>
            </a:extLst>
          </p:cNvPr>
          <p:cNvSpPr>
            <a:spLocks noGrp="1"/>
          </p:cNvSpPr>
          <p:nvPr>
            <p:ph type="ftr" sz="quarter" idx="11"/>
          </p:nvPr>
        </p:nvSpPr>
        <p:spPr>
          <a:xfrm>
            <a:off x="2481152" y="411195"/>
            <a:ext cx="4973915" cy="309201"/>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Web: www.trademarkafrica.com   Twitter: @TradeMarkAfrica</a:t>
            </a:r>
          </a:p>
        </p:txBody>
      </p:sp>
      <p:cxnSp>
        <p:nvCxnSpPr>
          <p:cNvPr id="100" name="Straight Connector 99">
            <a:extLst>
              <a:ext uri="{FF2B5EF4-FFF2-40B4-BE49-F238E27FC236}">
                <a16:creationId xmlns:a16="http://schemas.microsoft.com/office/drawing/2014/main" id="{7105F2EF-F4AA-488F-8E74-484FA00785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473552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86B2A6C9-413C-F8BA-B850-3E5AA5561533}"/>
              </a:ext>
            </a:extLst>
          </p:cNvPr>
          <p:cNvSpPr txBox="1"/>
          <p:nvPr/>
        </p:nvSpPr>
        <p:spPr>
          <a:xfrm>
            <a:off x="261430" y="1280159"/>
            <a:ext cx="3539266" cy="429768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endParaRPr lang="en-US" sz="3200" b="1" i="0" kern="1200" cap="all">
              <a:solidFill>
                <a:schemeClr val="tx1"/>
              </a:solidFill>
              <a:effectLst/>
              <a:latin typeface="+mj-lt"/>
              <a:ea typeface="+mj-ea"/>
              <a:cs typeface="+mj-cs"/>
            </a:endParaRPr>
          </a:p>
        </p:txBody>
      </p:sp>
      <p:sp>
        <p:nvSpPr>
          <p:cNvPr id="3" name="TextBox 2">
            <a:extLst>
              <a:ext uri="{FF2B5EF4-FFF2-40B4-BE49-F238E27FC236}">
                <a16:creationId xmlns:a16="http://schemas.microsoft.com/office/drawing/2014/main" id="{619F7A5C-693C-1A88-D0ED-9267E9CABBAB}"/>
              </a:ext>
            </a:extLst>
          </p:cNvPr>
          <p:cNvSpPr txBox="1"/>
          <p:nvPr/>
        </p:nvSpPr>
        <p:spPr>
          <a:xfrm>
            <a:off x="4924849" y="1494875"/>
            <a:ext cx="6130003" cy="4297680"/>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00000"/>
              <a:buFont typeface="Arial" panose="020B0604020202020204" pitchFamily="34" charset="0"/>
              <a:buChar char="•"/>
            </a:pPr>
            <a:endParaRPr lang="en-US"/>
          </a:p>
        </p:txBody>
      </p:sp>
    </p:spTree>
    <p:extLst>
      <p:ext uri="{BB962C8B-B14F-4D97-AF65-F5344CB8AC3E}">
        <p14:creationId xmlns:p14="http://schemas.microsoft.com/office/powerpoint/2010/main" val="231642459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descr="Files">
            <a:extLst>
              <a:ext uri="{FF2B5EF4-FFF2-40B4-BE49-F238E27FC236}">
                <a16:creationId xmlns:a16="http://schemas.microsoft.com/office/drawing/2014/main" id="{5D9048F8-F8DA-7389-C35D-D16A0A24B231}"/>
              </a:ext>
            </a:extLst>
          </p:cNvPr>
          <p:cNvPicPr>
            <a:picLocks noChangeAspect="1"/>
          </p:cNvPicPr>
          <p:nvPr/>
        </p:nvPicPr>
        <p:blipFill>
          <a:blip r:embed="rId2">
            <a:duotone>
              <a:schemeClr val="bg2">
                <a:shade val="45000"/>
                <a:satMod val="135000"/>
              </a:schemeClr>
              <a:prstClr val="white"/>
            </a:duotone>
            <a:alphaModFix amt="50000"/>
          </a:blip>
          <a:srcRect r="-1" b="15728"/>
          <a:stretch/>
        </p:blipFill>
        <p:spPr>
          <a:xfrm>
            <a:off x="305" y="10"/>
            <a:ext cx="12191695" cy="6857990"/>
          </a:xfrm>
          <a:prstGeom prst="rect">
            <a:avLst/>
          </a:prstGeom>
        </p:spPr>
      </p:pic>
      <p:sp>
        <p:nvSpPr>
          <p:cNvPr id="2" name="Title 1">
            <a:extLst>
              <a:ext uri="{FF2B5EF4-FFF2-40B4-BE49-F238E27FC236}">
                <a16:creationId xmlns:a16="http://schemas.microsoft.com/office/drawing/2014/main" id="{AD691233-A55A-6CDB-4467-B3240B1704E6}"/>
              </a:ext>
            </a:extLst>
          </p:cNvPr>
          <p:cNvSpPr>
            <a:spLocks noGrp="1"/>
          </p:cNvSpPr>
          <p:nvPr>
            <p:ph type="title"/>
          </p:nvPr>
        </p:nvSpPr>
        <p:spPr>
          <a:xfrm>
            <a:off x="1451579" y="804519"/>
            <a:ext cx="9603275" cy="1049235"/>
          </a:xfrm>
        </p:spPr>
        <p:txBody>
          <a:bodyPr>
            <a:normAutofit/>
          </a:bodyPr>
          <a:lstStyle/>
          <a:p>
            <a:r>
              <a:rPr lang="en-GB" b="1" dirty="0">
                <a:solidFill>
                  <a:srgbClr val="002060"/>
                </a:solidFill>
                <a:latin typeface="+mn-lt"/>
              </a:rPr>
              <a:t>Basic/ Administrative requirements: </a:t>
            </a:r>
            <a:endParaRPr lang="en-KE" b="1" dirty="0">
              <a:solidFill>
                <a:srgbClr val="002060"/>
              </a:solidFill>
              <a:latin typeface="+mn-lt"/>
            </a:endParaRPr>
          </a:p>
        </p:txBody>
      </p:sp>
      <p:sp>
        <p:nvSpPr>
          <p:cNvPr id="3" name="Footer Placeholder 1">
            <a:extLst>
              <a:ext uri="{FF2B5EF4-FFF2-40B4-BE49-F238E27FC236}">
                <a16:creationId xmlns:a16="http://schemas.microsoft.com/office/drawing/2014/main" id="{052B9959-C831-5654-456D-6AFFCC2E6BEF}"/>
              </a:ext>
            </a:extLst>
          </p:cNvPr>
          <p:cNvSpPr>
            <a:spLocks noGrp="1"/>
          </p:cNvSpPr>
          <p:nvPr>
            <p:ph type="ftr" sz="quarter" idx="11"/>
          </p:nvPr>
        </p:nvSpPr>
        <p:spPr>
          <a:xfrm>
            <a:off x="1451579" y="329307"/>
            <a:ext cx="5938836" cy="309201"/>
          </a:xfrm>
        </p:spPr>
        <p:txBody>
          <a:bodyPr vert="horz" lIns="91440" tIns="45720" rIns="91440" bIns="45720" rtlCol="0">
            <a:normAutofit/>
          </a:bodyPr>
          <a:lstStyle/>
          <a:p>
            <a:pPr>
              <a:spcAft>
                <a:spcPts val="600"/>
              </a:spcAft>
            </a:pPr>
            <a:r>
              <a:rPr lang="en-US"/>
              <a:t>Web: www.trademarkafrica.com                              Twitter: @TradeMarkAfrica</a:t>
            </a:r>
          </a:p>
        </p:txBody>
      </p:sp>
      <p:sp>
        <p:nvSpPr>
          <p:cNvPr id="56" name="Content Placeholder 2">
            <a:extLst>
              <a:ext uri="{FF2B5EF4-FFF2-40B4-BE49-F238E27FC236}">
                <a16:creationId xmlns:a16="http://schemas.microsoft.com/office/drawing/2014/main" id="{338746E0-A188-436C-D9E9-E06D9C4EAD3C}"/>
              </a:ext>
            </a:extLst>
          </p:cNvPr>
          <p:cNvSpPr>
            <a:spLocks noGrp="1"/>
          </p:cNvSpPr>
          <p:nvPr>
            <p:ph idx="1"/>
          </p:nvPr>
        </p:nvSpPr>
        <p:spPr>
          <a:xfrm>
            <a:off x="1451579" y="2015732"/>
            <a:ext cx="9603275" cy="3450613"/>
          </a:xfrm>
        </p:spPr>
        <p:txBody>
          <a:bodyPr>
            <a:normAutofit/>
          </a:bodyPr>
          <a:lstStyle/>
          <a:p>
            <a:pPr eaLnBrk="0" fontAlgn="base" hangingPunct="0">
              <a:lnSpc>
                <a:spcPct val="110000"/>
              </a:lnSpc>
              <a:spcBef>
                <a:spcPct val="20000"/>
              </a:spcBef>
              <a:defRPr/>
            </a:pPr>
            <a:r>
              <a:rPr lang="en-GB" kern="0" dirty="0">
                <a:solidFill>
                  <a:srgbClr val="002060"/>
                </a:solidFill>
                <a:latin typeface="Calibri" panose="020F0502020204030204" pitchFamily="34" charset="0"/>
                <a:ea typeface="Calibri" panose="020F0502020204030204" pitchFamily="34" charset="0"/>
                <a:cs typeface="Calibri" panose="020F0502020204030204" pitchFamily="34" charset="0"/>
              </a:rPr>
              <a:t>The bid submissions shall be in a non-editable version (PDF).</a:t>
            </a:r>
          </a:p>
          <a:p>
            <a:pPr>
              <a:lnSpc>
                <a:spcPct val="110000"/>
              </a:lnSpc>
            </a:pPr>
            <a:r>
              <a:rPr lang="en-GB" dirty="0">
                <a:solidFill>
                  <a:srgbClr val="002060"/>
                </a:solidFill>
                <a:latin typeface="Calibri" panose="020F0502020204030204" pitchFamily="34" charset="0"/>
                <a:ea typeface="Calibri" panose="020F0502020204030204" pitchFamily="34" charset="0"/>
                <a:cs typeface="Calibri" panose="020F0502020204030204" pitchFamily="34" charset="0"/>
              </a:rPr>
              <a:t>Please note that the maximum size of each email with attachments must not exceed </a:t>
            </a:r>
            <a:r>
              <a:rPr lang="en-GB" b="1" dirty="0">
                <a:solidFill>
                  <a:srgbClr val="002060"/>
                </a:solidFill>
                <a:latin typeface="Calibri" panose="020F0502020204030204" pitchFamily="34" charset="0"/>
                <a:ea typeface="Calibri" panose="020F0502020204030204" pitchFamily="34" charset="0"/>
                <a:cs typeface="Calibri" panose="020F0502020204030204" pitchFamily="34" charset="0"/>
              </a:rPr>
              <a:t>5MB</a:t>
            </a:r>
            <a:r>
              <a:rPr lang="en-GB" dirty="0">
                <a:solidFill>
                  <a:srgbClr val="002060"/>
                </a:solidFill>
                <a:latin typeface="Calibri" panose="020F0502020204030204" pitchFamily="34" charset="0"/>
                <a:ea typeface="Calibri" panose="020F0502020204030204" pitchFamily="34" charset="0"/>
                <a:cs typeface="Calibri" panose="020F0502020204030204" pitchFamily="34" charset="0"/>
              </a:rPr>
              <a:t>. The Technical and Financial proposal shall be submitted </a:t>
            </a:r>
            <a:r>
              <a:rPr lang="en-GB" b="1" dirty="0">
                <a:solidFill>
                  <a:srgbClr val="002060"/>
                </a:solidFill>
                <a:latin typeface="Calibri" panose="020F0502020204030204" pitchFamily="34" charset="0"/>
                <a:ea typeface="Calibri" panose="020F0502020204030204" pitchFamily="34" charset="0"/>
                <a:cs typeface="Calibri" panose="020F0502020204030204" pitchFamily="34" charset="0"/>
              </a:rPr>
              <a:t>as two separate documents in PDF format</a:t>
            </a:r>
            <a:r>
              <a:rPr lang="en-GB" dirty="0">
                <a:solidFill>
                  <a:srgbClr val="002060"/>
                </a:solidFill>
                <a:latin typeface="Calibri" panose="020F0502020204030204" pitchFamily="34" charset="0"/>
                <a:ea typeface="Calibri" panose="020F0502020204030204" pitchFamily="34" charset="0"/>
                <a:cs typeface="Calibri" panose="020F0502020204030204" pitchFamily="34" charset="0"/>
              </a:rPr>
              <a:t>, in the same email or separate mails, and must be </a:t>
            </a:r>
            <a:r>
              <a:rPr lang="en-GB" kern="0" dirty="0">
                <a:solidFill>
                  <a:srgbClr val="002060"/>
                </a:solidFill>
                <a:latin typeface="Calibri" panose="020F0502020204030204" pitchFamily="34" charset="0"/>
                <a:ea typeface="Calibri" panose="020F0502020204030204" pitchFamily="34" charset="0"/>
                <a:cs typeface="Calibri" panose="020F0502020204030204" pitchFamily="34" charset="0"/>
              </a:rPr>
              <a:t>password protected</a:t>
            </a:r>
            <a:r>
              <a:rPr lang="en-GB"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r>
              <a:rPr lang="en-GB" kern="0" dirty="0">
                <a:solidFill>
                  <a:srgbClr val="002060"/>
                </a:solidFill>
                <a:latin typeface="Calibri" panose="020F0502020204030204" pitchFamily="34" charset="0"/>
                <a:ea typeface="Calibri" panose="020F0502020204030204" pitchFamily="34" charset="0"/>
                <a:cs typeface="Calibri" panose="020F0502020204030204" pitchFamily="34" charset="0"/>
              </a:rPr>
              <a:t>Timely bid submission; on or before </a:t>
            </a:r>
            <a:endParaRPr lang="en-KE" dirty="0">
              <a:solidFill>
                <a:srgbClr val="002060"/>
              </a:solidFill>
            </a:endParaRPr>
          </a:p>
          <a:p>
            <a:r>
              <a:rPr lang="en-GB" b="1" kern="0" dirty="0">
                <a:solidFill>
                  <a:srgbClr val="002060"/>
                </a:solidFill>
                <a:latin typeface="Calibri" panose="020F0502020204030204" pitchFamily="34" charset="0"/>
                <a:ea typeface="Calibri" panose="020F0502020204030204" pitchFamily="34" charset="0"/>
                <a:cs typeface="Calibri" panose="020F0502020204030204" pitchFamily="34" charset="0"/>
              </a:rPr>
              <a:t>Monday 29</a:t>
            </a:r>
            <a:r>
              <a:rPr lang="en-GB" b="1" kern="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th</a:t>
            </a:r>
            <a:r>
              <a:rPr lang="en-GB" b="1" kern="0" dirty="0">
                <a:solidFill>
                  <a:srgbClr val="002060"/>
                </a:solidFill>
                <a:latin typeface="Calibri" panose="020F0502020204030204" pitchFamily="34" charset="0"/>
                <a:ea typeface="Calibri" panose="020F0502020204030204" pitchFamily="34" charset="0"/>
                <a:cs typeface="Calibri" panose="020F0502020204030204" pitchFamily="34" charset="0"/>
              </a:rPr>
              <a:t> June 2026 No Later Than 1400HRS CDI  TIME. </a:t>
            </a:r>
            <a:r>
              <a:rPr lang="en-GB" kern="0" dirty="0">
                <a:solidFill>
                  <a:srgbClr val="002060"/>
                </a:solidFill>
                <a:latin typeface="Calibri" panose="020F0502020204030204" pitchFamily="34" charset="0"/>
                <a:ea typeface="Calibri" panose="020F0502020204030204" pitchFamily="34" charset="0"/>
                <a:cs typeface="Calibri" panose="020F0502020204030204" pitchFamily="34" charset="0"/>
              </a:rPr>
              <a:t>One-minute delay will not be accepted. </a:t>
            </a:r>
          </a:p>
        </p:txBody>
      </p:sp>
    </p:spTree>
    <p:extLst>
      <p:ext uri="{BB962C8B-B14F-4D97-AF65-F5344CB8AC3E}">
        <p14:creationId xmlns:p14="http://schemas.microsoft.com/office/powerpoint/2010/main" val="105329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B8A64-7881-A36B-B527-C9E1BB5AFF41}"/>
            </a:ext>
          </a:extLst>
        </p:cNvPr>
        <p:cNvGrpSpPr/>
        <p:nvPr/>
      </p:nvGrpSpPr>
      <p:grpSpPr>
        <a:xfrm>
          <a:off x="0" y="0"/>
          <a:ext cx="0" cy="0"/>
          <a:chOff x="0" y="0"/>
          <a:chExt cx="0" cy="0"/>
        </a:xfrm>
      </p:grpSpPr>
      <p:pic>
        <p:nvPicPr>
          <p:cNvPr id="75" name="Picture 74" descr="Files">
            <a:extLst>
              <a:ext uri="{FF2B5EF4-FFF2-40B4-BE49-F238E27FC236}">
                <a16:creationId xmlns:a16="http://schemas.microsoft.com/office/drawing/2014/main" id="{CC55B5A5-3F21-7D79-66FB-4A9F7C6133D5}"/>
              </a:ext>
            </a:extLst>
          </p:cNvPr>
          <p:cNvPicPr>
            <a:picLocks noChangeAspect="1"/>
          </p:cNvPicPr>
          <p:nvPr/>
        </p:nvPicPr>
        <p:blipFill>
          <a:blip r:embed="rId2">
            <a:duotone>
              <a:schemeClr val="bg2">
                <a:shade val="45000"/>
                <a:satMod val="135000"/>
              </a:schemeClr>
              <a:prstClr val="white"/>
            </a:duotone>
            <a:alphaModFix amt="50000"/>
          </a:blip>
          <a:srcRect r="-1" b="15728"/>
          <a:stretch/>
        </p:blipFill>
        <p:spPr>
          <a:xfrm>
            <a:off x="305" y="10"/>
            <a:ext cx="12191695" cy="6857990"/>
          </a:xfrm>
          <a:prstGeom prst="rect">
            <a:avLst/>
          </a:prstGeom>
        </p:spPr>
      </p:pic>
      <p:sp>
        <p:nvSpPr>
          <p:cNvPr id="2" name="Title 1">
            <a:extLst>
              <a:ext uri="{FF2B5EF4-FFF2-40B4-BE49-F238E27FC236}">
                <a16:creationId xmlns:a16="http://schemas.microsoft.com/office/drawing/2014/main" id="{5AEBF95E-1230-19D6-9F9F-5F4F46D876C3}"/>
              </a:ext>
            </a:extLst>
          </p:cNvPr>
          <p:cNvSpPr>
            <a:spLocks noGrp="1"/>
          </p:cNvSpPr>
          <p:nvPr>
            <p:ph type="title"/>
          </p:nvPr>
        </p:nvSpPr>
        <p:spPr>
          <a:xfrm>
            <a:off x="1451579" y="804519"/>
            <a:ext cx="9603275" cy="1049235"/>
          </a:xfrm>
        </p:spPr>
        <p:txBody>
          <a:bodyPr>
            <a:normAutofit/>
          </a:bodyPr>
          <a:lstStyle/>
          <a:p>
            <a:r>
              <a:rPr lang="en-GB" b="1"/>
              <a:t>Bidding Documents:</a:t>
            </a:r>
            <a:endParaRPr lang="en-KE" b="1">
              <a:latin typeface="+mn-lt"/>
            </a:endParaRPr>
          </a:p>
        </p:txBody>
      </p:sp>
      <p:sp>
        <p:nvSpPr>
          <p:cNvPr id="3" name="Footer Placeholder 1">
            <a:extLst>
              <a:ext uri="{FF2B5EF4-FFF2-40B4-BE49-F238E27FC236}">
                <a16:creationId xmlns:a16="http://schemas.microsoft.com/office/drawing/2014/main" id="{08FC52AB-CC20-0B1E-DCD7-04F650971653}"/>
              </a:ext>
            </a:extLst>
          </p:cNvPr>
          <p:cNvSpPr>
            <a:spLocks noGrp="1"/>
          </p:cNvSpPr>
          <p:nvPr>
            <p:ph type="ftr" sz="quarter" idx="11"/>
          </p:nvPr>
        </p:nvSpPr>
        <p:spPr>
          <a:xfrm>
            <a:off x="1451579" y="329307"/>
            <a:ext cx="5938836" cy="309201"/>
          </a:xfrm>
        </p:spPr>
        <p:txBody>
          <a:bodyPr vert="horz" lIns="91440" tIns="45720" rIns="91440" bIns="45720" rtlCol="0">
            <a:normAutofit/>
          </a:bodyPr>
          <a:lstStyle/>
          <a:p>
            <a:pPr>
              <a:spcAft>
                <a:spcPts val="600"/>
              </a:spcAft>
            </a:pPr>
            <a:r>
              <a:rPr lang="en-US"/>
              <a:t>Web: www.trademarkafrica.com                              Twitter: @TradeMarkAfrica</a:t>
            </a:r>
          </a:p>
        </p:txBody>
      </p:sp>
      <p:sp>
        <p:nvSpPr>
          <p:cNvPr id="56" name="Content Placeholder 2">
            <a:extLst>
              <a:ext uri="{FF2B5EF4-FFF2-40B4-BE49-F238E27FC236}">
                <a16:creationId xmlns:a16="http://schemas.microsoft.com/office/drawing/2014/main" id="{52C6A5BC-D952-730E-DB81-4435793F02A8}"/>
              </a:ext>
            </a:extLst>
          </p:cNvPr>
          <p:cNvSpPr>
            <a:spLocks noGrp="1"/>
          </p:cNvSpPr>
          <p:nvPr>
            <p:ph idx="1"/>
          </p:nvPr>
        </p:nvSpPr>
        <p:spPr>
          <a:xfrm>
            <a:off x="1451579" y="2015732"/>
            <a:ext cx="9603275" cy="3450613"/>
          </a:xfrm>
        </p:spPr>
        <p:txBody>
          <a:bodyPr numCol="2">
            <a:noAutofit/>
          </a:bodyPr>
          <a:lstStyle/>
          <a:p>
            <a:pPr marL="0" indent="0">
              <a:lnSpc>
                <a:spcPct val="110000"/>
              </a:lnSpc>
              <a:buNone/>
            </a:pPr>
            <a:r>
              <a:rPr lang="en-GB" sz="1600" b="1" dirty="0">
                <a:latin typeface="Calibri" panose="020F0502020204030204" pitchFamily="34" charset="0"/>
                <a:ea typeface="Calibri" panose="020F0502020204030204" pitchFamily="34" charset="0"/>
                <a:cs typeface="Calibri" panose="020F0502020204030204" pitchFamily="34" charset="0"/>
              </a:rPr>
              <a:t>The Bidding Documents consist of the following: - </a:t>
            </a:r>
          </a:p>
          <a:p>
            <a:pPr marL="0" indent="0">
              <a:lnSpc>
                <a:spcPct val="110000"/>
              </a:lnSpc>
              <a:buNone/>
            </a:pPr>
            <a:r>
              <a:rPr lang="en-GB" sz="1600" b="1" u="sng" dirty="0">
                <a:latin typeface="Calibri" panose="020F0502020204030204" pitchFamily="34" charset="0"/>
                <a:ea typeface="Calibri" panose="020F0502020204030204" pitchFamily="34" charset="0"/>
                <a:cs typeface="Calibri" panose="020F0502020204030204" pitchFamily="34" charset="0"/>
              </a:rPr>
              <a:t>Part I – Bidding Procedures</a:t>
            </a:r>
          </a:p>
          <a:p>
            <a:pPr>
              <a:lnSpc>
                <a:spcPct val="110000"/>
              </a:lnSpc>
            </a:pPr>
            <a:r>
              <a:rPr lang="en-GB" sz="1600" dirty="0">
                <a:latin typeface="Calibri" panose="020F0502020204030204" pitchFamily="34" charset="0"/>
                <a:ea typeface="Calibri" panose="020F0502020204030204" pitchFamily="34" charset="0"/>
                <a:cs typeface="Calibri" panose="020F0502020204030204" pitchFamily="34" charset="0"/>
              </a:rPr>
              <a:t>Section I – Instructions to Consultants (ITC)</a:t>
            </a:r>
          </a:p>
          <a:p>
            <a:pPr marL="0" indent="0">
              <a:lnSpc>
                <a:spcPct val="110000"/>
              </a:lnSpc>
              <a:buNone/>
            </a:pPr>
            <a:r>
              <a:rPr lang="en-GB" sz="1600" b="1" u="sng" dirty="0">
                <a:latin typeface="Calibri" panose="020F0502020204030204" pitchFamily="34" charset="0"/>
                <a:ea typeface="Calibri" panose="020F0502020204030204" pitchFamily="34" charset="0"/>
                <a:cs typeface="Calibri" panose="020F0502020204030204" pitchFamily="34" charset="0"/>
              </a:rPr>
              <a:t>Part II – Technical Proposal</a:t>
            </a:r>
          </a:p>
          <a:p>
            <a:pPr lvl="0" fontAlgn="base"/>
            <a:r>
              <a:rPr lang="en-KE" sz="1600" dirty="0"/>
              <a:t>The technical proposal shall not include any financial information. The Inclusion of any financial information shall lead to the proposal being declared non-responsive. </a:t>
            </a:r>
          </a:p>
          <a:p>
            <a:pPr lvl="0" fontAlgn="base"/>
            <a:r>
              <a:rPr lang="en-KE" sz="1600" dirty="0"/>
              <a:t>The technical proposal </a:t>
            </a:r>
            <a:r>
              <a:rPr lang="en-KE" sz="1600" u="sng" dirty="0"/>
              <a:t>MUST be in PDF and password protected.</a:t>
            </a:r>
            <a:r>
              <a:rPr lang="en-KE" sz="1600" dirty="0"/>
              <a:t> </a:t>
            </a:r>
            <a:endParaRPr lang="en-GB" sz="1600" b="1" u="sng" dirty="0">
              <a:latin typeface="Calibri" panose="020F0502020204030204" pitchFamily="34" charset="0"/>
              <a:ea typeface="Calibri" panose="020F0502020204030204" pitchFamily="34" charset="0"/>
              <a:cs typeface="Calibri" panose="020F0502020204030204" pitchFamily="34" charset="0"/>
            </a:endParaRPr>
          </a:p>
          <a:p>
            <a:pPr marL="0" indent="0">
              <a:lnSpc>
                <a:spcPct val="110000"/>
              </a:lnSpc>
              <a:buNone/>
            </a:pPr>
            <a:r>
              <a:rPr lang="en-GB" sz="1600" b="1" u="sng" dirty="0">
                <a:latin typeface="Calibri" panose="020F0502020204030204" pitchFamily="34" charset="0"/>
                <a:ea typeface="Calibri" panose="020F0502020204030204" pitchFamily="34" charset="0"/>
                <a:cs typeface="Calibri" panose="020F0502020204030204" pitchFamily="34" charset="0"/>
              </a:rPr>
              <a:t>Part III - Financial Proposal</a:t>
            </a:r>
          </a:p>
          <a:p>
            <a:pPr lvl="0" fontAlgn="base"/>
            <a:r>
              <a:rPr lang="en-GB" sz="1600" dirty="0"/>
              <a:t>Currency of Proposal – United States Dollars</a:t>
            </a:r>
            <a:endParaRPr lang="en-KE" sz="1600" dirty="0"/>
          </a:p>
          <a:p>
            <a:pPr lvl="0" fontAlgn="base"/>
            <a:r>
              <a:rPr lang="en-GB" sz="1600" dirty="0"/>
              <a:t>The contract shall be domiciled in Ghana hence Ghana taxes apply</a:t>
            </a:r>
            <a:endParaRPr lang="en-GB" sz="1600" b="1" u="sng" dirty="0">
              <a:latin typeface="Calibri" panose="020F0502020204030204" pitchFamily="34" charset="0"/>
              <a:ea typeface="Calibri" panose="020F0502020204030204" pitchFamily="34" charset="0"/>
              <a:cs typeface="Calibri" panose="020F0502020204030204" pitchFamily="34" charset="0"/>
            </a:endParaRPr>
          </a:p>
          <a:p>
            <a:pPr marL="0" indent="0">
              <a:lnSpc>
                <a:spcPct val="110000"/>
              </a:lnSpc>
              <a:buNone/>
            </a:pPr>
            <a:r>
              <a:rPr lang="en-GB" sz="1600" b="1" u="sng" dirty="0">
                <a:latin typeface="Calibri" panose="020F0502020204030204" pitchFamily="34" charset="0"/>
                <a:ea typeface="Calibri" panose="020F0502020204030204" pitchFamily="34" charset="0"/>
                <a:cs typeface="Calibri" panose="020F0502020204030204" pitchFamily="34" charset="0"/>
              </a:rPr>
              <a:t>Part IV – Conditions of Contract</a:t>
            </a:r>
          </a:p>
          <a:p>
            <a:pPr>
              <a:lnSpc>
                <a:spcPct val="110000"/>
              </a:lnSpc>
            </a:pPr>
            <a:r>
              <a:rPr lang="en-GB" sz="1600" dirty="0">
                <a:latin typeface="Calibri" panose="020F0502020204030204" pitchFamily="34" charset="0"/>
                <a:ea typeface="Calibri" panose="020F0502020204030204" pitchFamily="34" charset="0"/>
                <a:cs typeface="Calibri" panose="020F0502020204030204" pitchFamily="34" charset="0"/>
              </a:rPr>
              <a:t>TMA Code of Conduct – ( Supplier code of conduct)</a:t>
            </a:r>
          </a:p>
          <a:p>
            <a:pPr>
              <a:lnSpc>
                <a:spcPct val="110000"/>
              </a:lnSpc>
            </a:pPr>
            <a:r>
              <a:rPr lang="en-GB" sz="1600" dirty="0">
                <a:latin typeface="Calibri" panose="020F0502020204030204" pitchFamily="34" charset="0"/>
                <a:ea typeface="Calibri" panose="020F0502020204030204" pitchFamily="34" charset="0"/>
                <a:cs typeface="Calibri" panose="020F0502020204030204" pitchFamily="34" charset="0"/>
              </a:rPr>
              <a:t>Appendices</a:t>
            </a:r>
          </a:p>
        </p:txBody>
      </p:sp>
    </p:spTree>
    <p:extLst>
      <p:ext uri="{BB962C8B-B14F-4D97-AF65-F5344CB8AC3E}">
        <p14:creationId xmlns:p14="http://schemas.microsoft.com/office/powerpoint/2010/main" val="1116791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91233-A55A-6CDB-4467-B3240B1704E6}"/>
              </a:ext>
            </a:extLst>
          </p:cNvPr>
          <p:cNvSpPr>
            <a:spLocks noGrp="1"/>
          </p:cNvSpPr>
          <p:nvPr>
            <p:ph type="title"/>
          </p:nvPr>
        </p:nvSpPr>
        <p:spPr>
          <a:xfrm>
            <a:off x="838200" y="365125"/>
            <a:ext cx="10515600" cy="617851"/>
          </a:xfrm>
        </p:spPr>
        <p:txBody>
          <a:bodyPr/>
          <a:lstStyle/>
          <a:p>
            <a:r>
              <a:rPr lang="en-GB" sz="3600" b="1" dirty="0">
                <a:solidFill>
                  <a:srgbClr val="002060"/>
                </a:solidFill>
                <a:latin typeface="+mn-lt"/>
              </a:rPr>
              <a:t>Bid Evaluation Criteria:</a:t>
            </a:r>
            <a:endParaRPr lang="en-KE" sz="3600" b="1" dirty="0">
              <a:solidFill>
                <a:srgbClr val="002060"/>
              </a:solidFill>
              <a:latin typeface="+mn-lt"/>
            </a:endParaRPr>
          </a:p>
        </p:txBody>
      </p:sp>
      <p:sp>
        <p:nvSpPr>
          <p:cNvPr id="3" name="Content Placeholder 2">
            <a:extLst>
              <a:ext uri="{FF2B5EF4-FFF2-40B4-BE49-F238E27FC236}">
                <a16:creationId xmlns:a16="http://schemas.microsoft.com/office/drawing/2014/main" id="{338746E0-A188-436C-D9E9-E06D9C4EAD3C}"/>
              </a:ext>
            </a:extLst>
          </p:cNvPr>
          <p:cNvSpPr>
            <a:spLocks noGrp="1"/>
          </p:cNvSpPr>
          <p:nvPr>
            <p:ph idx="1"/>
          </p:nvPr>
        </p:nvSpPr>
        <p:spPr>
          <a:xfrm>
            <a:off x="838200" y="882502"/>
            <a:ext cx="10889512" cy="5610373"/>
          </a:xfrm>
        </p:spPr>
        <p:txBody>
          <a:bodyPr>
            <a:normAutofit/>
          </a:bodyPr>
          <a:lstStyle/>
          <a:p>
            <a:pPr marL="0" marR="0" lvl="0" indent="0" algn="just" defTabSz="914400" rtl="0" eaLnBrk="0" fontAlgn="base" latinLnBrk="0" hangingPunct="0">
              <a:lnSpc>
                <a:spcPct val="115000"/>
              </a:lnSpc>
              <a:spcBef>
                <a:spcPct val="20000"/>
              </a:spcBef>
              <a:spcAft>
                <a:spcPts val="0"/>
              </a:spcAft>
              <a:buClrTx/>
              <a:buSzTx/>
              <a:buFontTx/>
              <a:buNone/>
              <a:tabLst>
                <a:tab pos="914400" algn="l"/>
              </a:tabLst>
              <a:defRPr/>
            </a:pPr>
            <a:r>
              <a:rPr kumimoji="0" lang="en-GB" sz="2400" b="1" i="0" u="none" strike="noStrike" kern="0" cap="none" spc="0" normalizeH="0" baseline="0" noProof="0" dirty="0">
                <a:ln>
                  <a:noFill/>
                </a:ln>
                <a:solidFill>
                  <a:srgbClr val="002060"/>
                </a:solidFill>
                <a:effectLst/>
                <a:uLnTx/>
                <a:uFillTx/>
                <a:latin typeface="Calibri" pitchFamily="34" charset="0"/>
                <a:ea typeface="+mn-ea"/>
                <a:cs typeface="+mn-cs"/>
              </a:rPr>
              <a:t>Evaluations will follow process below: </a:t>
            </a:r>
            <a:endParaRPr lang="en-KE" dirty="0">
              <a:effectLst/>
              <a:latin typeface="Calibri" panose="020F0502020204030204" pitchFamily="34" charset="0"/>
              <a:ea typeface="Calibri" panose="020F0502020204030204" pitchFamily="34" charset="0"/>
              <a:cs typeface="Arial" panose="020B0604020202020204" pitchFamily="34" charset="0"/>
            </a:endParaRPr>
          </a:p>
          <a:p>
            <a:pPr lvl="0"/>
            <a:r>
              <a:rPr lang="en-GB" sz="1500" dirty="0">
                <a:solidFill>
                  <a:srgbClr val="002060"/>
                </a:solidFill>
                <a:latin typeface="Calibri" panose="020F0502020204030204" pitchFamily="34" charset="0"/>
                <a:ea typeface="Calibri" panose="020F0502020204030204" pitchFamily="34" charset="0"/>
                <a:cs typeface="Calibri" panose="020F0502020204030204" pitchFamily="34" charset="0"/>
              </a:rPr>
              <a:t>Phase 1: Evaluation of qualifications and eligibility (pass/fail)</a:t>
            </a:r>
            <a:br>
              <a:rPr lang="en-GB" sz="15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en-GB" sz="1500" dirty="0">
                <a:solidFill>
                  <a:srgbClr val="002060"/>
                </a:solidFill>
                <a:latin typeface="Calibri" panose="020F0502020204030204" pitchFamily="34" charset="0"/>
                <a:ea typeface="Calibri" panose="020F0502020204030204" pitchFamily="34" charset="0"/>
                <a:cs typeface="Calibri" panose="020F0502020204030204" pitchFamily="34" charset="0"/>
              </a:rPr>
              <a:t>This phase verifies compliance with mandatory requirements. Bidders must meet all criteria to proceed to phase 2. Failure in any area will result in disqualification. </a:t>
            </a:r>
            <a:endParaRPr lang="en-KE" sz="15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lvl="1"/>
            <a:r>
              <a:rPr lang="en-GB" sz="1500" dirty="0">
                <a:solidFill>
                  <a:srgbClr val="002060"/>
                </a:solidFill>
                <a:latin typeface="Calibri" panose="020F0502020204030204" pitchFamily="34" charset="0"/>
                <a:ea typeface="Calibri" panose="020F0502020204030204" pitchFamily="34" charset="0"/>
                <a:cs typeface="Calibri" panose="020F0502020204030204" pitchFamily="34" charset="0"/>
              </a:rPr>
              <a:t>Legal registration and good standing (e.g., valid business licence, tax compliance certificate). </a:t>
            </a:r>
            <a:endParaRPr lang="en-KE" sz="15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lvl="1"/>
            <a:r>
              <a:rPr lang="en-GB" sz="1500" dirty="0">
                <a:solidFill>
                  <a:srgbClr val="002060"/>
                </a:solidFill>
                <a:latin typeface="Calibri" panose="020F0502020204030204" pitchFamily="34" charset="0"/>
                <a:ea typeface="Calibri" panose="020F0502020204030204" pitchFamily="34" charset="0"/>
                <a:cs typeface="Calibri" panose="020F0502020204030204" pitchFamily="34" charset="0"/>
              </a:rPr>
              <a:t>Power of attorney authorising the signing of the bid. This must be authenticated by a Notary Public, Commissioner of Oaths or any other authority legally competent to attest such documents under the laws of the bidder’s country of registration.</a:t>
            </a:r>
            <a:endParaRPr lang="en-KE" sz="15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lvl="1"/>
            <a:r>
              <a:rPr lang="en-GB" sz="1500" dirty="0">
                <a:solidFill>
                  <a:srgbClr val="002060"/>
                </a:solidFill>
                <a:latin typeface="Calibri" panose="020F0502020204030204" pitchFamily="34" charset="0"/>
                <a:ea typeface="Calibri" panose="020F0502020204030204" pitchFamily="34" charset="0"/>
                <a:cs typeface="Calibri" panose="020F0502020204030204" pitchFamily="34" charset="0"/>
              </a:rPr>
              <a:t>Signature of a joint venture agreement, if the Consultant is a joint venture. </a:t>
            </a:r>
            <a:endParaRPr lang="en-KE" sz="15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lvl="1"/>
            <a:r>
              <a:rPr lang="en-GB" sz="1500" dirty="0">
                <a:solidFill>
                  <a:srgbClr val="002060"/>
                </a:solidFill>
                <a:latin typeface="Calibri" panose="020F0502020204030204" pitchFamily="34" charset="0"/>
                <a:ea typeface="Calibri" panose="020F0502020204030204" pitchFamily="34" charset="0"/>
                <a:cs typeface="Calibri" panose="020F0502020204030204" pitchFamily="34" charset="0"/>
              </a:rPr>
              <a:t>A signed TradeMark Africa Supplier Code of Conduct (attached Section 5)</a:t>
            </a:r>
            <a:endParaRPr lang="en-KE" sz="15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lvl="0"/>
            <a:r>
              <a:rPr lang="en-GB" sz="1500" dirty="0">
                <a:solidFill>
                  <a:srgbClr val="002060"/>
                </a:solidFill>
                <a:latin typeface="Calibri" panose="020F0502020204030204" pitchFamily="34" charset="0"/>
                <a:ea typeface="Calibri" panose="020F0502020204030204" pitchFamily="34" charset="0"/>
                <a:cs typeface="Calibri" panose="020F0502020204030204" pitchFamily="34" charset="0"/>
              </a:rPr>
              <a:t>Phase 2: Technical evaluation (scored out of 100 points)</a:t>
            </a:r>
            <a:br>
              <a:rPr lang="en-GB" sz="15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en-GB" sz="1500" dirty="0">
                <a:solidFill>
                  <a:srgbClr val="002060"/>
                </a:solidFill>
                <a:latin typeface="Calibri" panose="020F0502020204030204" pitchFamily="34" charset="0"/>
                <a:ea typeface="Calibri" panose="020F0502020204030204" pitchFamily="34" charset="0"/>
                <a:cs typeface="Calibri" panose="020F0502020204030204" pitchFamily="34" charset="0"/>
              </a:rPr>
              <a:t>Only bidders who have passed phase 1 will be evaluated here. Proposals are scored based on the criteria below. A minimum score of 70% (70/100) is required to qualify for phase 3. The evaluation committee will assess the quality, relevance and compliance of the proposal with the terms of reference.</a:t>
            </a:r>
            <a:endParaRPr lang="en-KE" sz="15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lvl="0"/>
            <a:r>
              <a:rPr lang="en-GB" sz="1500" dirty="0">
                <a:solidFill>
                  <a:srgbClr val="002060"/>
                </a:solidFill>
                <a:latin typeface="Calibri" panose="020F0502020204030204" pitchFamily="34" charset="0"/>
                <a:ea typeface="Calibri" panose="020F0502020204030204" pitchFamily="34" charset="0"/>
                <a:cs typeface="Calibri" panose="020F0502020204030204" pitchFamily="34" charset="0"/>
              </a:rPr>
              <a:t>Phase 3: Financial evaluation (out of 30 points)</a:t>
            </a:r>
            <a:br>
              <a:rPr lang="en-GB" sz="15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en-GB" sz="1500" dirty="0">
                <a:solidFill>
                  <a:srgbClr val="002060"/>
                </a:solidFill>
                <a:latin typeface="Calibri" panose="020F0502020204030204" pitchFamily="34" charset="0"/>
                <a:ea typeface="Calibri" panose="020F0502020204030204" pitchFamily="34" charset="0"/>
                <a:cs typeface="Calibri" panose="020F0502020204030204" pitchFamily="34" charset="0"/>
              </a:rPr>
              <a:t>The financial proposals of technically qualified bidders (from phase 2) will be opened and scored out of 30 points per IC 27.1</a:t>
            </a:r>
            <a:endParaRPr lang="en-KE" sz="15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KE" dirty="0">
              <a:solidFill>
                <a:srgbClr val="002060"/>
              </a:solidFill>
            </a:endParaRPr>
          </a:p>
        </p:txBody>
      </p:sp>
      <p:sp>
        <p:nvSpPr>
          <p:cNvPr id="4" name="Footer Placeholder 3">
            <a:extLst>
              <a:ext uri="{FF2B5EF4-FFF2-40B4-BE49-F238E27FC236}">
                <a16:creationId xmlns:a16="http://schemas.microsoft.com/office/drawing/2014/main" id="{19F7ABCB-610A-6C95-95CF-C5914703A478}"/>
              </a:ext>
            </a:extLst>
          </p:cNvPr>
          <p:cNvSpPr>
            <a:spLocks noGrp="1"/>
          </p:cNvSpPr>
          <p:nvPr>
            <p:ph type="ftr" sz="quarter" idx="11"/>
          </p:nvPr>
        </p:nvSpPr>
        <p:spPr>
          <a:xfrm>
            <a:off x="566928" y="6711378"/>
            <a:ext cx="11978640" cy="29324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Web: www.trademarkea.com   Twitter: @TradeMarkEastA</a:t>
            </a:r>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E90ECE8-5FB9-AA1E-31F3-080910C31A5F}"/>
              </a:ext>
            </a:extLst>
          </p:cNvPr>
          <p:cNvPicPr>
            <a:picLocks noChangeAspect="1"/>
          </p:cNvPicPr>
          <p:nvPr/>
        </p:nvPicPr>
        <p:blipFill>
          <a:blip r:embed="rId3"/>
          <a:stretch>
            <a:fillRect/>
          </a:stretch>
        </p:blipFill>
        <p:spPr>
          <a:xfrm>
            <a:off x="9690717" y="45085"/>
            <a:ext cx="1737511" cy="1158340"/>
          </a:xfrm>
          <a:prstGeom prst="rect">
            <a:avLst/>
          </a:prstGeom>
        </p:spPr>
      </p:pic>
    </p:spTree>
    <p:extLst>
      <p:ext uri="{BB962C8B-B14F-4D97-AF65-F5344CB8AC3E}">
        <p14:creationId xmlns:p14="http://schemas.microsoft.com/office/powerpoint/2010/main" val="112601521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73738-7134-FC55-1136-3012017130C2}"/>
              </a:ext>
            </a:extLst>
          </p:cNvPr>
          <p:cNvSpPr>
            <a:spLocks noGrp="1"/>
          </p:cNvSpPr>
          <p:nvPr>
            <p:ph type="title"/>
          </p:nvPr>
        </p:nvSpPr>
        <p:spPr>
          <a:xfrm>
            <a:off x="838200" y="255181"/>
            <a:ext cx="10740656" cy="967563"/>
          </a:xfrm>
        </p:spPr>
        <p:txBody>
          <a:bodyPr/>
          <a:lstStyle/>
          <a:p>
            <a:r>
              <a:rPr lang="en-GB" sz="3600" b="1" dirty="0">
                <a:solidFill>
                  <a:srgbClr val="002060"/>
                </a:solidFill>
                <a:latin typeface="+mn-lt"/>
              </a:rPr>
              <a:t>Important dates:</a:t>
            </a:r>
            <a:endParaRPr lang="en-KE" sz="3600" b="1" dirty="0">
              <a:solidFill>
                <a:srgbClr val="002060"/>
              </a:solidFill>
              <a:latin typeface="+mn-lt"/>
            </a:endParaRPr>
          </a:p>
        </p:txBody>
      </p:sp>
      <p:sp>
        <p:nvSpPr>
          <p:cNvPr id="3" name="Content Placeholder 2">
            <a:extLst>
              <a:ext uri="{FF2B5EF4-FFF2-40B4-BE49-F238E27FC236}">
                <a16:creationId xmlns:a16="http://schemas.microsoft.com/office/drawing/2014/main" id="{92F3CB07-95D1-92CB-2C74-84DF9511B107}"/>
              </a:ext>
            </a:extLst>
          </p:cNvPr>
          <p:cNvSpPr>
            <a:spLocks noGrp="1"/>
          </p:cNvSpPr>
          <p:nvPr>
            <p:ph idx="1"/>
          </p:nvPr>
        </p:nvSpPr>
        <p:spPr>
          <a:xfrm>
            <a:off x="838200" y="935666"/>
            <a:ext cx="10515600" cy="5241298"/>
          </a:xfrm>
        </p:spPr>
        <p:txBody>
          <a:bodyPr/>
          <a:lstStyle/>
          <a:p>
            <a:pPr marL="342900" marR="0" lvl="0" indent="-342900" algn="just" defTabSz="914400" rtl="0" eaLnBrk="0" fontAlgn="base" latinLnBrk="0" hangingPunct="0">
              <a:lnSpc>
                <a:spcPct val="115000"/>
              </a:lnSpc>
              <a:spcBef>
                <a:spcPct val="20000"/>
              </a:spcBef>
              <a:spcAft>
                <a:spcPts val="0"/>
              </a:spcAft>
              <a:buClrTx/>
              <a:buSzTx/>
              <a:buFont typeface="Arial" panose="020B0604020202020204" pitchFamily="34" charset="0"/>
              <a:buAutoNum type="arabicParenR"/>
              <a:tabLst/>
              <a:defRPr/>
            </a:pPr>
            <a:r>
              <a:rPr kumimoji="0" lang="en-US" altLang="en-US" sz="2400" b="0" i="0" u="none" strike="noStrike" kern="0" cap="none" spc="0" normalizeH="0" baseline="0" noProof="0" dirty="0">
                <a:ln>
                  <a:noFill/>
                </a:ln>
                <a:solidFill>
                  <a:srgbClr val="002060"/>
                </a:solidFill>
                <a:effectLst/>
                <a:uLnTx/>
                <a:uFillTx/>
                <a:latin typeface="Calibri" pitchFamily="34" charset="0"/>
                <a:ea typeface="+mn-ea"/>
                <a:cs typeface="+mn-cs"/>
              </a:rPr>
              <a:t>Placement date: </a:t>
            </a:r>
            <a:r>
              <a:rPr kumimoji="0" lang="en-US" altLang="en-US" sz="2400" b="1" i="0" u="none" strike="noStrike" kern="0" cap="none" spc="0" normalizeH="0" baseline="0" noProof="0" dirty="0">
                <a:ln>
                  <a:noFill/>
                </a:ln>
                <a:solidFill>
                  <a:srgbClr val="002060"/>
                </a:solidFill>
                <a:effectLst/>
                <a:uLnTx/>
                <a:uFillTx/>
                <a:latin typeface="Calibri" pitchFamily="34" charset="0"/>
                <a:ea typeface="+mn-ea"/>
                <a:cs typeface="+mn-cs"/>
              </a:rPr>
              <a:t>- </a:t>
            </a:r>
            <a:r>
              <a:rPr lang="en-US" altLang="en-US" sz="2400" b="1" kern="0" dirty="0">
                <a:solidFill>
                  <a:srgbClr val="002060"/>
                </a:solidFill>
                <a:latin typeface="Calibri" pitchFamily="34" charset="0"/>
              </a:rPr>
              <a:t>08</a:t>
            </a:r>
            <a:r>
              <a:rPr kumimoji="0" lang="en-US" altLang="en-US" sz="2400" b="1" i="0" u="none" strike="noStrike" kern="0" cap="none" spc="0" normalizeH="0" baseline="30000" noProof="0" dirty="0" err="1">
                <a:ln>
                  <a:noFill/>
                </a:ln>
                <a:solidFill>
                  <a:srgbClr val="002060"/>
                </a:solidFill>
                <a:effectLst/>
                <a:uLnTx/>
                <a:uFillTx/>
                <a:latin typeface="Calibri" pitchFamily="34" charset="0"/>
                <a:ea typeface="+mn-ea"/>
                <a:cs typeface="+mn-cs"/>
              </a:rPr>
              <a:t>th</a:t>
            </a:r>
            <a:r>
              <a:rPr kumimoji="0" lang="en-US" altLang="en-US" sz="2400" b="1" i="0" u="none" strike="noStrike" kern="0" cap="none" spc="0" normalizeH="0" baseline="0" noProof="0" dirty="0">
                <a:ln>
                  <a:noFill/>
                </a:ln>
                <a:solidFill>
                  <a:srgbClr val="002060"/>
                </a:solidFill>
                <a:effectLst/>
                <a:uLnTx/>
                <a:uFillTx/>
                <a:latin typeface="Calibri" pitchFamily="34" charset="0"/>
                <a:ea typeface="+mn-ea"/>
                <a:cs typeface="+mn-cs"/>
              </a:rPr>
              <a:t> June 2026;</a:t>
            </a:r>
          </a:p>
          <a:p>
            <a:pPr marL="342900" marR="0" lvl="0" indent="-342900" algn="just" defTabSz="914400" rtl="0" eaLnBrk="0" fontAlgn="base" latinLnBrk="0" hangingPunct="0">
              <a:lnSpc>
                <a:spcPct val="115000"/>
              </a:lnSpc>
              <a:spcBef>
                <a:spcPct val="20000"/>
              </a:spcBef>
              <a:spcAft>
                <a:spcPts val="0"/>
              </a:spcAft>
              <a:buClrTx/>
              <a:buSzTx/>
              <a:buFont typeface="Arial" panose="020B0604020202020204" pitchFamily="34" charset="0"/>
              <a:buAutoNum type="arabicParenR"/>
              <a:tabLst/>
              <a:defRPr/>
            </a:pPr>
            <a:r>
              <a:rPr kumimoji="0" lang="en-US" altLang="en-US" sz="2400" b="0" i="0" u="none" strike="noStrike" kern="0" cap="none" spc="0" normalizeH="0" baseline="0" noProof="0" dirty="0">
                <a:ln>
                  <a:noFill/>
                </a:ln>
                <a:solidFill>
                  <a:srgbClr val="002060"/>
                </a:solidFill>
                <a:effectLst/>
                <a:uLnTx/>
                <a:uFillTx/>
                <a:latin typeface="Calibri" pitchFamily="34" charset="0"/>
                <a:ea typeface="+mn-ea"/>
                <a:cs typeface="+mn-cs"/>
              </a:rPr>
              <a:t>Pre-bid conference: </a:t>
            </a:r>
            <a:r>
              <a:rPr kumimoji="0" lang="en-US" altLang="en-US" sz="2400" b="1" i="0" u="none" strike="noStrike" kern="0" cap="none" spc="0" normalizeH="0" baseline="0" noProof="0" dirty="0">
                <a:ln>
                  <a:noFill/>
                </a:ln>
                <a:solidFill>
                  <a:srgbClr val="002060"/>
                </a:solidFill>
                <a:effectLst/>
                <a:uLnTx/>
                <a:uFillTx/>
                <a:latin typeface="Calibri" pitchFamily="34" charset="0"/>
                <a:ea typeface="+mn-ea"/>
                <a:cs typeface="+mn-cs"/>
              </a:rPr>
              <a:t>- </a:t>
            </a:r>
            <a:r>
              <a:rPr kumimoji="0" lang="en-GB" altLang="en-US" sz="2400" b="1" i="0" u="none" strike="noStrike" kern="0" cap="none" spc="0" normalizeH="0" baseline="0" noProof="0" dirty="0">
                <a:ln>
                  <a:noFill/>
                </a:ln>
                <a:solidFill>
                  <a:srgbClr val="002060"/>
                </a:solidFill>
                <a:effectLst/>
                <a:uLnTx/>
                <a:uFillTx/>
                <a:latin typeface="Calibri" pitchFamily="34" charset="0"/>
                <a:ea typeface="+mn-ea"/>
                <a:cs typeface="+mn-cs"/>
              </a:rPr>
              <a:t>16</a:t>
            </a:r>
            <a:r>
              <a:rPr lang="en-GB" altLang="en-US" sz="2400" b="1" kern="0" baseline="30000" dirty="0" err="1">
                <a:solidFill>
                  <a:srgbClr val="002060"/>
                </a:solidFill>
                <a:latin typeface="Calibri" pitchFamily="34" charset="0"/>
              </a:rPr>
              <a:t>th</a:t>
            </a:r>
            <a:r>
              <a:rPr lang="en-GB" altLang="en-US" sz="2400" b="1" kern="0" dirty="0">
                <a:solidFill>
                  <a:srgbClr val="002060"/>
                </a:solidFill>
                <a:latin typeface="Calibri" pitchFamily="34" charset="0"/>
              </a:rPr>
              <a:t> June 2026, 11:00 AM , CDI Time </a:t>
            </a:r>
          </a:p>
          <a:p>
            <a:pPr marL="342900" marR="0" lvl="0" indent="-342900" algn="just" defTabSz="914400" rtl="0" eaLnBrk="0" fontAlgn="base" latinLnBrk="0" hangingPunct="0">
              <a:lnSpc>
                <a:spcPct val="115000"/>
              </a:lnSpc>
              <a:spcBef>
                <a:spcPct val="20000"/>
              </a:spcBef>
              <a:spcAft>
                <a:spcPts val="0"/>
              </a:spcAft>
              <a:buClrTx/>
              <a:buSzTx/>
              <a:buFont typeface="Arial" panose="020B0604020202020204" pitchFamily="34" charset="0"/>
              <a:buAutoNum type="arabicParenR"/>
              <a:tabLst/>
              <a:defRPr/>
            </a:pPr>
            <a:r>
              <a:rPr kumimoji="0" lang="en-US" altLang="en-US" sz="2400" b="0" i="0" u="none" strike="noStrike" kern="0" cap="none" spc="0" normalizeH="0" baseline="0" noProof="0" dirty="0">
                <a:ln>
                  <a:noFill/>
                </a:ln>
                <a:solidFill>
                  <a:srgbClr val="002060"/>
                </a:solidFill>
                <a:effectLst/>
                <a:uLnTx/>
                <a:uFillTx/>
                <a:latin typeface="Calibri" pitchFamily="34" charset="0"/>
                <a:ea typeface="+mn-ea"/>
                <a:cs typeface="+mn-cs"/>
              </a:rPr>
              <a:t>Last clarification seeking date: </a:t>
            </a:r>
            <a:r>
              <a:rPr kumimoji="0" lang="en-GB" altLang="en-US" sz="2400" b="1" i="0" u="none" strike="noStrike" kern="0" cap="none" spc="0" normalizeH="0" baseline="0" noProof="0" dirty="0">
                <a:ln>
                  <a:noFill/>
                </a:ln>
                <a:solidFill>
                  <a:srgbClr val="002060"/>
                </a:solidFill>
                <a:effectLst/>
                <a:uLnTx/>
                <a:uFillTx/>
                <a:latin typeface="Calibri" pitchFamily="34" charset="0"/>
                <a:ea typeface="+mn-ea"/>
                <a:cs typeface="+mn-cs"/>
              </a:rPr>
              <a:t>Friday</a:t>
            </a:r>
            <a:r>
              <a:rPr lang="en-GB" altLang="en-US" sz="2400" b="1" kern="0" dirty="0">
                <a:solidFill>
                  <a:srgbClr val="002060"/>
                </a:solidFill>
                <a:latin typeface="Calibri" pitchFamily="34" charset="0"/>
              </a:rPr>
              <a:t>, 19</a:t>
            </a:r>
            <a:r>
              <a:rPr lang="en-GB" altLang="en-US" sz="2400" b="1" kern="0" baseline="30000" dirty="0">
                <a:solidFill>
                  <a:srgbClr val="002060"/>
                </a:solidFill>
                <a:latin typeface="Calibri" pitchFamily="34" charset="0"/>
              </a:rPr>
              <a:t>th</a:t>
            </a:r>
            <a:r>
              <a:rPr lang="en-GB" altLang="en-US" sz="2400" b="1" kern="0" dirty="0">
                <a:solidFill>
                  <a:srgbClr val="002060"/>
                </a:solidFill>
                <a:latin typeface="Calibri" pitchFamily="34" charset="0"/>
              </a:rPr>
              <a:t> June 2026;</a:t>
            </a:r>
          </a:p>
          <a:p>
            <a:pPr marL="342900" marR="0" lvl="0" indent="-342900" algn="just" defTabSz="914400" rtl="0" eaLnBrk="0" fontAlgn="base" latinLnBrk="0" hangingPunct="0">
              <a:lnSpc>
                <a:spcPct val="115000"/>
              </a:lnSpc>
              <a:spcBef>
                <a:spcPct val="20000"/>
              </a:spcBef>
              <a:spcAft>
                <a:spcPts val="0"/>
              </a:spcAft>
              <a:buClrTx/>
              <a:buSzTx/>
              <a:buFont typeface="Arial" panose="020B0604020202020204" pitchFamily="34" charset="0"/>
              <a:buAutoNum type="arabicParenR"/>
              <a:tabLst/>
              <a:defRPr/>
            </a:pPr>
            <a:r>
              <a:rPr kumimoji="0" lang="en-US" altLang="en-US" sz="2400" b="0" i="0" u="none" strike="noStrike" kern="0" cap="none" spc="0" normalizeH="0" baseline="0" noProof="0" dirty="0">
                <a:ln>
                  <a:noFill/>
                </a:ln>
                <a:solidFill>
                  <a:srgbClr val="002060"/>
                </a:solidFill>
                <a:effectLst/>
                <a:uLnTx/>
                <a:uFillTx/>
                <a:latin typeface="Calibri" pitchFamily="34" charset="0"/>
                <a:ea typeface="+mn-ea"/>
                <a:cs typeface="+mn-cs"/>
              </a:rPr>
              <a:t>Submission date: - </a:t>
            </a:r>
            <a:r>
              <a:rPr lang="en-GB" altLang="en-US" sz="2400" b="1" kern="0" dirty="0">
                <a:solidFill>
                  <a:srgbClr val="002060"/>
                </a:solidFill>
                <a:latin typeface="Calibri" pitchFamily="34" charset="0"/>
              </a:rPr>
              <a:t>Monday, 29</a:t>
            </a:r>
            <a:r>
              <a:rPr lang="en-GB" altLang="en-US" sz="2400" b="1" kern="0" baseline="30000" dirty="0">
                <a:solidFill>
                  <a:srgbClr val="002060"/>
                </a:solidFill>
                <a:latin typeface="Calibri" pitchFamily="34" charset="0"/>
              </a:rPr>
              <a:t>th</a:t>
            </a:r>
            <a:r>
              <a:rPr lang="en-GB" altLang="en-US" sz="2400" b="1" kern="0" dirty="0">
                <a:solidFill>
                  <a:srgbClr val="002060"/>
                </a:solidFill>
                <a:latin typeface="Calibri" pitchFamily="34" charset="0"/>
              </a:rPr>
              <a:t> June 2026 2:00 PM CDI  time;</a:t>
            </a:r>
          </a:p>
          <a:p>
            <a:pPr marL="342900" marR="0" lvl="0" indent="-342900" algn="just" defTabSz="914400" rtl="0" eaLnBrk="0" fontAlgn="base" latinLnBrk="0" hangingPunct="0">
              <a:lnSpc>
                <a:spcPct val="115000"/>
              </a:lnSpc>
              <a:spcBef>
                <a:spcPct val="20000"/>
              </a:spcBef>
              <a:spcAft>
                <a:spcPts val="0"/>
              </a:spcAft>
              <a:buClrTx/>
              <a:buSzTx/>
              <a:buFont typeface="Arial" panose="020B0604020202020204" pitchFamily="34" charset="0"/>
              <a:buAutoNum type="arabicParenR"/>
              <a:tabLst/>
              <a:defRPr/>
            </a:pPr>
            <a:r>
              <a:rPr kumimoji="0" lang="en-GB" sz="2400" b="0" i="0" u="none" strike="noStrike" kern="0" cap="none" spc="0" normalizeH="0" baseline="0" noProof="0" dirty="0">
                <a:ln>
                  <a:noFill/>
                </a:ln>
                <a:solidFill>
                  <a:srgbClr val="002060"/>
                </a:solidFill>
                <a:effectLst/>
                <a:uLnTx/>
                <a:uFillTx/>
                <a:latin typeface="Calibri" pitchFamily="34" charset="0"/>
                <a:ea typeface="+mn-ea"/>
                <a:cs typeface="+mn-cs"/>
              </a:rPr>
              <a:t>For clarification, please address them address </a:t>
            </a:r>
            <a:r>
              <a:rPr kumimoji="0" lang="en-GB" sz="2400" b="0" i="0" u="sng" strike="noStrike" kern="0" cap="none" spc="0" normalizeH="0" baseline="0" noProof="0" dirty="0">
                <a:ln>
                  <a:noFill/>
                </a:ln>
                <a:solidFill>
                  <a:srgbClr val="0000FF"/>
                </a:solidFill>
                <a:effectLst/>
                <a:uLnTx/>
                <a:uFillTx/>
                <a:latin typeface="Calibri"/>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procurement@trademarkafrica.com</a:t>
            </a:r>
            <a:r>
              <a:rPr kumimoji="0" lang="en-GB" sz="2400" b="0" i="0" u="sng" strike="noStrike" kern="0" cap="none" spc="0" normalizeH="0" baseline="0" noProof="0" dirty="0">
                <a:ln>
                  <a:noFill/>
                </a:ln>
                <a:solidFill>
                  <a:srgbClr val="0000FF"/>
                </a:solidFill>
                <a:effectLst/>
                <a:uLnTx/>
                <a:uFillTx/>
                <a:latin typeface="Calibri"/>
                <a:ea typeface="Calibri" panose="020F0502020204030204" pitchFamily="34" charset="0"/>
                <a:cs typeface="Calibri" panose="020F0502020204030204" pitchFamily="34" charset="0"/>
              </a:rPr>
              <a:t>.</a:t>
            </a:r>
            <a:endParaRPr kumimoji="0" lang="en-US" altLang="en-US" sz="2400" b="0" i="0" u="none" strike="noStrike" kern="0" cap="none" spc="0" normalizeH="0" baseline="0" noProof="0" dirty="0">
              <a:ln>
                <a:noFill/>
              </a:ln>
              <a:solidFill>
                <a:prstClr val="black"/>
              </a:solidFill>
              <a:effectLst/>
              <a:uLnTx/>
              <a:uFillTx/>
              <a:latin typeface="Calibri"/>
              <a:ea typeface="+mn-ea"/>
              <a:cs typeface="+mn-cs"/>
            </a:endParaRPr>
          </a:p>
          <a:p>
            <a:pPr algn="just"/>
            <a:endParaRPr lang="en-GB" dirty="0">
              <a:solidFill>
                <a:srgbClr val="002060"/>
              </a:solidFill>
            </a:endParaRPr>
          </a:p>
          <a:p>
            <a:pPr algn="just"/>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p>
          <a:p>
            <a:endParaRPr lang="en-KE" dirty="0"/>
          </a:p>
        </p:txBody>
      </p:sp>
      <p:sp>
        <p:nvSpPr>
          <p:cNvPr id="4" name="Footer Placeholder 3">
            <a:extLst>
              <a:ext uri="{FF2B5EF4-FFF2-40B4-BE49-F238E27FC236}">
                <a16:creationId xmlns:a16="http://schemas.microsoft.com/office/drawing/2014/main" id="{085DF9F1-8350-5FBA-0DF2-0AE36CFFA0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Web: www.trademarkea.com   Twitter: @TradeMarkEastA</a:t>
            </a:r>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C1D0644-B9B8-D68A-6D30-19B1AFA76CAD}"/>
              </a:ext>
            </a:extLst>
          </p:cNvPr>
          <p:cNvPicPr>
            <a:picLocks noChangeAspect="1"/>
          </p:cNvPicPr>
          <p:nvPr/>
        </p:nvPicPr>
        <p:blipFill>
          <a:blip r:embed="rId4"/>
          <a:stretch>
            <a:fillRect/>
          </a:stretch>
        </p:blipFill>
        <p:spPr>
          <a:xfrm>
            <a:off x="9373942" y="145654"/>
            <a:ext cx="1737511" cy="1158340"/>
          </a:xfrm>
          <a:prstGeom prst="rect">
            <a:avLst/>
          </a:prstGeom>
        </p:spPr>
      </p:pic>
    </p:spTree>
    <p:extLst>
      <p:ext uri="{BB962C8B-B14F-4D97-AF65-F5344CB8AC3E}">
        <p14:creationId xmlns:p14="http://schemas.microsoft.com/office/powerpoint/2010/main" val="417550396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pic>
        <p:nvPicPr>
          <p:cNvPr id="67" name="Picture 6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9" name="Straight Connector 6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1" name="Rectangle 90">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Title 38">
            <a:extLst>
              <a:ext uri="{FF2B5EF4-FFF2-40B4-BE49-F238E27FC236}">
                <a16:creationId xmlns:a16="http://schemas.microsoft.com/office/drawing/2014/main" id="{57858773-2AD5-2D10-1B42-15DD0B9562E6}"/>
              </a:ext>
            </a:extLst>
          </p:cNvPr>
          <p:cNvSpPr>
            <a:spLocks noGrp="1"/>
          </p:cNvSpPr>
          <p:nvPr>
            <p:ph type="title"/>
          </p:nvPr>
        </p:nvSpPr>
        <p:spPr>
          <a:xfrm>
            <a:off x="7477746" y="868432"/>
            <a:ext cx="3592654" cy="967226"/>
          </a:xfrm>
        </p:spPr>
        <p:txBody>
          <a:bodyPr vert="horz" lIns="91440" tIns="45720" rIns="91440" bIns="45720" rtlCol="0" anchor="t">
            <a:normAutofit/>
          </a:bodyPr>
          <a:lstStyle/>
          <a:p>
            <a:r>
              <a:rPr lang="en-US" sz="2800" dirty="0">
                <a:solidFill>
                  <a:srgbClr val="002060"/>
                </a:solidFill>
              </a:rPr>
              <a:t>Presentation Content</a:t>
            </a:r>
          </a:p>
        </p:txBody>
      </p:sp>
      <p:sp>
        <p:nvSpPr>
          <p:cNvPr id="35" name="Footer Placeholder 1">
            <a:extLst>
              <a:ext uri="{FF2B5EF4-FFF2-40B4-BE49-F238E27FC236}">
                <a16:creationId xmlns:a16="http://schemas.microsoft.com/office/drawing/2014/main" id="{47ED1492-2456-9347-810F-AA4F54BB8D3F}"/>
              </a:ext>
            </a:extLst>
          </p:cNvPr>
          <p:cNvSpPr>
            <a:spLocks noGrp="1"/>
          </p:cNvSpPr>
          <p:nvPr>
            <p:ph type="ftr" sz="quarter" idx="11"/>
          </p:nvPr>
        </p:nvSpPr>
        <p:spPr>
          <a:xfrm>
            <a:off x="1136347" y="329307"/>
            <a:ext cx="5938836" cy="309201"/>
          </a:xfrm>
        </p:spPr>
        <p:txBody>
          <a:bodyPr vert="horz" lIns="91440" tIns="45720" rIns="91440" bIns="45720" rtlCol="0" anchor="ctr">
            <a:normAutofit/>
          </a:bodyPr>
          <a:lstStyle/>
          <a:p>
            <a:pPr>
              <a:spcAft>
                <a:spcPts val="600"/>
              </a:spcAft>
            </a:pPr>
            <a:r>
              <a:rPr lang="en-US"/>
              <a:t>Web: www.trademarkafrica.com                              Twitter: @TradeMarkAfrica</a:t>
            </a:r>
          </a:p>
        </p:txBody>
      </p:sp>
      <p:cxnSp>
        <p:nvCxnSpPr>
          <p:cNvPr id="77" name="Straight Connector 76">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9"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a:p>
        </p:txBody>
      </p:sp>
      <p:pic>
        <p:nvPicPr>
          <p:cNvPr id="2" name="Picture 1">
            <a:extLst>
              <a:ext uri="{FF2B5EF4-FFF2-40B4-BE49-F238E27FC236}">
                <a16:creationId xmlns:a16="http://schemas.microsoft.com/office/drawing/2014/main" id="{F3FF1490-02BD-6724-16B8-D3CD7DE13E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348" y="825338"/>
            <a:ext cx="5202906" cy="4760658"/>
          </a:xfrm>
          <a:prstGeom prst="rect">
            <a:avLst/>
          </a:prstGeom>
        </p:spPr>
      </p:pic>
      <p:sp>
        <p:nvSpPr>
          <p:cNvPr id="42" name="Text Placeholder 41">
            <a:extLst>
              <a:ext uri="{FF2B5EF4-FFF2-40B4-BE49-F238E27FC236}">
                <a16:creationId xmlns:a16="http://schemas.microsoft.com/office/drawing/2014/main" id="{DD49CFF3-D876-BD7F-1740-E742E3FA433C}"/>
              </a:ext>
            </a:extLst>
          </p:cNvPr>
          <p:cNvSpPr>
            <a:spLocks noGrp="1"/>
          </p:cNvSpPr>
          <p:nvPr>
            <p:ph type="body" sz="half" idx="2"/>
          </p:nvPr>
        </p:nvSpPr>
        <p:spPr>
          <a:xfrm>
            <a:off x="7199160" y="2307958"/>
            <a:ext cx="3871240" cy="3940925"/>
          </a:xfrm>
        </p:spPr>
        <p:txBody>
          <a:bodyPr vert="horz" lIns="91440" tIns="45720" rIns="91440" bIns="45720" rtlCol="0" anchor="t">
            <a:normAutofit/>
          </a:bodyPr>
          <a:lstStyle/>
          <a:p>
            <a:pPr marL="457200" marR="0" lvl="0" indent="-228600" fontAlgn="base">
              <a:spcBef>
                <a:spcPct val="20000"/>
              </a:spcBef>
              <a:spcAft>
                <a:spcPct val="0"/>
              </a:spcAft>
              <a:buFont typeface="Arial" panose="020B0604020202020204" pitchFamily="34" charset="0"/>
              <a:buChar char="•"/>
              <a:tabLst/>
              <a:defRPr/>
            </a:pPr>
            <a:r>
              <a:rPr kumimoji="0" lang="en-US" altLang="en-US" sz="2000" b="0" i="0" u="none" strike="noStrike" cap="none" spc="0" normalizeH="0" baseline="0" noProof="0" dirty="0">
                <a:ln>
                  <a:noFill/>
                </a:ln>
                <a:solidFill>
                  <a:srgbClr val="002060"/>
                </a:solidFill>
                <a:uLnTx/>
                <a:uFillTx/>
              </a:rPr>
              <a:t>Introductions</a:t>
            </a:r>
          </a:p>
          <a:p>
            <a:pPr marL="457200" marR="0" lvl="0" indent="-228600" fontAlgn="base">
              <a:spcBef>
                <a:spcPct val="20000"/>
              </a:spcBef>
              <a:spcAft>
                <a:spcPct val="0"/>
              </a:spcAft>
              <a:buFont typeface="Arial" panose="020B0604020202020204" pitchFamily="34" charset="0"/>
              <a:buChar char="•"/>
              <a:tabLst/>
              <a:defRPr/>
            </a:pPr>
            <a:r>
              <a:rPr kumimoji="0" lang="en-US" altLang="en-US" sz="2000" b="0" i="0" u="none" strike="noStrike" cap="none" spc="0" normalizeH="0" baseline="0" noProof="0" dirty="0">
                <a:ln>
                  <a:noFill/>
                </a:ln>
                <a:solidFill>
                  <a:srgbClr val="002060"/>
                </a:solidFill>
                <a:uLnTx/>
                <a:uFillTx/>
              </a:rPr>
              <a:t>About TradeMark Africa</a:t>
            </a:r>
          </a:p>
          <a:p>
            <a:pPr marL="457200" marR="0" lvl="0" indent="-228600" fontAlgn="base">
              <a:spcBef>
                <a:spcPct val="20000"/>
              </a:spcBef>
              <a:spcAft>
                <a:spcPct val="0"/>
              </a:spcAft>
              <a:buFont typeface="Arial" panose="020B0604020202020204" pitchFamily="34" charset="0"/>
              <a:buChar char="•"/>
              <a:tabLst/>
              <a:defRPr/>
            </a:pPr>
            <a:r>
              <a:rPr kumimoji="0" lang="en-US" altLang="en-US" sz="2000" b="0" i="0" u="none" strike="noStrike" cap="none" spc="0" normalizeH="0" baseline="0" noProof="0" dirty="0">
                <a:ln>
                  <a:noFill/>
                </a:ln>
                <a:solidFill>
                  <a:srgbClr val="002060"/>
                </a:solidFill>
                <a:uLnTx/>
                <a:uFillTx/>
              </a:rPr>
              <a:t>Process</a:t>
            </a:r>
            <a:r>
              <a:rPr lang="en-US" altLang="en-US" sz="2000" dirty="0">
                <a:solidFill>
                  <a:srgbClr val="002060"/>
                </a:solidFill>
              </a:rPr>
              <a:t>s H</a:t>
            </a:r>
            <a:r>
              <a:rPr kumimoji="0" lang="en-US" altLang="en-US" sz="2000" b="0" i="0" u="none" strike="noStrike" cap="none" spc="0" normalizeH="0" baseline="0" noProof="0" dirty="0" err="1">
                <a:ln>
                  <a:noFill/>
                </a:ln>
                <a:solidFill>
                  <a:srgbClr val="002060"/>
                </a:solidFill>
                <a:uLnTx/>
                <a:uFillTx/>
              </a:rPr>
              <a:t>ighlights</a:t>
            </a:r>
            <a:r>
              <a:rPr kumimoji="0" lang="en-US" altLang="en-US" sz="2000" b="0" i="0" u="none" strike="noStrike" cap="none" spc="0" normalizeH="0" baseline="0" noProof="0" dirty="0">
                <a:ln>
                  <a:noFill/>
                </a:ln>
                <a:solidFill>
                  <a:srgbClr val="002060"/>
                </a:solidFill>
                <a:uLnTx/>
                <a:uFillTx/>
              </a:rPr>
              <a:t> – Technical</a:t>
            </a:r>
          </a:p>
          <a:p>
            <a:pPr marL="457200" marR="0" lvl="0" indent="-228600" fontAlgn="base">
              <a:spcBef>
                <a:spcPct val="20000"/>
              </a:spcBef>
              <a:spcAft>
                <a:spcPct val="0"/>
              </a:spcAft>
              <a:buFont typeface="Arial" panose="020B0604020202020204" pitchFamily="34" charset="0"/>
              <a:buChar char="•"/>
              <a:tabLst/>
              <a:defRPr/>
            </a:pPr>
            <a:r>
              <a:rPr lang="en-US" altLang="en-US" sz="2000" dirty="0">
                <a:solidFill>
                  <a:srgbClr val="002060"/>
                </a:solidFill>
              </a:rPr>
              <a:t>Tender</a:t>
            </a:r>
            <a:r>
              <a:rPr kumimoji="0" lang="en-US" altLang="en-US" sz="2000" b="0" i="0" u="none" strike="noStrike" cap="none" spc="0" normalizeH="0" baseline="0" noProof="0" dirty="0">
                <a:ln>
                  <a:noFill/>
                </a:ln>
                <a:solidFill>
                  <a:srgbClr val="002060"/>
                </a:solidFill>
                <a:uLnTx/>
                <a:uFillTx/>
              </a:rPr>
              <a:t> highlights -  Procurement</a:t>
            </a:r>
          </a:p>
          <a:p>
            <a:pPr marL="457200" marR="0" lvl="0" indent="-228600" fontAlgn="base">
              <a:spcBef>
                <a:spcPct val="20000"/>
              </a:spcBef>
              <a:spcAft>
                <a:spcPct val="0"/>
              </a:spcAft>
              <a:buFont typeface="Arial" panose="020B0604020202020204" pitchFamily="34" charset="0"/>
              <a:buChar char="•"/>
              <a:tabLst/>
              <a:defRPr/>
            </a:pPr>
            <a:r>
              <a:rPr lang="en-US" altLang="en-US" sz="2000" dirty="0">
                <a:solidFill>
                  <a:srgbClr val="002060"/>
                </a:solidFill>
              </a:rPr>
              <a:t>Environment &amp; Social Safeguards highlights</a:t>
            </a:r>
            <a:endParaRPr kumimoji="0" lang="en-US" altLang="en-US" sz="2000" b="0" i="0" u="none" strike="noStrike" cap="none" spc="0" normalizeH="0" baseline="0" noProof="0" dirty="0">
              <a:ln>
                <a:noFill/>
              </a:ln>
              <a:solidFill>
                <a:srgbClr val="002060"/>
              </a:solidFill>
              <a:uLnTx/>
              <a:uFillTx/>
            </a:endParaRPr>
          </a:p>
          <a:p>
            <a:pPr marL="457200" marR="0" lvl="0" indent="-228600" fontAlgn="base">
              <a:spcBef>
                <a:spcPct val="20000"/>
              </a:spcBef>
              <a:spcAft>
                <a:spcPct val="0"/>
              </a:spcAft>
              <a:buFont typeface="Arial" panose="020B0604020202020204" pitchFamily="34" charset="0"/>
              <a:buChar char="•"/>
              <a:tabLst/>
              <a:defRPr/>
            </a:pPr>
            <a:r>
              <a:rPr kumimoji="0" lang="en-US" altLang="en-US" sz="2000" b="0" i="0" u="none" strike="noStrike" cap="none" spc="0" normalizeH="0" baseline="0" noProof="0" dirty="0">
                <a:ln>
                  <a:noFill/>
                </a:ln>
                <a:solidFill>
                  <a:srgbClr val="002060"/>
                </a:solidFill>
                <a:uLnTx/>
                <a:uFillTx/>
              </a:rPr>
              <a:t>Q&amp;A</a:t>
            </a:r>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225188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A64EC-4DDA-BF27-BD2F-CF56F2921E0C}"/>
            </a:ext>
          </a:extLst>
        </p:cNvPr>
        <p:cNvGrpSpPr/>
        <p:nvPr/>
      </p:nvGrpSpPr>
      <p:grpSpPr>
        <a:xfrm>
          <a:off x="0" y="0"/>
          <a:ext cx="0" cy="0"/>
          <a:chOff x="0" y="0"/>
          <a:chExt cx="0" cy="0"/>
        </a:xfrm>
      </p:grpSpPr>
      <p:pic>
        <p:nvPicPr>
          <p:cNvPr id="37" name="Picture 36" descr="Pen placed on top of a signature line">
            <a:extLst>
              <a:ext uri="{FF2B5EF4-FFF2-40B4-BE49-F238E27FC236}">
                <a16:creationId xmlns:a16="http://schemas.microsoft.com/office/drawing/2014/main" id="{93B6FBAA-B89F-DDF6-7B73-FA4A6927548A}"/>
              </a:ext>
            </a:extLst>
          </p:cNvPr>
          <p:cNvPicPr>
            <a:picLocks noChangeAspect="1"/>
          </p:cNvPicPr>
          <p:nvPr/>
        </p:nvPicPr>
        <p:blipFill>
          <a:blip r:embed="rId2">
            <a:duotone>
              <a:schemeClr val="bg2">
                <a:shade val="45000"/>
                <a:satMod val="135000"/>
              </a:schemeClr>
              <a:prstClr val="white"/>
            </a:duotone>
            <a:alphaModFix amt="50000"/>
          </a:blip>
          <a:srcRect r="-1" b="15728"/>
          <a:stretch>
            <a:fillRect/>
          </a:stretch>
        </p:blipFill>
        <p:spPr>
          <a:xfrm>
            <a:off x="305" y="10"/>
            <a:ext cx="12191695" cy="6857990"/>
          </a:xfrm>
          <a:prstGeom prst="rect">
            <a:avLst/>
          </a:prstGeom>
        </p:spPr>
      </p:pic>
      <p:sp>
        <p:nvSpPr>
          <p:cNvPr id="2" name="Title 1">
            <a:extLst>
              <a:ext uri="{FF2B5EF4-FFF2-40B4-BE49-F238E27FC236}">
                <a16:creationId xmlns:a16="http://schemas.microsoft.com/office/drawing/2014/main" id="{CAF2E56B-6EF1-630E-6C88-4E124FE9EF61}"/>
              </a:ext>
            </a:extLst>
          </p:cNvPr>
          <p:cNvSpPr>
            <a:spLocks noGrp="1"/>
          </p:cNvSpPr>
          <p:nvPr>
            <p:ph type="title"/>
          </p:nvPr>
        </p:nvSpPr>
        <p:spPr>
          <a:xfrm>
            <a:off x="1451579" y="804519"/>
            <a:ext cx="9603275" cy="1049235"/>
          </a:xfrm>
        </p:spPr>
        <p:txBody>
          <a:bodyPr>
            <a:normAutofit/>
          </a:bodyPr>
          <a:lstStyle/>
          <a:p>
            <a:r>
              <a:rPr lang="en-GB" b="1" dirty="0">
                <a:solidFill>
                  <a:srgbClr val="002060"/>
                </a:solidFill>
                <a:latin typeface="+mn-lt"/>
              </a:rPr>
              <a:t>Evaluation of bids &amp; NEGOTIATIONS:</a:t>
            </a:r>
            <a:endParaRPr lang="en-KE" b="1" dirty="0">
              <a:solidFill>
                <a:srgbClr val="002060"/>
              </a:solidFill>
              <a:latin typeface="+mn-lt"/>
            </a:endParaRPr>
          </a:p>
        </p:txBody>
      </p:sp>
      <p:sp>
        <p:nvSpPr>
          <p:cNvPr id="3" name="Footer Placeholder 1">
            <a:extLst>
              <a:ext uri="{FF2B5EF4-FFF2-40B4-BE49-F238E27FC236}">
                <a16:creationId xmlns:a16="http://schemas.microsoft.com/office/drawing/2014/main" id="{5D359D9C-1143-9288-7AE5-C470937AA90D}"/>
              </a:ext>
            </a:extLst>
          </p:cNvPr>
          <p:cNvSpPr>
            <a:spLocks noGrp="1"/>
          </p:cNvSpPr>
          <p:nvPr>
            <p:ph type="ftr" sz="quarter" idx="11"/>
          </p:nvPr>
        </p:nvSpPr>
        <p:spPr>
          <a:xfrm>
            <a:off x="1451579" y="329307"/>
            <a:ext cx="5938836" cy="309201"/>
          </a:xfrm>
        </p:spPr>
        <p:txBody>
          <a:bodyPr vert="horz" lIns="91440" tIns="45720" rIns="91440" bIns="45720" rtlCol="0">
            <a:normAutofit/>
          </a:bodyPr>
          <a:lstStyle/>
          <a:p>
            <a:pPr>
              <a:spcAft>
                <a:spcPts val="600"/>
              </a:spcAft>
            </a:pPr>
            <a:r>
              <a:rPr lang="en-US"/>
              <a:t>Web: www.trademarkafrica.com                              Twitter: @TradeMarkAfrica</a:t>
            </a:r>
          </a:p>
        </p:txBody>
      </p:sp>
      <p:sp>
        <p:nvSpPr>
          <p:cNvPr id="104" name="Content Placeholder 2">
            <a:extLst>
              <a:ext uri="{FF2B5EF4-FFF2-40B4-BE49-F238E27FC236}">
                <a16:creationId xmlns:a16="http://schemas.microsoft.com/office/drawing/2014/main" id="{C73500D6-4018-8957-042B-48CCD20B0BA6}"/>
              </a:ext>
            </a:extLst>
          </p:cNvPr>
          <p:cNvSpPr>
            <a:spLocks noGrp="1"/>
          </p:cNvSpPr>
          <p:nvPr>
            <p:ph idx="1"/>
          </p:nvPr>
        </p:nvSpPr>
        <p:spPr>
          <a:xfrm>
            <a:off x="1451579" y="2015732"/>
            <a:ext cx="9603275" cy="3450613"/>
          </a:xfrm>
        </p:spPr>
        <p:txBody>
          <a:bodyPr numCol="1">
            <a:normAutofit fontScale="92500" lnSpcReduction="20000"/>
          </a:bodyPr>
          <a:lstStyle/>
          <a:p>
            <a:pPr marL="0" indent="0">
              <a:lnSpc>
                <a:spcPct val="110000"/>
              </a:lnSpc>
              <a:buClr>
                <a:srgbClr val="FFB95D"/>
              </a:buClr>
              <a:buNone/>
            </a:pPr>
            <a:r>
              <a:rPr lang="en-GB" sz="1900" b="1" dirty="0">
                <a:solidFill>
                  <a:srgbClr val="002060"/>
                </a:solidFill>
                <a:latin typeface="+mj-lt"/>
                <a:ea typeface="Calibri" panose="020F0502020204030204" pitchFamily="34" charset="0"/>
                <a:cs typeface="Calibri" panose="020F0502020204030204" pitchFamily="34" charset="0"/>
              </a:rPr>
              <a:t>The evaluation process shall be conducted as follows: -</a:t>
            </a:r>
          </a:p>
          <a:p>
            <a:pPr marL="0" indent="0">
              <a:lnSpc>
                <a:spcPct val="110000"/>
              </a:lnSpc>
              <a:buClr>
                <a:srgbClr val="FFB95D"/>
              </a:buClr>
              <a:buNone/>
            </a:pPr>
            <a:r>
              <a:rPr lang="en-GB" sz="1900" dirty="0">
                <a:solidFill>
                  <a:srgbClr val="002060"/>
                </a:solidFill>
                <a:latin typeface="+mj-lt"/>
                <a:ea typeface="Calibri" panose="020F0502020204030204" pitchFamily="34" charset="0"/>
                <a:cs typeface="Calibri" panose="020F0502020204030204" pitchFamily="34" charset="0"/>
              </a:rPr>
              <a:t>Financial proposals will be assessed based on the lowest evaluated substantially responsive bid.</a:t>
            </a:r>
          </a:p>
          <a:p>
            <a:pPr marL="0" indent="0">
              <a:lnSpc>
                <a:spcPct val="110000"/>
              </a:lnSpc>
              <a:buClr>
                <a:srgbClr val="FFB95D"/>
              </a:buClr>
              <a:buNone/>
            </a:pPr>
            <a:r>
              <a:rPr lang="en-GB" sz="1900" dirty="0">
                <a:solidFill>
                  <a:srgbClr val="002060"/>
                </a:solidFill>
                <a:latin typeface="+mj-lt"/>
                <a:ea typeface="Calibri" panose="020F0502020204030204" pitchFamily="34" charset="0"/>
                <a:cs typeface="Calibri" panose="020F0502020204030204" pitchFamily="34" charset="0"/>
              </a:rPr>
              <a:t>The bidder with the lowest evaluated cost will be considered for award, subject to post-evaluation negotiations.</a:t>
            </a:r>
          </a:p>
          <a:p>
            <a:pPr marL="0" indent="0">
              <a:lnSpc>
                <a:spcPct val="110000"/>
              </a:lnSpc>
              <a:buClr>
                <a:srgbClr val="FFB95D"/>
              </a:buClr>
              <a:buNone/>
            </a:pPr>
            <a:r>
              <a:rPr lang="en-GB" sz="1900" dirty="0">
                <a:solidFill>
                  <a:srgbClr val="002060"/>
                </a:solidFill>
                <a:latin typeface="+mj-lt"/>
                <a:ea typeface="Calibri" panose="020F0502020204030204" pitchFamily="34" charset="0"/>
                <a:cs typeface="Calibri" panose="020F0502020204030204" pitchFamily="34" charset="0"/>
              </a:rPr>
              <a:t>TMA may negotiate with this bidder to confirm cost reasonableness, value for money, and clarity on the technical proposal, including the proposed team of experts (per TOR).</a:t>
            </a:r>
          </a:p>
          <a:p>
            <a:pPr marL="0" indent="0">
              <a:lnSpc>
                <a:spcPct val="110000"/>
              </a:lnSpc>
              <a:buClr>
                <a:srgbClr val="FFB95D"/>
              </a:buClr>
              <a:buNone/>
            </a:pPr>
            <a:r>
              <a:rPr lang="en-GB" sz="1900" dirty="0">
                <a:solidFill>
                  <a:srgbClr val="002060"/>
                </a:solidFill>
                <a:latin typeface="+mj-lt"/>
                <a:ea typeface="Calibri" panose="020F0502020204030204" pitchFamily="34" charset="0"/>
                <a:cs typeface="Calibri" panose="020F0502020204030204" pitchFamily="34" charset="0"/>
              </a:rPr>
              <a:t>Negotiations may cover pricing, payment terms, and value-added services, ensuring quality standards and cost-effectiveness are maintained.</a:t>
            </a:r>
          </a:p>
          <a:p>
            <a:pPr marL="0" indent="0">
              <a:lnSpc>
                <a:spcPct val="110000"/>
              </a:lnSpc>
              <a:buClr>
                <a:srgbClr val="FFB95D"/>
              </a:buClr>
              <a:buNone/>
            </a:pPr>
            <a:r>
              <a:rPr lang="en-GB" sz="1900" dirty="0">
                <a:solidFill>
                  <a:srgbClr val="002060"/>
                </a:solidFill>
                <a:latin typeface="+mj-lt"/>
                <a:ea typeface="Calibri" panose="020F0502020204030204" pitchFamily="34" charset="0"/>
                <a:cs typeface="Calibri" panose="020F0502020204030204" pitchFamily="34" charset="0"/>
              </a:rPr>
              <a:t>If negotiations fail within a reasonable timeframe, TMA reserves the right to terminate discussions and invite the next lowest evaluated responsive bidder.</a:t>
            </a:r>
            <a:endParaRPr lang="en-KE" sz="1900" dirty="0">
              <a:solidFill>
                <a:srgbClr val="002060"/>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6319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36E5F-A515-8465-E26F-49E570BB309B}"/>
            </a:ext>
          </a:extLst>
        </p:cNvPr>
        <p:cNvGrpSpPr/>
        <p:nvPr/>
      </p:nvGrpSpPr>
      <p:grpSpPr>
        <a:xfrm>
          <a:off x="0" y="0"/>
          <a:ext cx="0" cy="0"/>
          <a:chOff x="0" y="0"/>
          <a:chExt cx="0" cy="0"/>
        </a:xfrm>
      </p:grpSpPr>
      <p:pic>
        <p:nvPicPr>
          <p:cNvPr id="75" name="Picture 74" descr="Files">
            <a:extLst>
              <a:ext uri="{FF2B5EF4-FFF2-40B4-BE49-F238E27FC236}">
                <a16:creationId xmlns:a16="http://schemas.microsoft.com/office/drawing/2014/main" id="{68F7E51B-E495-60D0-50C9-3239F5EF46BF}"/>
              </a:ext>
            </a:extLst>
          </p:cNvPr>
          <p:cNvPicPr>
            <a:picLocks noChangeAspect="1"/>
          </p:cNvPicPr>
          <p:nvPr/>
        </p:nvPicPr>
        <p:blipFill>
          <a:blip r:embed="rId2">
            <a:duotone>
              <a:schemeClr val="bg2">
                <a:shade val="45000"/>
                <a:satMod val="135000"/>
              </a:schemeClr>
              <a:prstClr val="white"/>
            </a:duotone>
            <a:alphaModFix amt="50000"/>
          </a:blip>
          <a:srcRect r="-1" b="15728"/>
          <a:stretch/>
        </p:blipFill>
        <p:spPr>
          <a:xfrm>
            <a:off x="305" y="10"/>
            <a:ext cx="12191695" cy="6857990"/>
          </a:xfrm>
          <a:prstGeom prst="rect">
            <a:avLst/>
          </a:prstGeom>
        </p:spPr>
      </p:pic>
      <p:sp>
        <p:nvSpPr>
          <p:cNvPr id="2" name="Title 1">
            <a:extLst>
              <a:ext uri="{FF2B5EF4-FFF2-40B4-BE49-F238E27FC236}">
                <a16:creationId xmlns:a16="http://schemas.microsoft.com/office/drawing/2014/main" id="{6816438F-2215-2348-1C07-DF5B2E0A6193}"/>
              </a:ext>
            </a:extLst>
          </p:cNvPr>
          <p:cNvSpPr>
            <a:spLocks noGrp="1"/>
          </p:cNvSpPr>
          <p:nvPr>
            <p:ph type="title"/>
          </p:nvPr>
        </p:nvSpPr>
        <p:spPr>
          <a:xfrm>
            <a:off x="1451579" y="804519"/>
            <a:ext cx="9603275" cy="1049235"/>
          </a:xfrm>
        </p:spPr>
        <p:txBody>
          <a:bodyPr>
            <a:normAutofit/>
          </a:bodyPr>
          <a:lstStyle/>
          <a:p>
            <a:r>
              <a:rPr lang="en-GB" b="1" dirty="0">
                <a:solidFill>
                  <a:srgbClr val="002060"/>
                </a:solidFill>
                <a:latin typeface="+mn-lt"/>
              </a:rPr>
              <a:t>Additional Information:</a:t>
            </a:r>
            <a:endParaRPr lang="en-KE" b="1" dirty="0">
              <a:solidFill>
                <a:srgbClr val="002060"/>
              </a:solidFill>
              <a:latin typeface="+mn-lt"/>
            </a:endParaRPr>
          </a:p>
        </p:txBody>
      </p:sp>
      <p:sp>
        <p:nvSpPr>
          <p:cNvPr id="3" name="Footer Placeholder 1">
            <a:extLst>
              <a:ext uri="{FF2B5EF4-FFF2-40B4-BE49-F238E27FC236}">
                <a16:creationId xmlns:a16="http://schemas.microsoft.com/office/drawing/2014/main" id="{62A234BB-E560-2A41-EB96-895F4FC8E0F6}"/>
              </a:ext>
            </a:extLst>
          </p:cNvPr>
          <p:cNvSpPr>
            <a:spLocks noGrp="1"/>
          </p:cNvSpPr>
          <p:nvPr>
            <p:ph type="ftr" sz="quarter" idx="11"/>
          </p:nvPr>
        </p:nvSpPr>
        <p:spPr>
          <a:xfrm>
            <a:off x="1451579" y="329307"/>
            <a:ext cx="5938836" cy="309201"/>
          </a:xfrm>
        </p:spPr>
        <p:txBody>
          <a:bodyPr vert="horz" lIns="91440" tIns="45720" rIns="91440" bIns="45720" rtlCol="0">
            <a:normAutofit/>
          </a:bodyPr>
          <a:lstStyle/>
          <a:p>
            <a:pPr>
              <a:spcAft>
                <a:spcPts val="600"/>
              </a:spcAft>
            </a:pPr>
            <a:r>
              <a:rPr lang="en-US"/>
              <a:t>Web: www.trademarkafrica.com                              Twitter: @TradeMarkAfrica</a:t>
            </a:r>
          </a:p>
        </p:txBody>
      </p:sp>
      <p:sp>
        <p:nvSpPr>
          <p:cNvPr id="56" name="Content Placeholder 2">
            <a:extLst>
              <a:ext uri="{FF2B5EF4-FFF2-40B4-BE49-F238E27FC236}">
                <a16:creationId xmlns:a16="http://schemas.microsoft.com/office/drawing/2014/main" id="{98ADBEFE-64FF-979E-974C-7995422EC24F}"/>
              </a:ext>
            </a:extLst>
          </p:cNvPr>
          <p:cNvSpPr>
            <a:spLocks noGrp="1"/>
          </p:cNvSpPr>
          <p:nvPr>
            <p:ph idx="1"/>
          </p:nvPr>
        </p:nvSpPr>
        <p:spPr>
          <a:xfrm>
            <a:off x="1451579" y="1443017"/>
            <a:ext cx="9603275" cy="4537159"/>
          </a:xfrm>
        </p:spPr>
        <p:txBody>
          <a:bodyPr>
            <a:normAutofit/>
          </a:bodyPr>
          <a:lstStyle/>
          <a:p>
            <a:pPr marL="0" indent="0" eaLnBrk="0" fontAlgn="base" hangingPunct="0">
              <a:spcBef>
                <a:spcPct val="20000"/>
              </a:spcBef>
              <a:buNone/>
              <a:defRPr/>
            </a:pPr>
            <a:r>
              <a:rPr kumimoji="0" lang="en-GB" b="1" i="0" u="none" strike="noStrike" kern="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Note: </a:t>
            </a:r>
          </a:p>
          <a:p>
            <a:pPr eaLnBrk="0" fontAlgn="base" hangingPunct="0">
              <a:spcBef>
                <a:spcPct val="20000"/>
              </a:spcBef>
              <a:buFont typeface="Wingdings" panose="05000000000000000000" pitchFamily="2" charset="2"/>
              <a:buChar char="Ø"/>
              <a:defRPr/>
            </a:pPr>
            <a:r>
              <a:rPr lang="en-GB" kern="0" dirty="0">
                <a:solidFill>
                  <a:srgbClr val="002060"/>
                </a:solidFill>
                <a:ea typeface="Calibri" panose="020F0502020204030204" pitchFamily="34" charset="0"/>
                <a:cs typeface="Calibri" panose="020F0502020204030204" pitchFamily="34" charset="0"/>
              </a:rPr>
              <a:t>Bidders are encouraged to engage their tax advisors for Tax obligation and related advice.</a:t>
            </a:r>
          </a:p>
          <a:p>
            <a:pPr eaLnBrk="0" fontAlgn="base" hangingPunct="0">
              <a:spcBef>
                <a:spcPct val="20000"/>
              </a:spcBef>
              <a:buFont typeface="Wingdings" panose="05000000000000000000" pitchFamily="2" charset="2"/>
              <a:buChar char="Ø"/>
              <a:defRPr/>
            </a:pPr>
            <a:r>
              <a:rPr lang="en-GB" dirty="0">
                <a:solidFill>
                  <a:srgbClr val="002060"/>
                </a:solidFill>
              </a:rPr>
              <a:t>Non-attendance at the pre-bid and site visit meeting will not be a cause for disqualification of a Bidder.</a:t>
            </a:r>
          </a:p>
          <a:p>
            <a:pPr eaLnBrk="0" fontAlgn="base" hangingPunct="0">
              <a:spcBef>
                <a:spcPct val="20000"/>
              </a:spcBef>
              <a:buFont typeface="Wingdings" panose="05000000000000000000" pitchFamily="2" charset="2"/>
              <a:buChar char="Ø"/>
              <a:defRPr/>
            </a:pPr>
            <a:r>
              <a:rPr lang="en-GB" dirty="0">
                <a:solidFill>
                  <a:srgbClr val="002060"/>
                </a:solidFill>
              </a:rPr>
              <a:t>Any false information in the bid submission will lead to Automatic disqualification.</a:t>
            </a:r>
          </a:p>
          <a:p>
            <a:pPr eaLnBrk="0" fontAlgn="base" hangingPunct="0">
              <a:spcBef>
                <a:spcPct val="20000"/>
              </a:spcBef>
              <a:buFont typeface="Wingdings" panose="05000000000000000000" pitchFamily="2" charset="2"/>
              <a:buChar char="Ø"/>
              <a:defRPr/>
            </a:pPr>
            <a:r>
              <a:rPr lang="en-GB" dirty="0">
                <a:solidFill>
                  <a:srgbClr val="002060"/>
                </a:solidFill>
              </a:rPr>
              <a:t>NOTE: In case of misrepresentations, the information in this pre bid presentations does not replace tender document. The Tender document &amp; any clarifications &amp; Addendum issued are supreme reference points. </a:t>
            </a:r>
          </a:p>
          <a:p>
            <a:pPr eaLnBrk="0" fontAlgn="base" hangingPunct="0">
              <a:spcBef>
                <a:spcPct val="20000"/>
              </a:spcBef>
              <a:buFont typeface="Wingdings" panose="05000000000000000000" pitchFamily="2" charset="2"/>
              <a:buChar char="Ø"/>
              <a:defRPr/>
            </a:pPr>
            <a:endParaRPr lang="en-GB" dirty="0">
              <a:solidFill>
                <a:srgbClr val="002060"/>
              </a:solidFill>
            </a:endParaRPr>
          </a:p>
          <a:p>
            <a:pPr eaLnBrk="0" fontAlgn="base" hangingPunct="0">
              <a:spcBef>
                <a:spcPct val="20000"/>
              </a:spcBef>
              <a:buFont typeface="Wingdings" panose="05000000000000000000" pitchFamily="2" charset="2"/>
              <a:buChar char="Ø"/>
              <a:defRPr/>
            </a:pPr>
            <a:endParaRPr lang="en-GB" dirty="0">
              <a:solidFill>
                <a:srgbClr val="002060"/>
              </a:solidFill>
            </a:endParaRPr>
          </a:p>
        </p:txBody>
      </p:sp>
    </p:spTree>
    <p:extLst>
      <p:ext uri="{BB962C8B-B14F-4D97-AF65-F5344CB8AC3E}">
        <p14:creationId xmlns:p14="http://schemas.microsoft.com/office/powerpoint/2010/main" val="475520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a:extLst>
            <a:ext uri="{FF2B5EF4-FFF2-40B4-BE49-F238E27FC236}">
              <a16:creationId xmlns:a16="http://schemas.microsoft.com/office/drawing/2014/main" id="{B3F991E1-94F8-ACB4-41F1-B206E4667AD5}"/>
            </a:ext>
          </a:extLst>
        </p:cNvPr>
        <p:cNvGrpSpPr/>
        <p:nvPr/>
      </p:nvGrpSpPr>
      <p:grpSpPr>
        <a:xfrm>
          <a:off x="0" y="0"/>
          <a:ext cx="0" cy="0"/>
          <a:chOff x="0" y="0"/>
          <a:chExt cx="0" cy="0"/>
        </a:xfrm>
      </p:grpSpPr>
      <p:sp>
        <p:nvSpPr>
          <p:cNvPr id="90" name="Rectangle 89">
            <a:extLst>
              <a:ext uri="{FF2B5EF4-FFF2-40B4-BE49-F238E27FC236}">
                <a16:creationId xmlns:a16="http://schemas.microsoft.com/office/drawing/2014/main" id="{51B39578-E029-9DC8-FF96-FB906BC09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pic>
        <p:nvPicPr>
          <p:cNvPr id="92" name="Picture 91">
            <a:extLst>
              <a:ext uri="{FF2B5EF4-FFF2-40B4-BE49-F238E27FC236}">
                <a16:creationId xmlns:a16="http://schemas.microsoft.com/office/drawing/2014/main" id="{E6BA877F-4685-E0C7-E43A-E7BE142507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4" name="Straight Connector 93">
            <a:extLst>
              <a:ext uri="{FF2B5EF4-FFF2-40B4-BE49-F238E27FC236}">
                <a16:creationId xmlns:a16="http://schemas.microsoft.com/office/drawing/2014/main" id="{60CCB510-10CC-EDB0-EC48-8D84F92494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4F190D0-618C-B760-7630-2491BE374E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8" name="Rectangle 97">
            <a:extLst>
              <a:ext uri="{FF2B5EF4-FFF2-40B4-BE49-F238E27FC236}">
                <a16:creationId xmlns:a16="http://schemas.microsoft.com/office/drawing/2014/main" id="{9AA758A6-F595-604A-88D9-AD4CA4FF3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A8490E-EE0B-E5D3-C281-B0D4A746C457}"/>
              </a:ext>
            </a:extLst>
          </p:cNvPr>
          <p:cNvSpPr txBox="1"/>
          <p:nvPr/>
        </p:nvSpPr>
        <p:spPr>
          <a:xfrm>
            <a:off x="2365695" y="938717"/>
            <a:ext cx="8689157" cy="3541837"/>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6600" cap="all">
                <a:latin typeface="+mj-lt"/>
                <a:ea typeface="+mj-ea"/>
                <a:cs typeface="+mj-cs"/>
              </a:rPr>
              <a:t>Environmental and Social Safeguarding </a:t>
            </a:r>
          </a:p>
        </p:txBody>
      </p:sp>
      <p:sp>
        <p:nvSpPr>
          <p:cNvPr id="4" name="Footer Placeholder 3">
            <a:extLst>
              <a:ext uri="{FF2B5EF4-FFF2-40B4-BE49-F238E27FC236}">
                <a16:creationId xmlns:a16="http://schemas.microsoft.com/office/drawing/2014/main" id="{5B121431-4A7B-AF87-7DF6-5BB8930B68A0}"/>
              </a:ext>
            </a:extLst>
          </p:cNvPr>
          <p:cNvSpPr>
            <a:spLocks noGrp="1"/>
          </p:cNvSpPr>
          <p:nvPr>
            <p:ph type="ftr" sz="quarter" idx="11"/>
          </p:nvPr>
        </p:nvSpPr>
        <p:spPr>
          <a:xfrm>
            <a:off x="2481152" y="411195"/>
            <a:ext cx="4973915" cy="309201"/>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Web: www.trademarkafrica.com   Twitter: @TradeMarkAfrica</a:t>
            </a:r>
          </a:p>
        </p:txBody>
      </p:sp>
      <p:cxnSp>
        <p:nvCxnSpPr>
          <p:cNvPr id="100" name="Straight Connector 99">
            <a:extLst>
              <a:ext uri="{FF2B5EF4-FFF2-40B4-BE49-F238E27FC236}">
                <a16:creationId xmlns:a16="http://schemas.microsoft.com/office/drawing/2014/main" id="{DA564900-48EC-14DC-6D67-AC70754EC8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473552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DCFE67A4-306B-8C98-9C10-DB00B5E63F4E}"/>
              </a:ext>
            </a:extLst>
          </p:cNvPr>
          <p:cNvSpPr txBox="1"/>
          <p:nvPr/>
        </p:nvSpPr>
        <p:spPr>
          <a:xfrm>
            <a:off x="261430" y="1280159"/>
            <a:ext cx="3539266" cy="429768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endParaRPr lang="en-US" sz="3200" b="1" i="0" kern="1200" cap="all">
              <a:solidFill>
                <a:schemeClr val="tx1"/>
              </a:solidFill>
              <a:effectLst/>
              <a:latin typeface="+mj-lt"/>
              <a:ea typeface="+mj-ea"/>
              <a:cs typeface="+mj-cs"/>
            </a:endParaRPr>
          </a:p>
        </p:txBody>
      </p:sp>
      <p:sp>
        <p:nvSpPr>
          <p:cNvPr id="3" name="TextBox 2">
            <a:extLst>
              <a:ext uri="{FF2B5EF4-FFF2-40B4-BE49-F238E27FC236}">
                <a16:creationId xmlns:a16="http://schemas.microsoft.com/office/drawing/2014/main" id="{D45D9F14-DDD1-8EF0-F513-347545E4C411}"/>
              </a:ext>
            </a:extLst>
          </p:cNvPr>
          <p:cNvSpPr txBox="1"/>
          <p:nvPr/>
        </p:nvSpPr>
        <p:spPr>
          <a:xfrm>
            <a:off x="4924849" y="1494875"/>
            <a:ext cx="6130003" cy="4297680"/>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00000"/>
              <a:buFont typeface="Arial" panose="020B0604020202020204" pitchFamily="34" charset="0"/>
              <a:buChar char="•"/>
            </a:pPr>
            <a:endParaRPr lang="en-US"/>
          </a:p>
        </p:txBody>
      </p:sp>
    </p:spTree>
    <p:extLst>
      <p:ext uri="{BB962C8B-B14F-4D97-AF65-F5344CB8AC3E}">
        <p14:creationId xmlns:p14="http://schemas.microsoft.com/office/powerpoint/2010/main" val="345529233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147A74-D364-7402-26E4-CE20FDEAF51D}"/>
              </a:ext>
            </a:extLst>
          </p:cNvPr>
          <p:cNvSpPr>
            <a:spLocks noGrp="1"/>
          </p:cNvSpPr>
          <p:nvPr>
            <p:ph type="title"/>
          </p:nvPr>
        </p:nvSpPr>
        <p:spPr>
          <a:xfrm>
            <a:off x="844476" y="1600199"/>
            <a:ext cx="3539266" cy="4297680"/>
          </a:xfrm>
        </p:spPr>
        <p:txBody>
          <a:bodyPr anchor="ctr">
            <a:normAutofit/>
          </a:bodyPr>
          <a:lstStyle/>
          <a:p>
            <a:br>
              <a:rPr lang="en-GB"/>
            </a:br>
            <a:endParaRPr lang="en-KE"/>
          </a:p>
        </p:txBody>
      </p:sp>
      <p:sp>
        <p:nvSpPr>
          <p:cNvPr id="4" name="Footer Placeholder 3">
            <a:extLst>
              <a:ext uri="{FF2B5EF4-FFF2-40B4-BE49-F238E27FC236}">
                <a16:creationId xmlns:a16="http://schemas.microsoft.com/office/drawing/2014/main" id="{6B97C151-365B-E287-E6BA-64E940E103CD}"/>
              </a:ext>
            </a:extLst>
          </p:cNvPr>
          <p:cNvSpPr>
            <a:spLocks noGrp="1"/>
          </p:cNvSpPr>
          <p:nvPr>
            <p:ph type="ftr" sz="quarter" idx="11"/>
          </p:nvPr>
        </p:nvSpPr>
        <p:spPr>
          <a:xfrm>
            <a:off x="4924851" y="540921"/>
            <a:ext cx="5025700" cy="309201"/>
          </a:xfrm>
        </p:spPr>
        <p:txBody>
          <a:bodyPr>
            <a:normAutofit/>
          </a:bodyPr>
          <a:lstStyle/>
          <a:p>
            <a:pPr>
              <a:lnSpc>
                <a:spcPct val="90000"/>
              </a:lnSpc>
              <a:spcAft>
                <a:spcPts val="600"/>
              </a:spcAft>
            </a:pPr>
            <a:r>
              <a:rPr lang="en-US" kern="1200">
                <a:latin typeface="+mn-lt"/>
                <a:ea typeface="+mn-ea"/>
                <a:cs typeface="+mn-cs"/>
              </a:rPr>
              <a:t>Web: www.trademarkafrica.com   Twitter: @TradeMarkAfrica</a:t>
            </a:r>
          </a:p>
          <a:p>
            <a:pPr>
              <a:lnSpc>
                <a:spcPct val="90000"/>
              </a:lnSpc>
              <a:spcAft>
                <a:spcPts val="600"/>
              </a:spcAft>
            </a:pPr>
            <a:endParaRPr lang="x-none"/>
          </a:p>
        </p:txBody>
      </p:sp>
      <p:cxnSp>
        <p:nvCxnSpPr>
          <p:cNvPr id="18" name="Straight Connector 17">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52F332-1055-AF59-AAB3-14D3E566ACEF}"/>
              </a:ext>
            </a:extLst>
          </p:cNvPr>
          <p:cNvSpPr>
            <a:spLocks noGrp="1"/>
          </p:cNvSpPr>
          <p:nvPr>
            <p:ph idx="1"/>
          </p:nvPr>
        </p:nvSpPr>
        <p:spPr>
          <a:xfrm>
            <a:off x="75307" y="1006568"/>
            <a:ext cx="4496691" cy="5171639"/>
          </a:xfrm>
        </p:spPr>
        <p:txBody>
          <a:bodyPr anchor="ctr">
            <a:normAutofit/>
          </a:bodyPr>
          <a:lstStyle/>
          <a:p>
            <a:r>
              <a:rPr lang="en-GB" sz="2400" dirty="0">
                <a:solidFill>
                  <a:srgbClr val="002060"/>
                </a:solidFill>
              </a:rPr>
              <a:t>TMA has adapted the World Bank’s ESF that sets forth the 10 ESSs and this applies to all its projects.</a:t>
            </a:r>
          </a:p>
          <a:p>
            <a:r>
              <a:rPr lang="en-GB" sz="2400" dirty="0">
                <a:solidFill>
                  <a:srgbClr val="002060"/>
                </a:solidFill>
              </a:rPr>
              <a:t>TMA expects that all its projects will not bring harm to the environment and society. Further, the projects should improve the net well-being of the people</a:t>
            </a:r>
          </a:p>
        </p:txBody>
      </p:sp>
      <p:pic>
        <p:nvPicPr>
          <p:cNvPr id="1026" name="Picture 2">
            <a:extLst>
              <a:ext uri="{FF2B5EF4-FFF2-40B4-BE49-F238E27FC236}">
                <a16:creationId xmlns:a16="http://schemas.microsoft.com/office/drawing/2014/main" id="{D838CA43-28F9-81F3-70A5-BB8B81715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606" y="1701799"/>
            <a:ext cx="7083341" cy="398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984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a:extLst>
            <a:ext uri="{FF2B5EF4-FFF2-40B4-BE49-F238E27FC236}">
              <a16:creationId xmlns:a16="http://schemas.microsoft.com/office/drawing/2014/main" id="{ED3ED768-4669-E3A3-E0DD-59280DDFBA7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1430F5-CE0A-0DEB-BB5B-D8D38267A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94E80C-4784-9B18-C882-BA0FDC050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2B6358-471D-27CF-D311-6F746676A0A9}"/>
              </a:ext>
            </a:extLst>
          </p:cNvPr>
          <p:cNvSpPr>
            <a:spLocks noGrp="1"/>
          </p:cNvSpPr>
          <p:nvPr>
            <p:ph type="title"/>
          </p:nvPr>
        </p:nvSpPr>
        <p:spPr>
          <a:xfrm>
            <a:off x="206835" y="1572015"/>
            <a:ext cx="3450765" cy="4584527"/>
          </a:xfrm>
        </p:spPr>
        <p:txBody>
          <a:bodyPr>
            <a:normAutofit/>
          </a:bodyPr>
          <a:lstStyle/>
          <a:p>
            <a:r>
              <a:rPr lang="en-GB">
                <a:solidFill>
                  <a:srgbClr val="FFFFFF"/>
                </a:solidFill>
              </a:rPr>
              <a:t>Key environmental and Social standards (ESS) for the QA/QC</a:t>
            </a:r>
            <a:br>
              <a:rPr lang="en-GB">
                <a:solidFill>
                  <a:srgbClr val="FFFFFF"/>
                </a:solidFill>
              </a:rPr>
            </a:br>
            <a:br>
              <a:rPr lang="en-GB">
                <a:solidFill>
                  <a:srgbClr val="FFFFFF"/>
                </a:solidFill>
              </a:rPr>
            </a:br>
            <a:r>
              <a:rPr lang="en-GB" sz="2400">
                <a:solidFill>
                  <a:srgbClr val="FFFFFF"/>
                </a:solidFill>
              </a:rPr>
              <a:t>(not exhaustive):</a:t>
            </a:r>
            <a:br>
              <a:rPr lang="en-GB">
                <a:solidFill>
                  <a:srgbClr val="FFFFFF"/>
                </a:solidFill>
              </a:rPr>
            </a:br>
            <a:br>
              <a:rPr lang="en-GB">
                <a:solidFill>
                  <a:srgbClr val="FFFFFF"/>
                </a:solidFill>
              </a:rPr>
            </a:br>
            <a:br>
              <a:rPr lang="en-GB">
                <a:solidFill>
                  <a:srgbClr val="FFFFFF"/>
                </a:solidFill>
              </a:rPr>
            </a:br>
            <a:endParaRPr lang="en-KE">
              <a:solidFill>
                <a:srgbClr val="FFFFFF"/>
              </a:solidFill>
            </a:endParaRPr>
          </a:p>
        </p:txBody>
      </p:sp>
      <p:sp>
        <p:nvSpPr>
          <p:cNvPr id="4" name="Footer Placeholder 3">
            <a:extLst>
              <a:ext uri="{FF2B5EF4-FFF2-40B4-BE49-F238E27FC236}">
                <a16:creationId xmlns:a16="http://schemas.microsoft.com/office/drawing/2014/main" id="{D6F1933F-FCBF-E1D0-328C-7CDC4E979E82}"/>
              </a:ext>
            </a:extLst>
          </p:cNvPr>
          <p:cNvSpPr>
            <a:spLocks noGrp="1"/>
          </p:cNvSpPr>
          <p:nvPr>
            <p:ph type="ftr" sz="quarter" idx="11"/>
          </p:nvPr>
        </p:nvSpPr>
        <p:spPr>
          <a:xfrm>
            <a:off x="4801585" y="329307"/>
            <a:ext cx="5938836" cy="309201"/>
          </a:xfrm>
        </p:spPr>
        <p:txBody>
          <a:bodyPr>
            <a:normAutofit lnSpcReduction="10000"/>
          </a:bodyPr>
          <a:lstStyle/>
          <a:p>
            <a:pPr>
              <a:spcAft>
                <a:spcPts val="600"/>
              </a:spcAft>
            </a:pPr>
            <a:r>
              <a:rPr lang="en-US" kern="1200">
                <a:solidFill>
                  <a:schemeClr val="tx1">
                    <a:tint val="75000"/>
                  </a:schemeClr>
                </a:solidFill>
                <a:latin typeface="+mn-lt"/>
                <a:ea typeface="+mn-ea"/>
                <a:cs typeface="+mn-cs"/>
              </a:rPr>
              <a:t>Web: www.trademarkafrica.com   Twitter: @TradeMarkAfrica</a:t>
            </a:r>
          </a:p>
          <a:p>
            <a:pPr>
              <a:spcAft>
                <a:spcPts val="600"/>
              </a:spcAft>
            </a:pPr>
            <a:endParaRPr lang="x-none"/>
          </a:p>
        </p:txBody>
      </p:sp>
      <p:sp>
        <p:nvSpPr>
          <p:cNvPr id="3" name="Content Placeholder 2">
            <a:extLst>
              <a:ext uri="{FF2B5EF4-FFF2-40B4-BE49-F238E27FC236}">
                <a16:creationId xmlns:a16="http://schemas.microsoft.com/office/drawing/2014/main" id="{1207D93C-A8E1-2516-230C-38FDF18F3BA3}"/>
              </a:ext>
            </a:extLst>
          </p:cNvPr>
          <p:cNvSpPr>
            <a:spLocks noGrp="1"/>
          </p:cNvSpPr>
          <p:nvPr>
            <p:ph idx="1"/>
          </p:nvPr>
        </p:nvSpPr>
        <p:spPr>
          <a:xfrm>
            <a:off x="4407407" y="530352"/>
            <a:ext cx="7577757" cy="6236207"/>
          </a:xfrm>
        </p:spPr>
        <p:txBody>
          <a:bodyPr anchor="t">
            <a:normAutofit fontScale="77500" lnSpcReduction="20000"/>
          </a:bodyPr>
          <a:lstStyle/>
          <a:p>
            <a:r>
              <a:rPr lang="en-GB" sz="2600" b="1" dirty="0">
                <a:solidFill>
                  <a:srgbClr val="002060"/>
                </a:solidFill>
              </a:rPr>
              <a:t>ESS 1 – Assessment and Management of Environmental and Social Risks and Impacts</a:t>
            </a:r>
          </a:p>
          <a:p>
            <a:r>
              <a:rPr lang="en-GB" sz="2600" dirty="0">
                <a:solidFill>
                  <a:srgbClr val="002060"/>
                </a:solidFill>
              </a:rPr>
              <a:t>ESIA are to be prepared for any project that has potential of bringing harm to the environment or social set-up of the project footprint. TMA policies require ESIA for all infrastructure projects.</a:t>
            </a:r>
          </a:p>
          <a:p>
            <a:r>
              <a:rPr lang="en-GB" sz="2600" b="1" dirty="0">
                <a:solidFill>
                  <a:srgbClr val="002060"/>
                </a:solidFill>
              </a:rPr>
              <a:t>ESS 2 - Labor and Working Conditions</a:t>
            </a:r>
          </a:p>
          <a:p>
            <a:r>
              <a:rPr lang="en-GB" sz="2600" dirty="0">
                <a:solidFill>
                  <a:srgbClr val="002060"/>
                </a:solidFill>
              </a:rPr>
              <a:t>OHS matters must be in place</a:t>
            </a:r>
          </a:p>
          <a:p>
            <a:r>
              <a:rPr lang="en-GB" sz="2600" dirty="0">
                <a:solidFill>
                  <a:srgbClr val="002060"/>
                </a:solidFill>
              </a:rPr>
              <a:t>GRM to be set up including to address SEAH issues</a:t>
            </a:r>
          </a:p>
          <a:p>
            <a:r>
              <a:rPr lang="en-GB" sz="2600" dirty="0">
                <a:solidFill>
                  <a:srgbClr val="002060"/>
                </a:solidFill>
              </a:rPr>
              <a:t>Compliance with national laws (e.g. wages/salaries, allowable age)</a:t>
            </a:r>
          </a:p>
          <a:p>
            <a:r>
              <a:rPr lang="en-GB" sz="2600" b="1" dirty="0">
                <a:solidFill>
                  <a:srgbClr val="002060"/>
                </a:solidFill>
              </a:rPr>
              <a:t>ESS 3 – Resource Efficiency and Pollution Prevention and Management</a:t>
            </a:r>
          </a:p>
          <a:p>
            <a:r>
              <a:rPr lang="en-GB" sz="2600" dirty="0">
                <a:solidFill>
                  <a:srgbClr val="002060"/>
                </a:solidFill>
              </a:rPr>
              <a:t>Sustainable use of raw materials (including borrow pits)</a:t>
            </a:r>
          </a:p>
          <a:p>
            <a:r>
              <a:rPr lang="en-GB" sz="2600" dirty="0">
                <a:solidFill>
                  <a:srgbClr val="002060"/>
                </a:solidFill>
              </a:rPr>
              <a:t>Avoid/minimise project-related emissions &amp; pollutants</a:t>
            </a:r>
          </a:p>
          <a:p>
            <a:r>
              <a:rPr lang="en-GB" sz="2600" dirty="0">
                <a:solidFill>
                  <a:srgbClr val="002060"/>
                </a:solidFill>
              </a:rPr>
              <a:t>Management of hazardous &amp; non-hazardous waste</a:t>
            </a:r>
          </a:p>
          <a:p>
            <a:endParaRPr lang="en-KE" dirty="0"/>
          </a:p>
        </p:txBody>
      </p:sp>
    </p:spTree>
    <p:extLst>
      <p:ext uri="{BB962C8B-B14F-4D97-AF65-F5344CB8AC3E}">
        <p14:creationId xmlns:p14="http://schemas.microsoft.com/office/powerpoint/2010/main" val="2997088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a:extLst>
            <a:ext uri="{FF2B5EF4-FFF2-40B4-BE49-F238E27FC236}">
              <a16:creationId xmlns:a16="http://schemas.microsoft.com/office/drawing/2014/main" id="{6AA19ED6-AE81-7ED5-DD72-92E4FEB281F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743539-10D0-4EAD-E444-40997B020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3A62E6-BA39-79AA-C499-3B4B2B06E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3CE6E-666E-6AFD-E500-A91E7EA126E6}"/>
              </a:ext>
            </a:extLst>
          </p:cNvPr>
          <p:cNvSpPr>
            <a:spLocks noGrp="1"/>
          </p:cNvSpPr>
          <p:nvPr>
            <p:ph type="title"/>
          </p:nvPr>
        </p:nvSpPr>
        <p:spPr>
          <a:xfrm>
            <a:off x="206835" y="1572015"/>
            <a:ext cx="3450765" cy="4584527"/>
          </a:xfrm>
        </p:spPr>
        <p:txBody>
          <a:bodyPr>
            <a:normAutofit/>
          </a:bodyPr>
          <a:lstStyle/>
          <a:p>
            <a:r>
              <a:rPr lang="en-GB">
                <a:solidFill>
                  <a:srgbClr val="FFFFFF"/>
                </a:solidFill>
              </a:rPr>
              <a:t>QA/QC issues</a:t>
            </a:r>
            <a:br>
              <a:rPr lang="en-GB">
                <a:solidFill>
                  <a:srgbClr val="FFFFFF"/>
                </a:solidFill>
              </a:rPr>
            </a:br>
            <a:br>
              <a:rPr lang="en-GB">
                <a:solidFill>
                  <a:srgbClr val="FFFFFF"/>
                </a:solidFill>
              </a:rPr>
            </a:br>
            <a:r>
              <a:rPr lang="en-GB" sz="2400">
                <a:solidFill>
                  <a:srgbClr val="FFFFFF"/>
                </a:solidFill>
              </a:rPr>
              <a:t>(not exhaustive)</a:t>
            </a:r>
            <a:br>
              <a:rPr lang="en-GB" sz="2400">
                <a:solidFill>
                  <a:srgbClr val="FFFFFF"/>
                </a:solidFill>
              </a:rPr>
            </a:br>
            <a:br>
              <a:rPr lang="en-GB" sz="2400">
                <a:solidFill>
                  <a:srgbClr val="FFFFFF"/>
                </a:solidFill>
              </a:rPr>
            </a:br>
            <a:r>
              <a:rPr lang="en-GB" sz="2400">
                <a:solidFill>
                  <a:srgbClr val="FFFFFF"/>
                </a:solidFill>
              </a:rPr>
              <a:t> </a:t>
            </a:r>
            <a:r>
              <a:rPr lang="en-GB" sz="2400" err="1">
                <a:solidFill>
                  <a:srgbClr val="FFFFFF"/>
                </a:solidFill>
              </a:rPr>
              <a:t>cont</a:t>
            </a:r>
            <a:r>
              <a:rPr lang="en-GB" sz="2400">
                <a:solidFill>
                  <a:srgbClr val="FFFFFF"/>
                </a:solidFill>
              </a:rPr>
              <a:t>… :</a:t>
            </a:r>
            <a:br>
              <a:rPr lang="en-GB" sz="2400">
                <a:solidFill>
                  <a:srgbClr val="FFFFFF"/>
                </a:solidFill>
              </a:rPr>
            </a:br>
            <a:br>
              <a:rPr lang="en-GB">
                <a:solidFill>
                  <a:srgbClr val="FFFFFF"/>
                </a:solidFill>
              </a:rPr>
            </a:br>
            <a:endParaRPr lang="en-KE">
              <a:solidFill>
                <a:srgbClr val="FFFFFF"/>
              </a:solidFill>
            </a:endParaRPr>
          </a:p>
        </p:txBody>
      </p:sp>
      <p:sp>
        <p:nvSpPr>
          <p:cNvPr id="4" name="Footer Placeholder 3">
            <a:extLst>
              <a:ext uri="{FF2B5EF4-FFF2-40B4-BE49-F238E27FC236}">
                <a16:creationId xmlns:a16="http://schemas.microsoft.com/office/drawing/2014/main" id="{072E4AEA-8AD8-A068-195D-0BC959CF6B15}"/>
              </a:ext>
            </a:extLst>
          </p:cNvPr>
          <p:cNvSpPr>
            <a:spLocks noGrp="1"/>
          </p:cNvSpPr>
          <p:nvPr>
            <p:ph type="ftr" sz="quarter" idx="11"/>
          </p:nvPr>
        </p:nvSpPr>
        <p:spPr>
          <a:xfrm>
            <a:off x="4801585" y="329307"/>
            <a:ext cx="5938836" cy="309201"/>
          </a:xfrm>
        </p:spPr>
        <p:txBody>
          <a:bodyPr>
            <a:normAutofit lnSpcReduction="10000"/>
          </a:bodyPr>
          <a:lstStyle/>
          <a:p>
            <a:pPr>
              <a:spcAft>
                <a:spcPts val="600"/>
              </a:spcAft>
            </a:pPr>
            <a:r>
              <a:rPr lang="en-US" kern="1200">
                <a:solidFill>
                  <a:schemeClr val="tx1">
                    <a:tint val="75000"/>
                  </a:schemeClr>
                </a:solidFill>
                <a:latin typeface="+mn-lt"/>
                <a:ea typeface="+mn-ea"/>
                <a:cs typeface="+mn-cs"/>
              </a:rPr>
              <a:t>Web: www.trademarkafrica.com   Twitter: @TradeMarkAfrica</a:t>
            </a:r>
          </a:p>
          <a:p>
            <a:pPr>
              <a:spcAft>
                <a:spcPts val="600"/>
              </a:spcAft>
            </a:pPr>
            <a:endParaRPr lang="x-none"/>
          </a:p>
        </p:txBody>
      </p:sp>
      <p:sp>
        <p:nvSpPr>
          <p:cNvPr id="3" name="Content Placeholder 2">
            <a:extLst>
              <a:ext uri="{FF2B5EF4-FFF2-40B4-BE49-F238E27FC236}">
                <a16:creationId xmlns:a16="http://schemas.microsoft.com/office/drawing/2014/main" id="{8262D53C-76E3-3861-BD24-40F45441AB68}"/>
              </a:ext>
            </a:extLst>
          </p:cNvPr>
          <p:cNvSpPr>
            <a:spLocks noGrp="1"/>
          </p:cNvSpPr>
          <p:nvPr>
            <p:ph idx="1"/>
          </p:nvPr>
        </p:nvSpPr>
        <p:spPr>
          <a:xfrm>
            <a:off x="4407407" y="530352"/>
            <a:ext cx="7577757" cy="6236207"/>
          </a:xfrm>
        </p:spPr>
        <p:txBody>
          <a:bodyPr anchor="t">
            <a:normAutofit fontScale="92500" lnSpcReduction="10000"/>
          </a:bodyPr>
          <a:lstStyle/>
          <a:p>
            <a:r>
              <a:rPr lang="en-GB" b="1" dirty="0">
                <a:solidFill>
                  <a:srgbClr val="002060"/>
                </a:solidFill>
              </a:rPr>
              <a:t>ESS 4 – Community Health and Safety</a:t>
            </a:r>
          </a:p>
          <a:p>
            <a:r>
              <a:rPr lang="en-GB" dirty="0">
                <a:solidFill>
                  <a:srgbClr val="002060"/>
                </a:solidFill>
              </a:rPr>
              <a:t>Identify potential community exposure to project-related risks, and propose appropriate mitigation</a:t>
            </a:r>
          </a:p>
          <a:p>
            <a:r>
              <a:rPr lang="en-GB" dirty="0">
                <a:solidFill>
                  <a:srgbClr val="002060"/>
                </a:solidFill>
              </a:rPr>
              <a:t>Risk and Incident management: appropriate risk management framework(s) for the project including incident/issue management e.g. practical and accessible GRM, escalation of risks, etc. </a:t>
            </a:r>
          </a:p>
          <a:p>
            <a:r>
              <a:rPr lang="en-GB" b="1" dirty="0">
                <a:solidFill>
                  <a:srgbClr val="002060"/>
                </a:solidFill>
              </a:rPr>
              <a:t>ESS 5 – Land Acquisition, Restrictions on Land Use and Involuntary Displacement</a:t>
            </a:r>
          </a:p>
          <a:p>
            <a:r>
              <a:rPr lang="en-GB" dirty="0">
                <a:solidFill>
                  <a:srgbClr val="002060"/>
                </a:solidFill>
              </a:rPr>
              <a:t>Identify if project will result in involuntary displacement of people; evidence document of land ownership to be included in reporting.</a:t>
            </a:r>
          </a:p>
          <a:p>
            <a:r>
              <a:rPr lang="en-GB" b="1" dirty="0">
                <a:solidFill>
                  <a:srgbClr val="002060"/>
                </a:solidFill>
              </a:rPr>
              <a:t>ESS 6 – Biodiversity conservation and sustainable management of living natural resources</a:t>
            </a:r>
          </a:p>
          <a:p>
            <a:r>
              <a:rPr lang="en-GB" dirty="0">
                <a:solidFill>
                  <a:srgbClr val="002060"/>
                </a:solidFill>
              </a:rPr>
              <a:t>Project adjacent to a water resource (L. Albert) that should be protected. (Periodic Water quality analysis etc.)</a:t>
            </a:r>
          </a:p>
          <a:p>
            <a:r>
              <a:rPr lang="en-GB" b="1" dirty="0">
                <a:solidFill>
                  <a:srgbClr val="002060"/>
                </a:solidFill>
              </a:rPr>
              <a:t>ESS 10 – Stakeholder engagement and information disclosure</a:t>
            </a:r>
          </a:p>
          <a:p>
            <a:r>
              <a:rPr lang="en-GB" dirty="0">
                <a:solidFill>
                  <a:srgbClr val="002060"/>
                </a:solidFill>
              </a:rPr>
              <a:t>Stakeholder engagements have influenced the project designs</a:t>
            </a:r>
          </a:p>
        </p:txBody>
      </p:sp>
    </p:spTree>
    <p:extLst>
      <p:ext uri="{BB962C8B-B14F-4D97-AF65-F5344CB8AC3E}">
        <p14:creationId xmlns:p14="http://schemas.microsoft.com/office/powerpoint/2010/main" val="1210112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pic>
        <p:nvPicPr>
          <p:cNvPr id="27" name="Picture 26">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32">
            <a:extLst>
              <a:ext uri="{FF2B5EF4-FFF2-40B4-BE49-F238E27FC236}">
                <a16:creationId xmlns:a16="http://schemas.microsoft.com/office/drawing/2014/main" id="{F0AB17F6-592B-45CB-96F6-705C9825A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B2E21B7-212B-9FBD-D070-650AE3FACD3A}"/>
              </a:ext>
            </a:extLst>
          </p:cNvPr>
          <p:cNvSpPr>
            <a:spLocks/>
          </p:cNvSpPr>
          <p:nvPr/>
        </p:nvSpPr>
        <p:spPr>
          <a:xfrm>
            <a:off x="5039068" y="802298"/>
            <a:ext cx="6015784" cy="5116985"/>
          </a:xfrm>
          <a:prstGeom prst="rect">
            <a:avLst/>
          </a:prstGeom>
        </p:spPr>
        <p:txBody>
          <a:bodyPr vert="horz" lIns="91440" tIns="45720" rIns="91440" bIns="0" rtlCol="0" anchor="ctr">
            <a:normAutofit/>
          </a:bodyPr>
          <a:lstStyle/>
          <a:p>
            <a:pPr defTabSz="914400" fontAlgn="base">
              <a:lnSpc>
                <a:spcPct val="90000"/>
              </a:lnSpc>
              <a:spcBef>
                <a:spcPct val="0"/>
              </a:spcBef>
              <a:spcAft>
                <a:spcPts val="600"/>
              </a:spcAft>
              <a:defRPr/>
            </a:pPr>
            <a:r>
              <a:rPr lang="en-US" altLang="en-US" sz="6600" cap="all">
                <a:latin typeface="+mj-lt"/>
                <a:ea typeface="+mj-ea"/>
                <a:cs typeface="+mj-cs"/>
              </a:rPr>
              <a:t>QUESTIONS?</a:t>
            </a:r>
          </a:p>
          <a:p>
            <a:pPr defTabSz="914400">
              <a:lnSpc>
                <a:spcPct val="90000"/>
              </a:lnSpc>
              <a:spcBef>
                <a:spcPct val="0"/>
              </a:spcBef>
              <a:spcAft>
                <a:spcPts val="600"/>
              </a:spcAft>
            </a:pPr>
            <a:endParaRPr lang="en-US" sz="6600" cap="all">
              <a:latin typeface="+mj-lt"/>
              <a:ea typeface="+mj-ea"/>
              <a:cs typeface="+mj-cs"/>
            </a:endParaRPr>
          </a:p>
        </p:txBody>
      </p:sp>
      <p:cxnSp>
        <p:nvCxnSpPr>
          <p:cNvPr id="35" name="Straight Connector 34">
            <a:extLst>
              <a:ext uri="{FF2B5EF4-FFF2-40B4-BE49-F238E27FC236}">
                <a16:creationId xmlns:a16="http://schemas.microsoft.com/office/drawing/2014/main" id="{5A9284E7-0823-472D-9963-18D89DFEB8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60590"/>
            <a:ext cx="0" cy="320040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9CE4614A-DBCC-1212-3D5E-E1D91715A378}"/>
              </a:ext>
            </a:extLst>
          </p:cNvPr>
          <p:cNvSpPr>
            <a:spLocks noGrp="1"/>
          </p:cNvSpPr>
          <p:nvPr>
            <p:ph type="ftr" sz="quarter" idx="11"/>
          </p:nvPr>
        </p:nvSpPr>
        <p:spPr>
          <a:xfrm>
            <a:off x="5039068" y="6170677"/>
            <a:ext cx="5002027" cy="309201"/>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Web: www.trademarkea.com   Twitter: @TradeMarkEastA</a:t>
            </a:r>
          </a:p>
        </p:txBody>
      </p:sp>
    </p:spTree>
    <p:extLst>
      <p:ext uri="{BB962C8B-B14F-4D97-AF65-F5344CB8AC3E}">
        <p14:creationId xmlns:p14="http://schemas.microsoft.com/office/powerpoint/2010/main" val="237961834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36307" y="2891026"/>
            <a:ext cx="4306197" cy="2687082"/>
          </a:xfrm>
          <a:prstGeom prst="rect">
            <a:avLst/>
          </a:prstGeom>
          <a:noFill/>
        </p:spPr>
        <p:txBody>
          <a:bodyPr wrap="square" rtlCol="0">
            <a:spAutoFit/>
          </a:bodyPr>
          <a:lstStyle/>
          <a:p>
            <a:pPr algn="r">
              <a:lnSpc>
                <a:spcPct val="150000"/>
              </a:lnSpc>
            </a:pPr>
            <a:r>
              <a:rPr lang="en-US" sz="2300">
                <a:solidFill>
                  <a:srgbClr val="2A5E8C"/>
                </a:solidFill>
                <a:latin typeface="Montserrat" panose="00000500000000000000" pitchFamily="50" charset="0"/>
              </a:rPr>
              <a:t>info@trademarkafrica.com</a:t>
            </a:r>
          </a:p>
          <a:p>
            <a:pPr algn="r">
              <a:lnSpc>
                <a:spcPct val="150000"/>
              </a:lnSpc>
            </a:pPr>
            <a:r>
              <a:rPr lang="en-US" sz="2300">
                <a:solidFill>
                  <a:srgbClr val="2A5E8C"/>
                </a:solidFill>
                <a:latin typeface="Montserrat" panose="00000500000000000000" pitchFamily="50" charset="0"/>
              </a:rPr>
              <a:t>www.trademarkafrica.com</a:t>
            </a:r>
          </a:p>
          <a:p>
            <a:pPr algn="r">
              <a:lnSpc>
                <a:spcPct val="150000"/>
              </a:lnSpc>
            </a:pPr>
            <a:r>
              <a:rPr lang="en-US" sz="2300">
                <a:solidFill>
                  <a:srgbClr val="2A5E8C"/>
                </a:solidFill>
                <a:latin typeface="Montserrat" panose="00000500000000000000" pitchFamily="50" charset="0"/>
              </a:rPr>
              <a:t>TradeMark Africa</a:t>
            </a:r>
          </a:p>
          <a:p>
            <a:pPr algn="r">
              <a:lnSpc>
                <a:spcPct val="150000"/>
              </a:lnSpc>
            </a:pPr>
            <a:r>
              <a:rPr lang="en-US" sz="2300">
                <a:solidFill>
                  <a:srgbClr val="2A5E8C"/>
                </a:solidFill>
                <a:latin typeface="Montserrat" panose="00000500000000000000" pitchFamily="50" charset="0"/>
              </a:rPr>
              <a:t>@TradeMarkAfrica</a:t>
            </a:r>
          </a:p>
          <a:p>
            <a:pPr algn="r">
              <a:lnSpc>
                <a:spcPct val="150000"/>
              </a:lnSpc>
            </a:pPr>
            <a:r>
              <a:rPr lang="en-US" sz="2300">
                <a:solidFill>
                  <a:srgbClr val="2A5E8C"/>
                </a:solidFill>
                <a:latin typeface="Montserrat" panose="00000500000000000000" pitchFamily="50" charset="0"/>
              </a:rPr>
              <a:t>TradeMark Africa</a:t>
            </a:r>
          </a:p>
        </p:txBody>
      </p:sp>
      <p:pic>
        <p:nvPicPr>
          <p:cNvPr id="15" name="Picture 14"/>
          <p:cNvPicPr>
            <a:picLocks noChangeAspect="1"/>
          </p:cNvPicPr>
          <p:nvPr/>
        </p:nvPicPr>
        <p:blipFill>
          <a:blip r:embed="rId3"/>
          <a:stretch>
            <a:fillRect/>
          </a:stretch>
        </p:blipFill>
        <p:spPr>
          <a:xfrm>
            <a:off x="4601497" y="4110826"/>
            <a:ext cx="363744" cy="353778"/>
          </a:xfrm>
          <a:prstGeom prst="rect">
            <a:avLst/>
          </a:prstGeom>
        </p:spPr>
      </p:pic>
      <p:pic>
        <p:nvPicPr>
          <p:cNvPr id="16" name="Picture 15"/>
          <p:cNvPicPr>
            <a:picLocks noChangeAspect="1"/>
          </p:cNvPicPr>
          <p:nvPr/>
        </p:nvPicPr>
        <p:blipFill>
          <a:blip r:embed="rId4"/>
          <a:stretch>
            <a:fillRect/>
          </a:stretch>
        </p:blipFill>
        <p:spPr>
          <a:xfrm>
            <a:off x="4601497" y="4649022"/>
            <a:ext cx="363743" cy="363743"/>
          </a:xfrm>
          <a:prstGeom prst="rect">
            <a:avLst/>
          </a:prstGeom>
        </p:spPr>
      </p:pic>
      <p:pic>
        <p:nvPicPr>
          <p:cNvPr id="18" name="Picture 17"/>
          <p:cNvPicPr>
            <a:picLocks noChangeAspect="1"/>
          </p:cNvPicPr>
          <p:nvPr/>
        </p:nvPicPr>
        <p:blipFill>
          <a:blip r:embed="rId5"/>
          <a:stretch>
            <a:fillRect/>
          </a:stretch>
        </p:blipFill>
        <p:spPr>
          <a:xfrm>
            <a:off x="4601496" y="5132228"/>
            <a:ext cx="379101" cy="373835"/>
          </a:xfrm>
          <a:prstGeom prst="rect">
            <a:avLst/>
          </a:prstGeom>
        </p:spPr>
      </p:pic>
      <p:pic>
        <p:nvPicPr>
          <p:cNvPr id="19" name="Picture 18"/>
          <p:cNvPicPr>
            <a:picLocks noChangeAspect="1"/>
          </p:cNvPicPr>
          <p:nvPr/>
        </p:nvPicPr>
        <p:blipFill>
          <a:blip r:embed="rId6"/>
          <a:srcRect/>
          <a:stretch/>
        </p:blipFill>
        <p:spPr>
          <a:xfrm>
            <a:off x="1181968" y="562082"/>
            <a:ext cx="2730100" cy="2328943"/>
          </a:xfrm>
          <a:prstGeom prst="rect">
            <a:avLst/>
          </a:prstGeom>
        </p:spPr>
      </p:pic>
      <p:grpSp>
        <p:nvGrpSpPr>
          <p:cNvPr id="9" name="Group 8"/>
          <p:cNvGrpSpPr/>
          <p:nvPr/>
        </p:nvGrpSpPr>
        <p:grpSpPr>
          <a:xfrm>
            <a:off x="5633304" y="-21932"/>
            <a:ext cx="864249" cy="6879933"/>
            <a:chOff x="4864625" y="-21932"/>
            <a:chExt cx="864249" cy="6879933"/>
          </a:xfrm>
        </p:grpSpPr>
        <p:cxnSp>
          <p:nvCxnSpPr>
            <p:cNvPr id="10" name="Straight Connector 9"/>
            <p:cNvCxnSpPr/>
            <p:nvPr/>
          </p:nvCxnSpPr>
          <p:spPr>
            <a:xfrm flipV="1">
              <a:off x="4970609" y="-21932"/>
              <a:ext cx="0" cy="4090218"/>
            </a:xfrm>
            <a:prstGeom prst="line">
              <a:avLst/>
            </a:prstGeom>
            <a:ln w="19050">
              <a:solidFill>
                <a:srgbClr val="2A5E8C"/>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864625" y="4021394"/>
              <a:ext cx="864249" cy="2836607"/>
              <a:chOff x="4684145" y="4021394"/>
              <a:chExt cx="864249" cy="2836607"/>
            </a:xfrm>
          </p:grpSpPr>
          <p:sp>
            <p:nvSpPr>
              <p:cNvPr id="14" name="Rectangle 13"/>
              <p:cNvSpPr/>
              <p:nvPr/>
            </p:nvSpPr>
            <p:spPr>
              <a:xfrm>
                <a:off x="4691180" y="4835471"/>
                <a:ext cx="857214" cy="2022530"/>
              </a:xfrm>
              <a:prstGeom prst="rect">
                <a:avLst/>
              </a:prstGeom>
              <a:solidFill>
                <a:srgbClr val="2A5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89096" y="4160753"/>
                <a:ext cx="857214" cy="15343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84145" y="4021394"/>
                <a:ext cx="857214" cy="984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 name="Picture 1"/>
          <p:cNvPicPr>
            <a:picLocks noChangeAspect="1"/>
          </p:cNvPicPr>
          <p:nvPr/>
        </p:nvPicPr>
        <p:blipFill>
          <a:blip r:embed="rId7"/>
          <a:srcRect t="28374" b="28374"/>
          <a:stretch/>
        </p:blipFill>
        <p:spPr>
          <a:xfrm>
            <a:off x="5948033" y="0"/>
            <a:ext cx="6487969" cy="6896100"/>
          </a:xfrm>
          <a:prstGeom prst="rect">
            <a:avLst/>
          </a:prstGeom>
        </p:spPr>
      </p:pic>
    </p:spTree>
    <p:extLst>
      <p:ext uri="{BB962C8B-B14F-4D97-AF65-F5344CB8AC3E}">
        <p14:creationId xmlns:p14="http://schemas.microsoft.com/office/powerpoint/2010/main" val="241869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500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0B592-A720-06E0-047B-83425CE03187}"/>
              </a:ext>
            </a:extLst>
          </p:cNvPr>
          <p:cNvSpPr>
            <a:spLocks noGrp="1"/>
          </p:cNvSpPr>
          <p:nvPr>
            <p:ph type="title"/>
          </p:nvPr>
        </p:nvSpPr>
        <p:spPr>
          <a:xfrm>
            <a:off x="613723" y="1941825"/>
            <a:ext cx="3107672" cy="4584527"/>
          </a:xfrm>
        </p:spPr>
        <p:txBody>
          <a:bodyPr>
            <a:normAutofit/>
          </a:bodyPr>
          <a:lstStyle/>
          <a:p>
            <a:r>
              <a:rPr lang="en-GB" b="1">
                <a:solidFill>
                  <a:srgbClr val="FFFFFF"/>
                </a:solidFill>
                <a:latin typeface="+mn-lt"/>
              </a:rPr>
              <a:t>About TradeMark Africa </a:t>
            </a:r>
            <a:endParaRPr lang="en-KE" b="1">
              <a:solidFill>
                <a:srgbClr val="FFFFFF"/>
              </a:solidFill>
              <a:latin typeface="+mn-lt"/>
            </a:endParaRPr>
          </a:p>
        </p:txBody>
      </p:sp>
      <p:sp>
        <p:nvSpPr>
          <p:cNvPr id="4" name="Footer Placeholder 3">
            <a:extLst>
              <a:ext uri="{FF2B5EF4-FFF2-40B4-BE49-F238E27FC236}">
                <a16:creationId xmlns:a16="http://schemas.microsoft.com/office/drawing/2014/main" id="{69A8E3D3-467F-E1C5-BEF6-32DB4C036ADC}"/>
              </a:ext>
            </a:extLst>
          </p:cNvPr>
          <p:cNvSpPr>
            <a:spLocks noGrp="1"/>
          </p:cNvSpPr>
          <p:nvPr>
            <p:ph type="ftr" sz="quarter" idx="11"/>
          </p:nvPr>
        </p:nvSpPr>
        <p:spPr>
          <a:xfrm>
            <a:off x="4801585" y="329307"/>
            <a:ext cx="5938836" cy="309201"/>
          </a:xfrm>
        </p:spPr>
        <p:txBody>
          <a:bodyPr>
            <a:normAutofit lnSpcReduction="10000"/>
          </a:bodyPr>
          <a:lstStyle/>
          <a:p>
            <a:pPr>
              <a:spcAft>
                <a:spcPts val="600"/>
              </a:spcAft>
            </a:pPr>
            <a:r>
              <a:rPr lang="en-US" kern="1200">
                <a:solidFill>
                  <a:schemeClr val="tx1">
                    <a:tint val="75000"/>
                  </a:schemeClr>
                </a:solidFill>
                <a:latin typeface="+mn-lt"/>
                <a:ea typeface="+mn-ea"/>
                <a:cs typeface="+mn-cs"/>
              </a:rPr>
              <a:t>Web: www.trademarkafrica.com   Twitter: @TradeMarkAfrica</a:t>
            </a:r>
          </a:p>
          <a:p>
            <a:pPr>
              <a:spcAft>
                <a:spcPts val="600"/>
              </a:spcAft>
            </a:pPr>
            <a:endParaRPr lang="x-none"/>
          </a:p>
        </p:txBody>
      </p:sp>
      <p:sp>
        <p:nvSpPr>
          <p:cNvPr id="49" name="Content Placeholder 2">
            <a:extLst>
              <a:ext uri="{FF2B5EF4-FFF2-40B4-BE49-F238E27FC236}">
                <a16:creationId xmlns:a16="http://schemas.microsoft.com/office/drawing/2014/main" id="{456B4D64-12FC-BBFA-FE19-3C196F703930}"/>
              </a:ext>
            </a:extLst>
          </p:cNvPr>
          <p:cNvSpPr>
            <a:spLocks noGrp="1"/>
          </p:cNvSpPr>
          <p:nvPr>
            <p:ph idx="1"/>
          </p:nvPr>
        </p:nvSpPr>
        <p:spPr>
          <a:xfrm>
            <a:off x="4497572" y="669982"/>
            <a:ext cx="6677247" cy="5922842"/>
          </a:xfrm>
        </p:spPr>
        <p:txBody>
          <a:bodyPr anchor="t">
            <a:noAutofit/>
          </a:bodyPr>
          <a:lstStyle/>
          <a:p>
            <a:pPr algn="just">
              <a:lnSpc>
                <a:spcPct val="110000"/>
              </a:lnSpc>
            </a:pPr>
            <a:r>
              <a:rPr lang="en-GB" sz="1800" dirty="0">
                <a:solidFill>
                  <a:srgbClr val="002060"/>
                </a:solidFill>
                <a:latin typeface="+mj-lt"/>
              </a:rPr>
              <a:t>TradeMark Africa (TMA) is a leading African Aid-for-Trade organisation, founded in 2010, with a mission to grow intra-African trade, increase Africa’s share in global trade, and make trade more pro-poor and environmentally sustainable. Our focus on reducing the cost and time of trading across borders through enhanced trade policy, better trade infrastructure, standards that work for businesses, greater use of digital innovations and a focus on creating trade access for vulnerable groups, has contributed to substantially lower cargo transit times, improved border efficiency, and reduced trade barriers. TMA has expanded in recent years to operate in 22 countries across East, West and Southern Africa as well as the Horn.  TMA operates on a not-for-profit basis and is funded by 12 institutional and philanthropic development partners. TMA works closely with regional and continental organisations, national Governments, the private sector and civil society organisations to deliver results that drive shared prosperity and reduce poverty. </a:t>
            </a:r>
          </a:p>
          <a:p>
            <a:pPr algn="just">
              <a:lnSpc>
                <a:spcPct val="110000"/>
              </a:lnSpc>
            </a:pPr>
            <a:r>
              <a:rPr lang="en-GB" sz="1800" dirty="0">
                <a:solidFill>
                  <a:srgbClr val="002060"/>
                </a:solidFill>
                <a:latin typeface="+mj-lt"/>
              </a:rPr>
              <a:t>For more information, please visit </a:t>
            </a:r>
            <a:r>
              <a:rPr lang="en-GB" sz="1800" dirty="0">
                <a:solidFill>
                  <a:srgbClr val="002060"/>
                </a:solidFill>
                <a:latin typeface="+mj-lt"/>
                <a:hlinkClick r:id="rId2">
                  <a:extLst>
                    <a:ext uri="{A12FA001-AC4F-418D-AE19-62706E023703}">
                      <ahyp:hlinkClr xmlns:ahyp="http://schemas.microsoft.com/office/drawing/2018/hyperlinkcolor" val="tx"/>
                    </a:ext>
                  </a:extLst>
                </a:hlinkClick>
              </a:rPr>
              <a:t>www.trademarkafrica.com</a:t>
            </a:r>
            <a:r>
              <a:rPr lang="en-GB" sz="1800" dirty="0">
                <a:solidFill>
                  <a:srgbClr val="002060"/>
                </a:solidFill>
                <a:latin typeface="+mj-lt"/>
              </a:rPr>
              <a:t>  </a:t>
            </a:r>
          </a:p>
          <a:p>
            <a:pPr>
              <a:lnSpc>
                <a:spcPct val="110000"/>
              </a:lnSpc>
            </a:pPr>
            <a:endParaRPr lang="en-GB" sz="1800" dirty="0">
              <a:latin typeface="+mj-lt"/>
            </a:endParaRPr>
          </a:p>
        </p:txBody>
      </p:sp>
    </p:spTree>
    <p:extLst>
      <p:ext uri="{BB962C8B-B14F-4D97-AF65-F5344CB8AC3E}">
        <p14:creationId xmlns:p14="http://schemas.microsoft.com/office/powerpoint/2010/main" val="316020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a:extLst>
            <a:ext uri="{FF2B5EF4-FFF2-40B4-BE49-F238E27FC236}">
              <a16:creationId xmlns:a16="http://schemas.microsoft.com/office/drawing/2014/main" id="{A5AB2B39-F69F-DB10-9BB1-899559295AD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CCC3071-F9D7-FFD9-E3D3-5B2039711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38D5C0-1003-4B30-74C7-56BF49EFDE87}"/>
              </a:ext>
            </a:extLst>
          </p:cNvPr>
          <p:cNvSpPr>
            <a:spLocks noGrp="1"/>
          </p:cNvSpPr>
          <p:nvPr>
            <p:ph type="title"/>
          </p:nvPr>
        </p:nvSpPr>
        <p:spPr>
          <a:xfrm>
            <a:off x="844476" y="1600199"/>
            <a:ext cx="3539266" cy="4297680"/>
          </a:xfrm>
        </p:spPr>
        <p:txBody>
          <a:bodyPr anchor="ctr">
            <a:normAutofit/>
          </a:bodyPr>
          <a:lstStyle/>
          <a:p>
            <a:r>
              <a:rPr lang="en-GB" b="1" dirty="0">
                <a:solidFill>
                  <a:srgbClr val="002060"/>
                </a:solidFill>
                <a:latin typeface="+mn-lt"/>
              </a:rPr>
              <a:t>Project Background: Assignment Objectives</a:t>
            </a:r>
            <a:br>
              <a:rPr lang="en-GB" b="1" dirty="0"/>
            </a:br>
            <a:endParaRPr lang="en-KE" b="1" dirty="0"/>
          </a:p>
        </p:txBody>
      </p:sp>
      <p:sp>
        <p:nvSpPr>
          <p:cNvPr id="4" name="Footer Placeholder 3">
            <a:extLst>
              <a:ext uri="{FF2B5EF4-FFF2-40B4-BE49-F238E27FC236}">
                <a16:creationId xmlns:a16="http://schemas.microsoft.com/office/drawing/2014/main" id="{7883B362-8A5D-A0E8-1B0D-506F015EC4E3}"/>
              </a:ext>
            </a:extLst>
          </p:cNvPr>
          <p:cNvSpPr>
            <a:spLocks noGrp="1"/>
          </p:cNvSpPr>
          <p:nvPr>
            <p:ph type="ftr" sz="quarter" idx="11"/>
          </p:nvPr>
        </p:nvSpPr>
        <p:spPr>
          <a:xfrm>
            <a:off x="4924851" y="540921"/>
            <a:ext cx="5025700" cy="309201"/>
          </a:xfrm>
        </p:spPr>
        <p:txBody>
          <a:bodyPr>
            <a:normAutofit/>
          </a:bodyPr>
          <a:lstStyle/>
          <a:p>
            <a:pPr>
              <a:spcAft>
                <a:spcPts val="600"/>
              </a:spcAft>
            </a:pPr>
            <a:r>
              <a:rPr lang="en-GB"/>
              <a:t>Web: www.trademarkafrica.com   Twitter: @TradeMarkAfrica</a:t>
            </a:r>
            <a:endParaRPr lang="x-none"/>
          </a:p>
        </p:txBody>
      </p:sp>
      <p:cxnSp>
        <p:nvCxnSpPr>
          <p:cNvPr id="11" name="Straight Connector 10">
            <a:extLst>
              <a:ext uri="{FF2B5EF4-FFF2-40B4-BE49-F238E27FC236}">
                <a16:creationId xmlns:a16="http://schemas.microsoft.com/office/drawing/2014/main" id="{78F63957-13C4-C2F5-16CC-521DB0DB24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4B3DCCA-D757-2D88-516A-2A13485DB8CB}"/>
              </a:ext>
            </a:extLst>
          </p:cNvPr>
          <p:cNvSpPr>
            <a:spLocks noGrp="1"/>
          </p:cNvSpPr>
          <p:nvPr>
            <p:ph idx="1"/>
          </p:nvPr>
        </p:nvSpPr>
        <p:spPr>
          <a:xfrm>
            <a:off x="4982392" y="743367"/>
            <a:ext cx="6610654" cy="4735611"/>
          </a:xfrm>
        </p:spPr>
        <p:txBody>
          <a:bodyPr anchor="ctr">
            <a:normAutofit/>
          </a:bodyPr>
          <a:lstStyle/>
          <a:p>
            <a:pPr marL="0" marR="0" algn="just">
              <a:lnSpc>
                <a:spcPct val="115000"/>
              </a:lnSpc>
              <a:buNone/>
            </a:pPr>
            <a:r>
              <a:rPr lang="en-US" dirty="0">
                <a:solidFill>
                  <a:srgbClr val="002060"/>
                </a:solidFill>
                <a:latin typeface="+mj-lt"/>
              </a:rPr>
              <a:t>The objective of the consultancy is to provide professional engineering services for the preparation of designs and supervision of civil works to ensure that infrastructure investments are implemented efficiently, safely, and in accordance with approved technical standards.</a:t>
            </a:r>
            <a:endParaRPr lang="en-KE" dirty="0">
              <a:solidFill>
                <a:srgbClr val="002060"/>
              </a:solidFill>
              <a:latin typeface="+mj-lt"/>
            </a:endParaRPr>
          </a:p>
        </p:txBody>
      </p:sp>
    </p:spTree>
    <p:extLst>
      <p:ext uri="{BB962C8B-B14F-4D97-AF65-F5344CB8AC3E}">
        <p14:creationId xmlns:p14="http://schemas.microsoft.com/office/powerpoint/2010/main" val="2289910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EA5E-DBC8-02E7-A1C3-9E49259169D3}"/>
              </a:ext>
            </a:extLst>
          </p:cNvPr>
          <p:cNvSpPr>
            <a:spLocks noGrp="1"/>
          </p:cNvSpPr>
          <p:nvPr>
            <p:ph type="title"/>
          </p:nvPr>
        </p:nvSpPr>
        <p:spPr/>
        <p:txBody>
          <a:bodyPr/>
          <a:lstStyle/>
          <a:p>
            <a:r>
              <a:rPr lang="en-GB" b="1" dirty="0">
                <a:solidFill>
                  <a:srgbClr val="002060"/>
                </a:solidFill>
              </a:rPr>
              <a:t>Scope of the assignment</a:t>
            </a:r>
            <a:endParaRPr lang="en-KE" dirty="0"/>
          </a:p>
        </p:txBody>
      </p:sp>
      <p:sp>
        <p:nvSpPr>
          <p:cNvPr id="3" name="Content Placeholder 2">
            <a:extLst>
              <a:ext uri="{FF2B5EF4-FFF2-40B4-BE49-F238E27FC236}">
                <a16:creationId xmlns:a16="http://schemas.microsoft.com/office/drawing/2014/main" id="{956DDABB-6910-C7FC-20B1-0791B5A59E0C}"/>
              </a:ext>
            </a:extLst>
          </p:cNvPr>
          <p:cNvSpPr>
            <a:spLocks noGrp="1"/>
          </p:cNvSpPr>
          <p:nvPr>
            <p:ph idx="1"/>
          </p:nvPr>
        </p:nvSpPr>
        <p:spPr/>
        <p:txBody>
          <a:bodyPr>
            <a:normAutofit fontScale="92500"/>
          </a:bodyPr>
          <a:lstStyle/>
          <a:p>
            <a:pPr marL="0" marR="0" algn="just">
              <a:lnSpc>
                <a:spcPct val="115000"/>
              </a:lnSpc>
              <a:buNone/>
            </a:pPr>
            <a:r>
              <a:rPr lang="en-US" sz="2000" dirty="0">
                <a:solidFill>
                  <a:srgbClr val="002060"/>
                </a:solidFill>
                <a:effectLst/>
                <a:latin typeface="Calibri" panose="020F0502020204030204" pitchFamily="34" charset="0"/>
                <a:ea typeface="Times New Roman" panose="02020603050405020304" pitchFamily="18" charset="0"/>
              </a:rPr>
              <a:t>The Consultant shall provide professional engineering services covering </a:t>
            </a:r>
            <a:r>
              <a:rPr lang="en-US" sz="2000" b="1" dirty="0">
                <a:solidFill>
                  <a:srgbClr val="002060"/>
                </a:solidFill>
                <a:effectLst/>
                <a:latin typeface="Calibri" panose="020F0502020204030204" pitchFamily="34" charset="0"/>
                <a:ea typeface="Times New Roman" panose="02020603050405020304" pitchFamily="18" charset="0"/>
              </a:rPr>
              <a:t>design, procurement support, construction supervision and post-construction services</a:t>
            </a:r>
            <a:r>
              <a:rPr lang="en-US" sz="2000" dirty="0">
                <a:solidFill>
                  <a:srgbClr val="002060"/>
                </a:solidFill>
                <a:effectLst/>
                <a:latin typeface="Calibri" panose="020F0502020204030204" pitchFamily="34" charset="0"/>
                <a:ea typeface="Times New Roman" panose="02020603050405020304" pitchFamily="18" charset="0"/>
              </a:rPr>
              <a:t> for infrastructure improvements at selected border crossings and logistics hubs along the corridor.</a:t>
            </a:r>
            <a:endParaRPr lang="en-KE" sz="2400" dirty="0">
              <a:effectLst/>
              <a:latin typeface="Times New Roman" panose="02020603050405020304" pitchFamily="18" charset="0"/>
              <a:ea typeface="Times New Roman" panose="02020603050405020304" pitchFamily="18" charset="0"/>
            </a:endParaRPr>
          </a:p>
          <a:p>
            <a:pPr marL="0" marR="0" algn="just">
              <a:lnSpc>
                <a:spcPct val="115000"/>
              </a:lnSpc>
              <a:buNone/>
            </a:pPr>
            <a:r>
              <a:rPr lang="en-GB" sz="2000" dirty="0">
                <a:solidFill>
                  <a:srgbClr val="002060"/>
                </a:solidFill>
                <a:effectLst/>
                <a:latin typeface="Calibri" panose="020F0502020204030204" pitchFamily="34" charset="0"/>
                <a:ea typeface="Times New Roman" panose="02020603050405020304" pitchFamily="18" charset="0"/>
              </a:rPr>
              <a:t>The assignment will be implemented in the following phases.</a:t>
            </a:r>
            <a:endParaRPr lang="en-KE" sz="2400" dirty="0">
              <a:effectLst/>
              <a:latin typeface="Times New Roman" panose="02020603050405020304" pitchFamily="18" charset="0"/>
              <a:ea typeface="Times New Roman" panose="02020603050405020304" pitchFamily="18" charset="0"/>
            </a:endParaRPr>
          </a:p>
          <a:p>
            <a:pPr marL="0" marR="0" algn="just">
              <a:lnSpc>
                <a:spcPct val="115000"/>
              </a:lnSpc>
              <a:buNone/>
            </a:pPr>
            <a:r>
              <a:rPr lang="en-GB" sz="2000" b="1" kern="1800" dirty="0">
                <a:solidFill>
                  <a:srgbClr val="002060"/>
                </a:solidFill>
                <a:effectLst/>
                <a:latin typeface="Calibri" panose="020F0502020204030204" pitchFamily="34" charset="0"/>
                <a:ea typeface="Times New Roman" panose="02020603050405020304" pitchFamily="18" charset="0"/>
              </a:rPr>
              <a:t>1. Engineering Surveys and Detailed Design (6 Months)</a:t>
            </a:r>
            <a:endParaRPr lang="en-KE" sz="2400" dirty="0">
              <a:effectLst/>
              <a:latin typeface="Times New Roman" panose="02020603050405020304" pitchFamily="18" charset="0"/>
              <a:ea typeface="Times New Roman" panose="02020603050405020304" pitchFamily="18" charset="0"/>
            </a:endParaRPr>
          </a:p>
          <a:p>
            <a:pPr marL="0" marR="0" algn="just">
              <a:lnSpc>
                <a:spcPct val="115000"/>
              </a:lnSpc>
              <a:buNone/>
            </a:pPr>
            <a:r>
              <a:rPr lang="en-GB" sz="2000" b="1" dirty="0">
                <a:solidFill>
                  <a:srgbClr val="002060"/>
                </a:solidFill>
                <a:effectLst/>
                <a:latin typeface="Calibri" panose="020F0502020204030204" pitchFamily="34" charset="0"/>
                <a:ea typeface="Times New Roman" panose="02020603050405020304" pitchFamily="18" charset="0"/>
              </a:rPr>
              <a:t>Site Assessment and Surveys</a:t>
            </a:r>
            <a:endParaRPr lang="en-KE" sz="2400" dirty="0">
              <a:effectLst/>
              <a:latin typeface="Times New Roman" panose="02020603050405020304" pitchFamily="18" charset="0"/>
              <a:ea typeface="Times New Roman" panose="02020603050405020304" pitchFamily="18" charset="0"/>
            </a:endParaRPr>
          </a:p>
          <a:p>
            <a:pPr marL="0" marR="0" algn="just">
              <a:lnSpc>
                <a:spcPct val="115000"/>
              </a:lnSpc>
              <a:buNone/>
            </a:pPr>
            <a:r>
              <a:rPr lang="en-GB" sz="2000" dirty="0">
                <a:solidFill>
                  <a:srgbClr val="002060"/>
                </a:solidFill>
                <a:effectLst/>
                <a:latin typeface="Calibri" panose="020F0502020204030204" pitchFamily="34" charset="0"/>
                <a:ea typeface="Times New Roman" panose="02020603050405020304" pitchFamily="18" charset="0"/>
              </a:rPr>
              <a:t>The Consultant shall:</a:t>
            </a:r>
            <a:endParaRPr lang="en-KE" sz="24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000" dirty="0">
                <a:solidFill>
                  <a:srgbClr val="002060"/>
                </a:solidFill>
                <a:effectLst/>
                <a:latin typeface="Calibri" panose="020F0502020204030204" pitchFamily="34" charset="0"/>
                <a:ea typeface="Times New Roman" panose="02020603050405020304" pitchFamily="18" charset="0"/>
              </a:rPr>
              <a:t>Conduct site reconnaissance visits and stakeholder consultations</a:t>
            </a:r>
            <a:endParaRPr lang="en-KE" sz="2400" dirty="0">
              <a:solidFill>
                <a:srgbClr val="002060"/>
              </a:solidFill>
              <a:effectLst/>
              <a:latin typeface="Times New Roman" panose="02020603050405020304" pitchFamily="18" charset="0"/>
              <a:ea typeface="Times New Roman" panose="02020603050405020304" pitchFamily="18" charset="0"/>
            </a:endParaRPr>
          </a:p>
          <a:p>
            <a:endParaRPr lang="en-KE" dirty="0"/>
          </a:p>
        </p:txBody>
      </p:sp>
      <p:sp>
        <p:nvSpPr>
          <p:cNvPr id="4" name="Footer Placeholder 3">
            <a:extLst>
              <a:ext uri="{FF2B5EF4-FFF2-40B4-BE49-F238E27FC236}">
                <a16:creationId xmlns:a16="http://schemas.microsoft.com/office/drawing/2014/main" id="{B8C961EF-59C0-6818-D675-5DC07BBB2430}"/>
              </a:ext>
            </a:extLst>
          </p:cNvPr>
          <p:cNvSpPr>
            <a:spLocks noGrp="1"/>
          </p:cNvSpPr>
          <p:nvPr>
            <p:ph type="ftr" sz="quarter" idx="11"/>
          </p:nvPr>
        </p:nvSpPr>
        <p:spPr/>
        <p:txBody>
          <a:bodyPr/>
          <a:lstStyle/>
          <a:p>
            <a:r>
              <a:rPr lang="en-GB"/>
              <a:t>Web: www.trademarkea.com   Twitter: @TradeMarkEastA</a:t>
            </a:r>
            <a:endParaRPr lang="x-none"/>
          </a:p>
        </p:txBody>
      </p:sp>
    </p:spTree>
    <p:extLst>
      <p:ext uri="{BB962C8B-B14F-4D97-AF65-F5344CB8AC3E}">
        <p14:creationId xmlns:p14="http://schemas.microsoft.com/office/powerpoint/2010/main" val="961120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1114-52A6-E6E6-1B19-CD9E418124D4}"/>
              </a:ext>
            </a:extLst>
          </p:cNvPr>
          <p:cNvSpPr>
            <a:spLocks noGrp="1"/>
          </p:cNvSpPr>
          <p:nvPr>
            <p:ph type="title"/>
          </p:nvPr>
        </p:nvSpPr>
        <p:spPr>
          <a:xfrm>
            <a:off x="838200" y="471449"/>
            <a:ext cx="10515600" cy="761926"/>
          </a:xfrm>
        </p:spPr>
        <p:txBody>
          <a:bodyPr/>
          <a:lstStyle/>
          <a:p>
            <a:r>
              <a:rPr lang="en-GB" sz="3600" b="1" dirty="0">
                <a:solidFill>
                  <a:srgbClr val="002060"/>
                </a:solidFill>
                <a:latin typeface="+mn-lt"/>
              </a:rPr>
              <a:t>Scope of the assignment	</a:t>
            </a:r>
            <a:r>
              <a:rPr lang="en-GB" sz="3600" dirty="0">
                <a:solidFill>
                  <a:srgbClr val="002060"/>
                </a:solidFill>
                <a:latin typeface="+mn-lt"/>
              </a:rPr>
              <a:t>		</a:t>
            </a:r>
            <a:endParaRPr lang="en-KE" sz="3600" dirty="0">
              <a:solidFill>
                <a:srgbClr val="002060"/>
              </a:solidFill>
              <a:latin typeface="+mn-lt"/>
            </a:endParaRPr>
          </a:p>
        </p:txBody>
      </p:sp>
      <p:sp>
        <p:nvSpPr>
          <p:cNvPr id="3" name="Content Placeholder 2">
            <a:extLst>
              <a:ext uri="{FF2B5EF4-FFF2-40B4-BE49-F238E27FC236}">
                <a16:creationId xmlns:a16="http://schemas.microsoft.com/office/drawing/2014/main" id="{B7342F8E-AF1B-3C4A-AF83-5870966CAD04}"/>
              </a:ext>
            </a:extLst>
          </p:cNvPr>
          <p:cNvSpPr>
            <a:spLocks noGrp="1"/>
          </p:cNvSpPr>
          <p:nvPr>
            <p:ph idx="1"/>
          </p:nvPr>
        </p:nvSpPr>
        <p:spPr>
          <a:xfrm>
            <a:off x="838200" y="1233376"/>
            <a:ext cx="10515600" cy="5084319"/>
          </a:xfrm>
        </p:spPr>
        <p:txBody>
          <a:bodyPr>
            <a:normAutofit/>
          </a:bodyPr>
          <a:lstStyle/>
          <a:p>
            <a:pPr marL="342900" marR="0" lvl="0" indent="-342900" algn="just">
              <a:lnSpc>
                <a:spcPct val="115000"/>
              </a:lnSpc>
              <a:buSzPts val="1000"/>
              <a:buFont typeface="Symbol" panose="05050102010706020507" pitchFamily="18" charset="2"/>
              <a:buChar char=""/>
              <a:tabLst>
                <a:tab pos="457200" algn="l"/>
              </a:tabLst>
            </a:pPr>
            <a:r>
              <a:rPr lang="en-GB" dirty="0">
                <a:solidFill>
                  <a:srgbClr val="002060"/>
                </a:solidFill>
                <a:effectLst/>
                <a:latin typeface="Calibri" panose="020F0502020204030204" pitchFamily="34" charset="0"/>
                <a:ea typeface="Times New Roman" panose="02020603050405020304" pitchFamily="18" charset="0"/>
              </a:rPr>
              <a:t>Undertake </a:t>
            </a:r>
            <a:r>
              <a:rPr lang="en-GB" b="1" dirty="0">
                <a:solidFill>
                  <a:srgbClr val="002060"/>
                </a:solidFill>
                <a:effectLst/>
                <a:latin typeface="Calibri" panose="020F0502020204030204" pitchFamily="34" charset="0"/>
                <a:ea typeface="Times New Roman" panose="02020603050405020304" pitchFamily="18" charset="0"/>
              </a:rPr>
              <a:t>topographical and engineering surveys</a:t>
            </a:r>
            <a:endParaRPr lang="en-KE"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dirty="0">
                <a:solidFill>
                  <a:srgbClr val="002060"/>
                </a:solidFill>
                <a:effectLst/>
                <a:latin typeface="Calibri" panose="020F0502020204030204" pitchFamily="34" charset="0"/>
                <a:ea typeface="Times New Roman" panose="02020603050405020304" pitchFamily="18" charset="0"/>
              </a:rPr>
              <a:t>Carry out geotechnical investigations where necessary</a:t>
            </a:r>
            <a:endParaRPr lang="en-KE"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dirty="0">
                <a:solidFill>
                  <a:srgbClr val="002060"/>
                </a:solidFill>
                <a:effectLst/>
                <a:latin typeface="Calibri" panose="020F0502020204030204" pitchFamily="34" charset="0"/>
                <a:ea typeface="Times New Roman" panose="02020603050405020304" pitchFamily="18" charset="0"/>
              </a:rPr>
              <a:t>Assess existing infrastructure conditions</a:t>
            </a:r>
            <a:endParaRPr lang="en-KE"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dirty="0">
                <a:solidFill>
                  <a:srgbClr val="002060"/>
                </a:solidFill>
                <a:effectLst/>
                <a:latin typeface="Calibri" panose="020F0502020204030204" pitchFamily="34" charset="0"/>
                <a:ea typeface="Times New Roman" panose="02020603050405020304" pitchFamily="18" charset="0"/>
              </a:rPr>
              <a:t>Analyse truck traffic circulation and operational requirements</a:t>
            </a:r>
            <a:endParaRPr lang="en-KE"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US" dirty="0">
                <a:solidFill>
                  <a:srgbClr val="002060"/>
                </a:solidFill>
                <a:effectLst/>
                <a:latin typeface="Calibri" panose="020F0502020204030204" pitchFamily="34" charset="0"/>
                <a:ea typeface="Times New Roman" panose="02020603050405020304" pitchFamily="18" charset="0"/>
              </a:rPr>
              <a:t>Identify constraints related to land availability, utilities, drainage, safety and security.</a:t>
            </a:r>
            <a:endParaRPr lang="en-KE" dirty="0">
              <a:solidFill>
                <a:srgbClr val="002060"/>
              </a:solidFill>
              <a:effectLst/>
              <a:latin typeface="Times New Roman" panose="02020603050405020304" pitchFamily="18" charset="0"/>
              <a:ea typeface="Times New Roman" panose="02020603050405020304" pitchFamily="18" charset="0"/>
            </a:endParaRPr>
          </a:p>
          <a:p>
            <a:pPr marL="0" marR="0" algn="just">
              <a:lnSpc>
                <a:spcPct val="115000"/>
              </a:lnSpc>
              <a:buNone/>
            </a:pPr>
            <a:r>
              <a:rPr lang="en-GB" b="1" dirty="0">
                <a:solidFill>
                  <a:srgbClr val="002060"/>
                </a:solidFill>
                <a:latin typeface="Calibri" panose="020F0502020204030204" pitchFamily="34" charset="0"/>
                <a:ea typeface="Times New Roman" panose="02020603050405020304" pitchFamily="18" charset="0"/>
              </a:rPr>
              <a:t>  </a:t>
            </a:r>
            <a:r>
              <a:rPr lang="en-GB" b="1" dirty="0">
                <a:solidFill>
                  <a:srgbClr val="002060"/>
                </a:solidFill>
                <a:effectLst/>
                <a:latin typeface="Calibri" panose="020F0502020204030204" pitchFamily="34" charset="0"/>
                <a:ea typeface="Times New Roman" panose="02020603050405020304" pitchFamily="18" charset="0"/>
              </a:rPr>
              <a:t> Environmental and Social Screening</a:t>
            </a:r>
            <a:endParaRPr lang="en-KE" dirty="0">
              <a:effectLst/>
              <a:latin typeface="Times New Roman" panose="02020603050405020304" pitchFamily="18" charset="0"/>
              <a:ea typeface="Times New Roman" panose="02020603050405020304" pitchFamily="18" charset="0"/>
            </a:endParaRPr>
          </a:p>
          <a:p>
            <a:pPr marL="0" marR="0" algn="just">
              <a:lnSpc>
                <a:spcPct val="115000"/>
              </a:lnSpc>
              <a:buNone/>
            </a:pPr>
            <a:r>
              <a:rPr lang="en-US" dirty="0">
                <a:solidFill>
                  <a:srgbClr val="002060"/>
                </a:solidFill>
                <a:effectLst/>
                <a:latin typeface="Calibri" panose="020F0502020204030204" pitchFamily="34" charset="0"/>
                <a:ea typeface="Times New Roman" panose="02020603050405020304" pitchFamily="18" charset="0"/>
              </a:rPr>
              <a:t>The Consultant shall undertake </a:t>
            </a:r>
            <a:r>
              <a:rPr lang="en-US" b="1" dirty="0">
                <a:solidFill>
                  <a:srgbClr val="002060"/>
                </a:solidFill>
                <a:effectLst/>
                <a:latin typeface="Calibri" panose="020F0502020204030204" pitchFamily="34" charset="0"/>
                <a:ea typeface="Times New Roman" panose="02020603050405020304" pitchFamily="18" charset="0"/>
              </a:rPr>
              <a:t>preliminary environmental and social screening</a:t>
            </a:r>
            <a:r>
              <a:rPr lang="en-US" dirty="0">
                <a:solidFill>
                  <a:srgbClr val="002060"/>
                </a:solidFill>
                <a:effectLst/>
                <a:latin typeface="Calibri" panose="020F0502020204030204" pitchFamily="34" charset="0"/>
                <a:ea typeface="Times New Roman" panose="02020603050405020304" pitchFamily="18" charset="0"/>
              </a:rPr>
              <a:t> to identify potential impacts and propose mitigation measures.</a:t>
            </a:r>
            <a:endParaRPr lang="en-KE" dirty="0">
              <a:effectLst/>
              <a:latin typeface="Times New Roman" panose="02020603050405020304" pitchFamily="18" charset="0"/>
              <a:ea typeface="Times New Roman" panose="02020603050405020304" pitchFamily="18" charset="0"/>
            </a:endParaRPr>
          </a:p>
          <a:p>
            <a:endParaRPr lang="en-GB" sz="2400" dirty="0">
              <a:solidFill>
                <a:srgbClr val="002060"/>
              </a:solidFill>
              <a:ea typeface="+mj-ea"/>
              <a:cs typeface="+mj-cs"/>
            </a:endParaRPr>
          </a:p>
        </p:txBody>
      </p:sp>
      <p:sp>
        <p:nvSpPr>
          <p:cNvPr id="4" name="Footer Placeholder 3">
            <a:extLst>
              <a:ext uri="{FF2B5EF4-FFF2-40B4-BE49-F238E27FC236}">
                <a16:creationId xmlns:a16="http://schemas.microsoft.com/office/drawing/2014/main" id="{32A92D1E-9B05-DFDC-627B-570F583D3DB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Web: www.trademarkea.com   Twitter: @TradeMarkEastA</a:t>
            </a:r>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E5292EC-DF36-FA73-7F3C-F89A4F1590F8}"/>
              </a:ext>
            </a:extLst>
          </p:cNvPr>
          <p:cNvPicPr>
            <a:picLocks noChangeAspect="1"/>
          </p:cNvPicPr>
          <p:nvPr/>
        </p:nvPicPr>
        <p:blipFill>
          <a:blip r:embed="rId4"/>
          <a:stretch>
            <a:fillRect/>
          </a:stretch>
        </p:blipFill>
        <p:spPr>
          <a:xfrm>
            <a:off x="9767346" y="75037"/>
            <a:ext cx="1737511" cy="1158340"/>
          </a:xfrm>
          <a:prstGeom prst="rect">
            <a:avLst/>
          </a:prstGeom>
        </p:spPr>
      </p:pic>
    </p:spTree>
    <p:extLst>
      <p:ext uri="{BB962C8B-B14F-4D97-AF65-F5344CB8AC3E}">
        <p14:creationId xmlns:p14="http://schemas.microsoft.com/office/powerpoint/2010/main" val="160782755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2C9AA-4625-1D7D-C398-164E705C4395}"/>
              </a:ext>
            </a:extLst>
          </p:cNvPr>
          <p:cNvSpPr>
            <a:spLocks noGrp="1"/>
          </p:cNvSpPr>
          <p:nvPr>
            <p:ph type="title"/>
          </p:nvPr>
        </p:nvSpPr>
        <p:spPr>
          <a:xfrm>
            <a:off x="1451579" y="804520"/>
            <a:ext cx="9603275" cy="587136"/>
          </a:xfrm>
        </p:spPr>
        <p:txBody>
          <a:bodyPr/>
          <a:lstStyle/>
          <a:p>
            <a:r>
              <a:rPr lang="en-GB" b="1" dirty="0">
                <a:solidFill>
                  <a:srgbClr val="002060"/>
                </a:solidFill>
              </a:rPr>
              <a:t>Scope of the assignment</a:t>
            </a:r>
            <a:endParaRPr lang="en-KE" dirty="0"/>
          </a:p>
        </p:txBody>
      </p:sp>
      <p:sp>
        <p:nvSpPr>
          <p:cNvPr id="3" name="Content Placeholder 2">
            <a:extLst>
              <a:ext uri="{FF2B5EF4-FFF2-40B4-BE49-F238E27FC236}">
                <a16:creationId xmlns:a16="http://schemas.microsoft.com/office/drawing/2014/main" id="{3A9727BF-7474-5CAF-6701-5C3FA72D70B7}"/>
              </a:ext>
            </a:extLst>
          </p:cNvPr>
          <p:cNvSpPr>
            <a:spLocks noGrp="1"/>
          </p:cNvSpPr>
          <p:nvPr>
            <p:ph idx="1"/>
          </p:nvPr>
        </p:nvSpPr>
        <p:spPr>
          <a:xfrm>
            <a:off x="1451579" y="1243584"/>
            <a:ext cx="9603275" cy="4222761"/>
          </a:xfrm>
        </p:spPr>
        <p:txBody>
          <a:bodyPr>
            <a:normAutofit fontScale="62500" lnSpcReduction="20000"/>
          </a:bodyPr>
          <a:lstStyle/>
          <a:p>
            <a:pPr marL="0" marR="0" algn="just">
              <a:lnSpc>
                <a:spcPct val="115000"/>
              </a:lnSpc>
              <a:buNone/>
            </a:pPr>
            <a:endParaRPr lang="en-GB" sz="2600" dirty="0">
              <a:solidFill>
                <a:srgbClr val="002060"/>
              </a:solidFill>
              <a:effectLst/>
              <a:latin typeface="Calibri" panose="020F0502020204030204" pitchFamily="34" charset="0"/>
              <a:ea typeface="Times New Roman" panose="02020603050405020304" pitchFamily="18" charset="0"/>
            </a:endParaRPr>
          </a:p>
          <a:p>
            <a:pPr marL="0" marR="0" algn="just">
              <a:lnSpc>
                <a:spcPct val="115000"/>
              </a:lnSpc>
              <a:buNone/>
            </a:pPr>
            <a:endParaRPr lang="en-GB" sz="2600" dirty="0">
              <a:solidFill>
                <a:srgbClr val="002060"/>
              </a:solidFill>
              <a:effectLst/>
              <a:latin typeface="Calibri" panose="020F0502020204030204" pitchFamily="34" charset="0"/>
              <a:ea typeface="Times New Roman" panose="02020603050405020304" pitchFamily="18" charset="0"/>
            </a:endParaRPr>
          </a:p>
          <a:p>
            <a:pPr marL="0" marR="0" algn="just">
              <a:lnSpc>
                <a:spcPct val="115000"/>
              </a:lnSpc>
              <a:buNone/>
            </a:pPr>
            <a:r>
              <a:rPr lang="en-GB" sz="2600" dirty="0">
                <a:solidFill>
                  <a:srgbClr val="002060"/>
                </a:solidFill>
                <a:effectLst/>
                <a:latin typeface="Calibri" panose="020F0502020204030204" pitchFamily="34" charset="0"/>
                <a:ea typeface="Times New Roman" panose="02020603050405020304" pitchFamily="18" charset="0"/>
              </a:rPr>
              <a:t>The Consultant shall prepare a </a:t>
            </a:r>
            <a:r>
              <a:rPr lang="en-GB" sz="2600" b="1" dirty="0">
                <a:solidFill>
                  <a:srgbClr val="002060"/>
                </a:solidFill>
                <a:effectLst/>
                <a:latin typeface="Calibri" panose="020F0502020204030204" pitchFamily="34" charset="0"/>
                <a:ea typeface="Times New Roman" panose="02020603050405020304" pitchFamily="18" charset="0"/>
              </a:rPr>
              <a:t>simple Environmental and Social Mitigation Response Matrix</a:t>
            </a:r>
            <a:r>
              <a:rPr lang="en-GB" sz="2600" dirty="0">
                <a:solidFill>
                  <a:srgbClr val="002060"/>
                </a:solidFill>
                <a:effectLst/>
                <a:latin typeface="Calibri" panose="020F0502020204030204" pitchFamily="34" charset="0"/>
                <a:ea typeface="Times New Roman" panose="02020603050405020304" pitchFamily="18" charset="0"/>
              </a:rPr>
              <a:t> summarizing:</a:t>
            </a:r>
            <a:endParaRPr lang="en-KE" sz="26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600" dirty="0">
                <a:solidFill>
                  <a:srgbClr val="002060"/>
                </a:solidFill>
                <a:effectLst/>
                <a:latin typeface="Calibri" panose="020F0502020204030204" pitchFamily="34" charset="0"/>
                <a:ea typeface="Times New Roman" panose="02020603050405020304" pitchFamily="18" charset="0"/>
              </a:rPr>
              <a:t>Potential environmental and social risks</a:t>
            </a:r>
            <a:endParaRPr lang="en-KE" sz="26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600" dirty="0">
                <a:solidFill>
                  <a:srgbClr val="002060"/>
                </a:solidFill>
                <a:effectLst/>
                <a:latin typeface="Calibri" panose="020F0502020204030204" pitchFamily="34" charset="0"/>
                <a:ea typeface="Times New Roman" panose="02020603050405020304" pitchFamily="18" charset="0"/>
              </a:rPr>
              <a:t>Mitigation measures</a:t>
            </a:r>
            <a:endParaRPr lang="en-KE" sz="26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600" dirty="0">
                <a:solidFill>
                  <a:srgbClr val="002060"/>
                </a:solidFill>
                <a:effectLst/>
                <a:latin typeface="Calibri" panose="020F0502020204030204" pitchFamily="34" charset="0"/>
                <a:ea typeface="Times New Roman" panose="02020603050405020304" pitchFamily="18" charset="0"/>
              </a:rPr>
              <a:t>Responsible parties</a:t>
            </a:r>
            <a:endParaRPr lang="en-KE" sz="26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600" dirty="0">
                <a:solidFill>
                  <a:srgbClr val="002060"/>
                </a:solidFill>
                <a:effectLst/>
                <a:latin typeface="Calibri" panose="020F0502020204030204" pitchFamily="34" charset="0"/>
                <a:ea typeface="Times New Roman" panose="02020603050405020304" pitchFamily="18" charset="0"/>
              </a:rPr>
              <a:t>Monitoring indicators.</a:t>
            </a:r>
            <a:endParaRPr lang="en-KE" sz="2600" dirty="0">
              <a:solidFill>
                <a:srgbClr val="002060"/>
              </a:solidFill>
              <a:effectLst/>
              <a:latin typeface="Times New Roman" panose="02020603050405020304" pitchFamily="18" charset="0"/>
              <a:ea typeface="Times New Roman" panose="02020603050405020304" pitchFamily="18" charset="0"/>
            </a:endParaRPr>
          </a:p>
          <a:p>
            <a:pPr marL="0" marR="0" algn="just">
              <a:lnSpc>
                <a:spcPct val="115000"/>
              </a:lnSpc>
              <a:buNone/>
            </a:pPr>
            <a:r>
              <a:rPr lang="en-GB" sz="2600" dirty="0">
                <a:solidFill>
                  <a:srgbClr val="002060"/>
                </a:solidFill>
                <a:effectLst/>
                <a:latin typeface="Calibri" panose="020F0502020204030204" pitchFamily="34" charset="0"/>
                <a:ea typeface="Times New Roman" panose="02020603050405020304" pitchFamily="18" charset="0"/>
              </a:rPr>
              <a:t>The cost for the mitigation measures and Environmental permits (where applicable) should be included in the bill of quantities.</a:t>
            </a:r>
            <a:endParaRPr lang="en-KE" sz="2600" dirty="0">
              <a:effectLst/>
              <a:latin typeface="Times New Roman" panose="02020603050405020304" pitchFamily="18" charset="0"/>
              <a:ea typeface="Times New Roman" panose="02020603050405020304" pitchFamily="18" charset="0"/>
            </a:endParaRPr>
          </a:p>
          <a:p>
            <a:pPr marL="0" marR="0" algn="just">
              <a:lnSpc>
                <a:spcPct val="115000"/>
              </a:lnSpc>
              <a:buNone/>
            </a:pPr>
            <a:r>
              <a:rPr lang="en-GB" sz="2600" b="1" dirty="0">
                <a:solidFill>
                  <a:srgbClr val="002060"/>
                </a:solidFill>
                <a:effectLst/>
                <a:latin typeface="Calibri" panose="020F0502020204030204" pitchFamily="34" charset="0"/>
                <a:ea typeface="Times New Roman" panose="02020603050405020304" pitchFamily="18" charset="0"/>
              </a:rPr>
              <a:t>Detailed Engineering Design</a:t>
            </a:r>
            <a:endParaRPr lang="en-KE" sz="2600" dirty="0">
              <a:effectLst/>
              <a:latin typeface="Times New Roman" panose="02020603050405020304" pitchFamily="18" charset="0"/>
              <a:ea typeface="Times New Roman" panose="02020603050405020304" pitchFamily="18" charset="0"/>
            </a:endParaRPr>
          </a:p>
          <a:p>
            <a:pPr marL="0" marR="0" algn="just">
              <a:lnSpc>
                <a:spcPct val="115000"/>
              </a:lnSpc>
              <a:buNone/>
            </a:pPr>
            <a:r>
              <a:rPr lang="en-GB" sz="2600" dirty="0">
                <a:solidFill>
                  <a:srgbClr val="002060"/>
                </a:solidFill>
                <a:effectLst/>
                <a:latin typeface="Calibri" panose="020F0502020204030204" pitchFamily="34" charset="0"/>
                <a:ea typeface="Times New Roman" panose="02020603050405020304" pitchFamily="18" charset="0"/>
              </a:rPr>
              <a:t>The Consultant shall prepare designs for:</a:t>
            </a:r>
            <a:endParaRPr lang="en-KE" sz="2600" dirty="0">
              <a:effectLst/>
              <a:latin typeface="Times New Roman" panose="02020603050405020304" pitchFamily="18" charset="0"/>
              <a:ea typeface="Times New Roman" panose="02020603050405020304" pitchFamily="18" charset="0"/>
            </a:endParaRPr>
          </a:p>
          <a:p>
            <a:pPr marL="0" marR="0" algn="just">
              <a:lnSpc>
                <a:spcPct val="115000"/>
              </a:lnSpc>
              <a:buNone/>
            </a:pPr>
            <a:r>
              <a:rPr lang="en-GB" sz="2600" b="1" dirty="0">
                <a:solidFill>
                  <a:srgbClr val="002060"/>
                </a:solidFill>
                <a:effectLst/>
                <a:latin typeface="Calibri" panose="020F0502020204030204" pitchFamily="34" charset="0"/>
                <a:ea typeface="Times New Roman" panose="02020603050405020304" pitchFamily="18" charset="0"/>
              </a:rPr>
              <a:t>Truck Parking Areas and Internal Circulation Roads</a:t>
            </a:r>
            <a:endParaRPr lang="en-KE" sz="2600" dirty="0">
              <a:effectLst/>
              <a:latin typeface="Times New Roman" panose="02020603050405020304" pitchFamily="18" charset="0"/>
              <a:ea typeface="Times New Roman" panose="02020603050405020304" pitchFamily="18" charset="0"/>
            </a:endParaRPr>
          </a:p>
          <a:p>
            <a:endParaRPr lang="en-KE" dirty="0">
              <a:solidFill>
                <a:srgbClr val="002060"/>
              </a:solidFill>
            </a:endParaRPr>
          </a:p>
        </p:txBody>
      </p:sp>
      <p:sp>
        <p:nvSpPr>
          <p:cNvPr id="4" name="Footer Placeholder 3">
            <a:extLst>
              <a:ext uri="{FF2B5EF4-FFF2-40B4-BE49-F238E27FC236}">
                <a16:creationId xmlns:a16="http://schemas.microsoft.com/office/drawing/2014/main" id="{23E8F3C8-FF32-DF98-D954-97ADCA617E88}"/>
              </a:ext>
            </a:extLst>
          </p:cNvPr>
          <p:cNvSpPr>
            <a:spLocks noGrp="1"/>
          </p:cNvSpPr>
          <p:nvPr>
            <p:ph type="ftr" sz="quarter" idx="11"/>
          </p:nvPr>
        </p:nvSpPr>
        <p:spPr/>
        <p:txBody>
          <a:bodyPr/>
          <a:lstStyle/>
          <a:p>
            <a:r>
              <a:rPr lang="en-GB"/>
              <a:t>Web: www.trademarkea.com   Twitter: @TradeMarkEastA</a:t>
            </a:r>
            <a:endParaRPr lang="x-none"/>
          </a:p>
        </p:txBody>
      </p:sp>
    </p:spTree>
    <p:extLst>
      <p:ext uri="{BB962C8B-B14F-4D97-AF65-F5344CB8AC3E}">
        <p14:creationId xmlns:p14="http://schemas.microsoft.com/office/powerpoint/2010/main" val="198892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1295-8BA9-9CA2-05C4-FEFE9EB5F68C}"/>
              </a:ext>
            </a:extLst>
          </p:cNvPr>
          <p:cNvSpPr>
            <a:spLocks noGrp="1"/>
          </p:cNvSpPr>
          <p:nvPr>
            <p:ph type="title"/>
          </p:nvPr>
        </p:nvSpPr>
        <p:spPr>
          <a:xfrm>
            <a:off x="1451579" y="804520"/>
            <a:ext cx="9603275" cy="587136"/>
          </a:xfrm>
        </p:spPr>
        <p:txBody>
          <a:bodyPr/>
          <a:lstStyle/>
          <a:p>
            <a:r>
              <a:rPr lang="en-GB" b="1" dirty="0">
                <a:solidFill>
                  <a:srgbClr val="002060"/>
                </a:solidFill>
              </a:rPr>
              <a:t>Scope of the assignment</a:t>
            </a:r>
            <a:endParaRPr lang="en-KE" dirty="0"/>
          </a:p>
        </p:txBody>
      </p:sp>
      <p:sp>
        <p:nvSpPr>
          <p:cNvPr id="3" name="Content Placeholder 2">
            <a:extLst>
              <a:ext uri="{FF2B5EF4-FFF2-40B4-BE49-F238E27FC236}">
                <a16:creationId xmlns:a16="http://schemas.microsoft.com/office/drawing/2014/main" id="{ABDB0924-C286-5D7D-4D8E-9A839D5AE33E}"/>
              </a:ext>
            </a:extLst>
          </p:cNvPr>
          <p:cNvSpPr>
            <a:spLocks noGrp="1"/>
          </p:cNvSpPr>
          <p:nvPr>
            <p:ph idx="1"/>
          </p:nvPr>
        </p:nvSpPr>
        <p:spPr>
          <a:xfrm>
            <a:off x="1451579" y="1847088"/>
            <a:ext cx="9603275" cy="3619257"/>
          </a:xfrm>
        </p:spPr>
        <p:txBody>
          <a:bodyPr>
            <a:normAutofit fontScale="85000" lnSpcReduction="20000"/>
          </a:bodyPr>
          <a:lstStyle/>
          <a:p>
            <a:pPr marL="342900" marR="0" lvl="0" indent="-342900" algn="just">
              <a:lnSpc>
                <a:spcPct val="115000"/>
              </a:lnSpc>
              <a:buSzPts val="1000"/>
              <a:buFont typeface="Symbol" panose="05050102010706020507" pitchFamily="18" charset="2"/>
              <a:buChar char=""/>
              <a:tabLst>
                <a:tab pos="457200" algn="l"/>
              </a:tabLst>
            </a:pPr>
            <a:r>
              <a:rPr lang="en-GB" sz="2100" dirty="0">
                <a:solidFill>
                  <a:srgbClr val="002060"/>
                </a:solidFill>
                <a:effectLst/>
                <a:latin typeface="Calibri" panose="020F0502020204030204" pitchFamily="34" charset="0"/>
                <a:ea typeface="Times New Roman" panose="02020603050405020304" pitchFamily="18" charset="0"/>
              </a:rPr>
              <a:t>Pavement design for heavy truck loads</a:t>
            </a:r>
            <a:endParaRPr lang="en-KE" sz="21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100" dirty="0">
                <a:solidFill>
                  <a:srgbClr val="002060"/>
                </a:solidFill>
                <a:effectLst/>
                <a:latin typeface="Calibri" panose="020F0502020204030204" pitchFamily="34" charset="0"/>
                <a:ea typeface="Times New Roman" panose="02020603050405020304" pitchFamily="18" charset="0"/>
              </a:rPr>
              <a:t>Circulation layouts and turning radii</a:t>
            </a:r>
            <a:endParaRPr lang="en-KE" sz="21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100" dirty="0">
                <a:solidFill>
                  <a:srgbClr val="002060"/>
                </a:solidFill>
                <a:effectLst/>
                <a:latin typeface="Calibri" panose="020F0502020204030204" pitchFamily="34" charset="0"/>
                <a:ea typeface="Times New Roman" panose="02020603050405020304" pitchFamily="18" charset="0"/>
              </a:rPr>
              <a:t>Drainage systems</a:t>
            </a:r>
            <a:endParaRPr lang="en-KE" sz="21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100" dirty="0">
                <a:solidFill>
                  <a:srgbClr val="002060"/>
                </a:solidFill>
                <a:effectLst/>
                <a:latin typeface="Calibri" panose="020F0502020204030204" pitchFamily="34" charset="0"/>
                <a:ea typeface="Times New Roman" panose="02020603050405020304" pitchFamily="18" charset="0"/>
              </a:rPr>
              <a:t>Road markings and signage</a:t>
            </a:r>
            <a:endParaRPr lang="en-KE" sz="21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100" dirty="0">
                <a:solidFill>
                  <a:srgbClr val="002060"/>
                </a:solidFill>
                <a:effectLst/>
                <a:latin typeface="Calibri" panose="020F0502020204030204" pitchFamily="34" charset="0"/>
                <a:ea typeface="Times New Roman" panose="02020603050405020304" pitchFamily="18" charset="0"/>
              </a:rPr>
              <a:t>Lighting and safety measures.</a:t>
            </a:r>
            <a:endParaRPr lang="en-KE" sz="2100" dirty="0">
              <a:solidFill>
                <a:srgbClr val="002060"/>
              </a:solidFill>
              <a:effectLst/>
              <a:latin typeface="Times New Roman" panose="02020603050405020304" pitchFamily="18" charset="0"/>
              <a:ea typeface="Times New Roman" panose="02020603050405020304" pitchFamily="18" charset="0"/>
            </a:endParaRPr>
          </a:p>
          <a:p>
            <a:pPr marL="0" marR="0" algn="just">
              <a:lnSpc>
                <a:spcPct val="115000"/>
              </a:lnSpc>
              <a:buNone/>
            </a:pPr>
            <a:r>
              <a:rPr lang="en-GB" sz="2100" b="1" dirty="0">
                <a:solidFill>
                  <a:srgbClr val="002060"/>
                </a:solidFill>
                <a:effectLst/>
                <a:latin typeface="Calibri" panose="020F0502020204030204" pitchFamily="34" charset="0"/>
                <a:ea typeface="Times New Roman" panose="02020603050405020304" pitchFamily="18" charset="0"/>
              </a:rPr>
              <a:t>Sanitary Facilities</a:t>
            </a:r>
            <a:endParaRPr lang="en-KE" sz="21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100" dirty="0">
                <a:solidFill>
                  <a:srgbClr val="002060"/>
                </a:solidFill>
                <a:effectLst/>
                <a:latin typeface="Calibri" panose="020F0502020204030204" pitchFamily="34" charset="0"/>
                <a:ea typeface="Times New Roman" panose="02020603050405020304" pitchFamily="18" charset="0"/>
              </a:rPr>
              <a:t>Toilets and shower facilities</a:t>
            </a:r>
            <a:endParaRPr lang="en-KE" sz="21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100" dirty="0">
                <a:solidFill>
                  <a:srgbClr val="002060"/>
                </a:solidFill>
                <a:effectLst/>
                <a:latin typeface="Calibri" panose="020F0502020204030204" pitchFamily="34" charset="0"/>
                <a:ea typeface="Times New Roman" panose="02020603050405020304" pitchFamily="18" charset="0"/>
              </a:rPr>
              <a:t>Water supply systems</a:t>
            </a:r>
            <a:endParaRPr lang="en-KE" sz="21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100" dirty="0">
                <a:solidFill>
                  <a:srgbClr val="002060"/>
                </a:solidFill>
                <a:effectLst/>
                <a:latin typeface="Calibri" panose="020F0502020204030204" pitchFamily="34" charset="0"/>
                <a:ea typeface="Times New Roman" panose="02020603050405020304" pitchFamily="18" charset="0"/>
              </a:rPr>
              <a:t>Wastewater treatment systems.</a:t>
            </a:r>
            <a:endParaRPr lang="en-KE" sz="2100" dirty="0">
              <a:solidFill>
                <a:srgbClr val="002060"/>
              </a:solidFill>
              <a:effectLst/>
              <a:latin typeface="Times New Roman" panose="02020603050405020304" pitchFamily="18" charset="0"/>
              <a:ea typeface="Times New Roman" panose="02020603050405020304" pitchFamily="18" charset="0"/>
            </a:endParaRPr>
          </a:p>
          <a:p>
            <a:endParaRPr lang="en-KE" dirty="0"/>
          </a:p>
        </p:txBody>
      </p:sp>
      <p:sp>
        <p:nvSpPr>
          <p:cNvPr id="4" name="Footer Placeholder 3">
            <a:extLst>
              <a:ext uri="{FF2B5EF4-FFF2-40B4-BE49-F238E27FC236}">
                <a16:creationId xmlns:a16="http://schemas.microsoft.com/office/drawing/2014/main" id="{1382BF56-705D-EE22-5918-FB082F45CCFC}"/>
              </a:ext>
            </a:extLst>
          </p:cNvPr>
          <p:cNvSpPr>
            <a:spLocks noGrp="1"/>
          </p:cNvSpPr>
          <p:nvPr>
            <p:ph type="ftr" sz="quarter" idx="11"/>
          </p:nvPr>
        </p:nvSpPr>
        <p:spPr/>
        <p:txBody>
          <a:bodyPr/>
          <a:lstStyle/>
          <a:p>
            <a:r>
              <a:rPr lang="en-GB"/>
              <a:t>Web: www.trademarkea.com   Twitter: @TradeMarkEastA</a:t>
            </a:r>
            <a:endParaRPr lang="x-none"/>
          </a:p>
        </p:txBody>
      </p:sp>
    </p:spTree>
    <p:extLst>
      <p:ext uri="{BB962C8B-B14F-4D97-AF65-F5344CB8AC3E}">
        <p14:creationId xmlns:p14="http://schemas.microsoft.com/office/powerpoint/2010/main" val="3817597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4FF7-FED5-DB14-A610-9A92DF5155F6}"/>
              </a:ext>
            </a:extLst>
          </p:cNvPr>
          <p:cNvSpPr>
            <a:spLocks noGrp="1"/>
          </p:cNvSpPr>
          <p:nvPr>
            <p:ph type="title"/>
          </p:nvPr>
        </p:nvSpPr>
        <p:spPr>
          <a:xfrm>
            <a:off x="1421830" y="867037"/>
            <a:ext cx="9603275" cy="1049235"/>
          </a:xfrm>
        </p:spPr>
        <p:txBody>
          <a:bodyPr/>
          <a:lstStyle/>
          <a:p>
            <a:r>
              <a:rPr lang="en-GB" dirty="0">
                <a:solidFill>
                  <a:srgbClr val="002060"/>
                </a:solidFill>
              </a:rPr>
              <a:t>SCOPE OF ASSIGNMENT</a:t>
            </a:r>
            <a:endParaRPr lang="en-KE" dirty="0">
              <a:solidFill>
                <a:srgbClr val="002060"/>
              </a:solidFill>
            </a:endParaRPr>
          </a:p>
        </p:txBody>
      </p:sp>
      <p:sp>
        <p:nvSpPr>
          <p:cNvPr id="3" name="Content Placeholder 2">
            <a:extLst>
              <a:ext uri="{FF2B5EF4-FFF2-40B4-BE49-F238E27FC236}">
                <a16:creationId xmlns:a16="http://schemas.microsoft.com/office/drawing/2014/main" id="{7E1C47F7-8DB2-3C19-380D-21916553C9DF}"/>
              </a:ext>
            </a:extLst>
          </p:cNvPr>
          <p:cNvSpPr>
            <a:spLocks noGrp="1"/>
          </p:cNvSpPr>
          <p:nvPr>
            <p:ph idx="1"/>
          </p:nvPr>
        </p:nvSpPr>
        <p:spPr>
          <a:xfrm>
            <a:off x="1451579" y="969264"/>
            <a:ext cx="9603275" cy="4497081"/>
          </a:xfrm>
        </p:spPr>
        <p:txBody>
          <a:bodyPr>
            <a:normAutofit fontScale="55000" lnSpcReduction="20000"/>
          </a:bodyPr>
          <a:lstStyle/>
          <a:p>
            <a:pPr marL="0" marR="0" algn="just">
              <a:lnSpc>
                <a:spcPct val="115000"/>
              </a:lnSpc>
              <a:buNone/>
            </a:pPr>
            <a:endParaRPr lang="en-GB" sz="2000" b="1" dirty="0">
              <a:solidFill>
                <a:srgbClr val="002060"/>
              </a:solidFill>
              <a:effectLst/>
              <a:latin typeface="Calibri" panose="020F0502020204030204" pitchFamily="34" charset="0"/>
              <a:ea typeface="Times New Roman" panose="02020603050405020304" pitchFamily="18" charset="0"/>
            </a:endParaRPr>
          </a:p>
          <a:p>
            <a:pPr marL="0" marR="0" algn="just">
              <a:lnSpc>
                <a:spcPct val="115000"/>
              </a:lnSpc>
              <a:buNone/>
            </a:pPr>
            <a:endParaRPr lang="en-GB" sz="2000" b="1" dirty="0">
              <a:solidFill>
                <a:srgbClr val="002060"/>
              </a:solidFill>
              <a:effectLst/>
              <a:latin typeface="Calibri" panose="020F0502020204030204" pitchFamily="34" charset="0"/>
              <a:ea typeface="Times New Roman" panose="02020603050405020304" pitchFamily="18" charset="0"/>
            </a:endParaRPr>
          </a:p>
          <a:p>
            <a:pPr marL="0" marR="0" algn="just">
              <a:lnSpc>
                <a:spcPct val="115000"/>
              </a:lnSpc>
              <a:buNone/>
            </a:pPr>
            <a:endParaRPr lang="en-GB" sz="2000" b="1" dirty="0">
              <a:solidFill>
                <a:srgbClr val="002060"/>
              </a:solidFill>
              <a:effectLst/>
              <a:latin typeface="Calibri" panose="020F0502020204030204" pitchFamily="34" charset="0"/>
              <a:ea typeface="Times New Roman" panose="02020603050405020304" pitchFamily="18" charset="0"/>
            </a:endParaRPr>
          </a:p>
          <a:p>
            <a:pPr marL="0" marR="0" algn="just">
              <a:lnSpc>
                <a:spcPct val="115000"/>
              </a:lnSpc>
              <a:buNone/>
            </a:pPr>
            <a:r>
              <a:rPr lang="en-GB" sz="2900" b="1" dirty="0">
                <a:solidFill>
                  <a:srgbClr val="002060"/>
                </a:solidFill>
                <a:effectLst/>
                <a:latin typeface="Calibri" panose="020F0502020204030204" pitchFamily="34" charset="0"/>
                <a:ea typeface="Times New Roman" panose="02020603050405020304" pitchFamily="18" charset="0"/>
              </a:rPr>
              <a:t>Truck Waiting Areas and Secured Border Control Zones</a:t>
            </a:r>
            <a:endParaRPr lang="en-KE" sz="29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900" dirty="0">
                <a:solidFill>
                  <a:srgbClr val="002060"/>
                </a:solidFill>
                <a:effectLst/>
                <a:latin typeface="Calibri" panose="020F0502020204030204" pitchFamily="34" charset="0"/>
                <a:ea typeface="Times New Roman" panose="02020603050405020304" pitchFamily="18" charset="0"/>
              </a:rPr>
              <a:t>Truck holding areas</a:t>
            </a:r>
            <a:endParaRPr lang="en-KE" sz="29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900" dirty="0">
                <a:solidFill>
                  <a:srgbClr val="002060"/>
                </a:solidFill>
                <a:effectLst/>
                <a:latin typeface="Calibri" panose="020F0502020204030204" pitchFamily="34" charset="0"/>
                <a:ea typeface="Times New Roman" panose="02020603050405020304" pitchFamily="18" charset="0"/>
              </a:rPr>
              <a:t>Border inspection zones</a:t>
            </a:r>
            <a:endParaRPr lang="en-KE" sz="29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900" dirty="0">
                <a:solidFill>
                  <a:srgbClr val="002060"/>
                </a:solidFill>
                <a:effectLst/>
                <a:latin typeface="Calibri" panose="020F0502020204030204" pitchFamily="34" charset="0"/>
                <a:ea typeface="Times New Roman" panose="02020603050405020304" pitchFamily="18" charset="0"/>
              </a:rPr>
              <a:t>Security fencing and access control</a:t>
            </a:r>
            <a:endParaRPr lang="en-KE" sz="29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900" dirty="0">
                <a:solidFill>
                  <a:srgbClr val="002060"/>
                </a:solidFill>
                <a:effectLst/>
                <a:latin typeface="Calibri" panose="020F0502020204030204" pitchFamily="34" charset="0"/>
                <a:ea typeface="Times New Roman" panose="02020603050405020304" pitchFamily="18" charset="0"/>
              </a:rPr>
              <a:t>Lighting systems.</a:t>
            </a:r>
            <a:endParaRPr lang="en-KE" sz="2900" dirty="0">
              <a:solidFill>
                <a:srgbClr val="002060"/>
              </a:solidFill>
              <a:effectLst/>
              <a:latin typeface="Times New Roman" panose="02020603050405020304" pitchFamily="18" charset="0"/>
              <a:ea typeface="Times New Roman" panose="02020603050405020304" pitchFamily="18" charset="0"/>
            </a:endParaRPr>
          </a:p>
          <a:p>
            <a:pPr marL="0" marR="0" algn="just">
              <a:lnSpc>
                <a:spcPct val="115000"/>
              </a:lnSpc>
              <a:buNone/>
            </a:pPr>
            <a:r>
              <a:rPr lang="en-GB" sz="2900" b="1" dirty="0">
                <a:solidFill>
                  <a:srgbClr val="002060"/>
                </a:solidFill>
                <a:effectLst/>
                <a:latin typeface="Calibri" panose="020F0502020204030204" pitchFamily="34" charset="0"/>
                <a:ea typeface="Times New Roman" panose="02020603050405020304" pitchFamily="18" charset="0"/>
              </a:rPr>
              <a:t>Axle Weighbridge Civil Works</a:t>
            </a:r>
            <a:endParaRPr lang="en-KE" sz="29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900" dirty="0">
                <a:solidFill>
                  <a:srgbClr val="002060"/>
                </a:solidFill>
                <a:effectLst/>
                <a:latin typeface="Calibri" panose="020F0502020204030204" pitchFamily="34" charset="0"/>
                <a:ea typeface="Times New Roman" panose="02020603050405020304" pitchFamily="18" charset="0"/>
              </a:rPr>
              <a:t>Weighbridge foundations</a:t>
            </a:r>
            <a:endParaRPr lang="en-KE" sz="29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900" dirty="0">
                <a:solidFill>
                  <a:srgbClr val="002060"/>
                </a:solidFill>
                <a:effectLst/>
                <a:latin typeface="Calibri" panose="020F0502020204030204" pitchFamily="34" charset="0"/>
                <a:ea typeface="Times New Roman" panose="02020603050405020304" pitchFamily="18" charset="0"/>
              </a:rPr>
              <a:t>Axle load scale and accessories</a:t>
            </a:r>
            <a:endParaRPr lang="en-KE" sz="29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buSzPts val="1000"/>
              <a:buFont typeface="Symbol" panose="05050102010706020507" pitchFamily="18" charset="2"/>
              <a:buChar char=""/>
              <a:tabLst>
                <a:tab pos="457200" algn="l"/>
              </a:tabLst>
            </a:pPr>
            <a:r>
              <a:rPr lang="en-GB" sz="2900" dirty="0">
                <a:solidFill>
                  <a:srgbClr val="002060"/>
                </a:solidFill>
                <a:effectLst/>
                <a:latin typeface="Calibri" panose="020F0502020204030204" pitchFamily="34" charset="0"/>
                <a:ea typeface="Times New Roman" panose="02020603050405020304" pitchFamily="18" charset="0"/>
              </a:rPr>
              <a:t>Control platforms and housing</a:t>
            </a:r>
            <a:endParaRPr lang="en-KE" sz="2900" dirty="0">
              <a:solidFill>
                <a:srgbClr val="002060"/>
              </a:solidFill>
              <a:effectLst/>
              <a:latin typeface="Times New Roman" panose="02020603050405020304" pitchFamily="18" charset="0"/>
              <a:ea typeface="Times New Roman" panose="02020603050405020304" pitchFamily="18" charset="0"/>
            </a:endParaRPr>
          </a:p>
          <a:p>
            <a:pPr>
              <a:buNone/>
            </a:pPr>
            <a:r>
              <a:rPr lang="en-GB" sz="2900" dirty="0">
                <a:solidFill>
                  <a:srgbClr val="002060"/>
                </a:solidFill>
                <a:effectLst/>
                <a:latin typeface="Calibri" panose="020F0502020204030204" pitchFamily="34" charset="0"/>
                <a:ea typeface="Times New Roman" panose="02020603050405020304" pitchFamily="18" charset="0"/>
              </a:rPr>
              <a:t>Approach roads and drainage.</a:t>
            </a:r>
            <a:endParaRPr lang="en-KE" sz="2900" dirty="0"/>
          </a:p>
        </p:txBody>
      </p:sp>
      <p:sp>
        <p:nvSpPr>
          <p:cNvPr id="4" name="Footer Placeholder 3">
            <a:extLst>
              <a:ext uri="{FF2B5EF4-FFF2-40B4-BE49-F238E27FC236}">
                <a16:creationId xmlns:a16="http://schemas.microsoft.com/office/drawing/2014/main" id="{3B3F7BD3-6EA5-3B2E-8C14-5369C57F3C88}"/>
              </a:ext>
            </a:extLst>
          </p:cNvPr>
          <p:cNvSpPr>
            <a:spLocks noGrp="1"/>
          </p:cNvSpPr>
          <p:nvPr>
            <p:ph type="ftr" sz="quarter" idx="11"/>
          </p:nvPr>
        </p:nvSpPr>
        <p:spPr/>
        <p:txBody>
          <a:bodyPr/>
          <a:lstStyle/>
          <a:p>
            <a:r>
              <a:rPr lang="en-GB"/>
              <a:t>Web: www.trademarkea.com   Twitter: @TradeMarkEastA</a:t>
            </a:r>
            <a:endParaRPr lang="x-none"/>
          </a:p>
        </p:txBody>
      </p:sp>
    </p:spTree>
    <p:extLst>
      <p:ext uri="{BB962C8B-B14F-4D97-AF65-F5344CB8AC3E}">
        <p14:creationId xmlns:p14="http://schemas.microsoft.com/office/powerpoint/2010/main" val="420429940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ppt/theme/themeOverride2.xml><?xml version="1.0" encoding="utf-8"?>
<a:themeOverride xmlns:a="http://schemas.openxmlformats.org/drawingml/2006/main">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ppt/theme/themeOverride3.xml><?xml version="1.0" encoding="utf-8"?>
<a:themeOverride xmlns:a="http://schemas.openxmlformats.org/drawingml/2006/main">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4108038A44544A96265F7AC0873EA2" ma:contentTypeVersion="18" ma:contentTypeDescription="Create a new document." ma:contentTypeScope="" ma:versionID="b8bc2593be939d855aae086d5771b301">
  <xsd:schema xmlns:xsd="http://www.w3.org/2001/XMLSchema" xmlns:xs="http://www.w3.org/2001/XMLSchema" xmlns:p="http://schemas.microsoft.com/office/2006/metadata/properties" xmlns:ns2="77e538a9-a118-4f1a-8da6-fb29d9db65a2" xmlns:ns3="229acb4e-b3dd-4e81-b7a7-1c9e85f0f815" targetNamespace="http://schemas.microsoft.com/office/2006/metadata/properties" ma:root="true" ma:fieldsID="76ca3647cea69ba34c46e24e6b34c8ac" ns2:_="" ns3:_="">
    <xsd:import namespace="77e538a9-a118-4f1a-8da6-fb29d9db65a2"/>
    <xsd:import namespace="229acb4e-b3dd-4e81-b7a7-1c9e85f0f81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e538a9-a118-4f1a-8da6-fb29d9db65a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ab9cd08-cacd-4ac5-ba25-0206de8858af}" ma:internalName="TaxCatchAll" ma:showField="CatchAllData" ma:web="77e538a9-a118-4f1a-8da6-fb29d9db65a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9acb4e-b3dd-4e81-b7a7-1c9e85f0f81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9875dda-9944-43aa-a7bf-4fbb1396bb9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9acb4e-b3dd-4e81-b7a7-1c9e85f0f815">
      <Terms xmlns="http://schemas.microsoft.com/office/infopath/2007/PartnerControls"/>
    </lcf76f155ced4ddcb4097134ff3c332f>
    <TaxCatchAll xmlns="77e538a9-a118-4f1a-8da6-fb29d9db65a2" xsi:nil="true"/>
  </documentManagement>
</p:properties>
</file>

<file path=customXml/itemProps1.xml><?xml version="1.0" encoding="utf-8"?>
<ds:datastoreItem xmlns:ds="http://schemas.openxmlformats.org/officeDocument/2006/customXml" ds:itemID="{9AF3BA31-7518-490D-8348-FF577238698B}">
  <ds:schemaRefs>
    <ds:schemaRef ds:uri="http://schemas.microsoft.com/sharepoint/v3/contenttype/forms"/>
  </ds:schemaRefs>
</ds:datastoreItem>
</file>

<file path=customXml/itemProps2.xml><?xml version="1.0" encoding="utf-8"?>
<ds:datastoreItem xmlns:ds="http://schemas.openxmlformats.org/officeDocument/2006/customXml" ds:itemID="{19462991-C1E0-441E-927E-6D9F4B8869F7}">
  <ds:schemaRefs>
    <ds:schemaRef ds:uri="229acb4e-b3dd-4e81-b7a7-1c9e85f0f815"/>
    <ds:schemaRef ds:uri="77e538a9-a118-4f1a-8da6-fb29d9db65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D06375D-7C94-4FF0-BF81-456D8C70D577}">
  <ds:schemaRefs>
    <ds:schemaRef ds:uri="http://schemas.microsoft.com/office/infopath/2007/PartnerControls"/>
    <ds:schemaRef ds:uri="http://schemas.microsoft.com/office/2006/metadata/properties"/>
    <ds:schemaRef ds:uri="http://schemas.microsoft.com/office/2006/documentManagement/types"/>
    <ds:schemaRef ds:uri="http://purl.org/dc/elements/1.1/"/>
    <ds:schemaRef ds:uri="77e538a9-a118-4f1a-8da6-fb29d9db65a2"/>
    <ds:schemaRef ds:uri="http://purl.org/dc/terms/"/>
    <ds:schemaRef ds:uri="http://schemas.openxmlformats.org/package/2006/metadata/core-properties"/>
    <ds:schemaRef ds:uri="http://purl.org/dc/dcmitype/"/>
    <ds:schemaRef ds:uri="229acb4e-b3dd-4e81-b7a7-1c9e85f0f81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270</TotalTime>
  <Words>2242</Words>
  <Application>Microsoft Office PowerPoint</Application>
  <PresentationFormat>Widescreen</PresentationFormat>
  <Paragraphs>234</Paragraphs>
  <Slides>27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Gill Sans MT</vt:lpstr>
      <vt:lpstr>Montserrat</vt:lpstr>
      <vt:lpstr>Symbol</vt:lpstr>
      <vt:lpstr>Times New Roman</vt:lpstr>
      <vt:lpstr>Wingdings</vt:lpstr>
      <vt:lpstr>Gallery</vt:lpstr>
      <vt:lpstr>    PRE-BID MEETING  CONSULTANCY SERVICES TO UNDERTAKE NEEDS ASSESSMENT, DETAILED ENGINEERING DESIGN, AND PREPARATION OF TENDER DOCUMENTS FOR THE REHABILITATION, MODERNIZATION, AND CONSTRUCTION OF PRIORITY FACILITIES ALONG THE ABIDJAN–LAGOS CORRIDOR: TENDER NUMBER: PRQ20251432   16 JUNE 2026 </vt:lpstr>
      <vt:lpstr>Presentation Content</vt:lpstr>
      <vt:lpstr>About TradeMark Africa </vt:lpstr>
      <vt:lpstr>Project Background: Assignment Objectives </vt:lpstr>
      <vt:lpstr>Scope of the assignment</vt:lpstr>
      <vt:lpstr>Scope of the assignment   </vt:lpstr>
      <vt:lpstr>Scope of the assignment</vt:lpstr>
      <vt:lpstr>Scope of the assignment</vt:lpstr>
      <vt:lpstr>SCOPE OF ASSIGNMENT</vt:lpstr>
      <vt:lpstr>Scope of the assignment</vt:lpstr>
      <vt:lpstr>Scope of the assignment</vt:lpstr>
      <vt:lpstr>Scope of the assignment</vt:lpstr>
      <vt:lpstr>Scope of the assignment</vt:lpstr>
      <vt:lpstr>Scope of the assignment</vt:lpstr>
      <vt:lpstr>PowerPoint Presentation</vt:lpstr>
      <vt:lpstr>Basic/ Administrative requirements: </vt:lpstr>
      <vt:lpstr>Bidding Documents:</vt:lpstr>
      <vt:lpstr>Bid Evaluation Criteria:</vt:lpstr>
      <vt:lpstr>Important dates:</vt:lpstr>
      <vt:lpstr>Evaluation of bids &amp; NEGOTIATIONS:</vt:lpstr>
      <vt:lpstr>Additional Information:</vt:lpstr>
      <vt:lpstr>PowerPoint Presentation</vt:lpstr>
      <vt:lpstr> </vt:lpstr>
      <vt:lpstr>Key environmental and Social standards (ESS) for the QA/QC  (not exhaustive):   </vt:lpstr>
      <vt:lpstr>QA/QC issues  (not exhaustive)   cont… :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Olyviah Kevogo</cp:lastModifiedBy>
  <cp:revision>13</cp:revision>
  <dcterms:created xsi:type="dcterms:W3CDTF">2021-10-27T08:36:34Z</dcterms:created>
  <dcterms:modified xsi:type="dcterms:W3CDTF">2026-06-16T11:58:12Z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89e0983-05e3-46a0-b893-ff28b8cf1441_Enabled">
    <vt:lpwstr>true</vt:lpwstr>
  </property>
  <property fmtid="{D5CDD505-2E9C-101B-9397-08002B2CF9AE}" pid="3" name="MSIP_Label_589e0983-05e3-46a0-b893-ff28b8cf1441_SetDate">
    <vt:lpwstr>2022-12-13T07:52:18Z</vt:lpwstr>
  </property>
  <property fmtid="{D5CDD505-2E9C-101B-9397-08002B2CF9AE}" pid="4" name="MSIP_Label_589e0983-05e3-46a0-b893-ff28b8cf1441_Method">
    <vt:lpwstr>Standard</vt:lpwstr>
  </property>
  <property fmtid="{D5CDD505-2E9C-101B-9397-08002B2CF9AE}" pid="5" name="MSIP_Label_589e0983-05e3-46a0-b893-ff28b8cf1441_Name">
    <vt:lpwstr>TMEA Public</vt:lpwstr>
  </property>
  <property fmtid="{D5CDD505-2E9C-101B-9397-08002B2CF9AE}" pid="6" name="MSIP_Label_589e0983-05e3-46a0-b893-ff28b8cf1441_SiteId">
    <vt:lpwstr>71dd2498-0b95-4eb5-8b08-940c9ea4bfb8</vt:lpwstr>
  </property>
  <property fmtid="{D5CDD505-2E9C-101B-9397-08002B2CF9AE}" pid="7" name="MSIP_Label_589e0983-05e3-46a0-b893-ff28b8cf1441_ActionId">
    <vt:lpwstr>d24fa14b-87b6-4e1d-bba6-88398f2ddd51</vt:lpwstr>
  </property>
  <property fmtid="{D5CDD505-2E9C-101B-9397-08002B2CF9AE}" pid="8" name="MSIP_Label_589e0983-05e3-46a0-b893-ff28b8cf1441_ContentBits">
    <vt:lpwstr>0</vt:lpwstr>
  </property>
  <property fmtid="{D5CDD505-2E9C-101B-9397-08002B2CF9AE}" pid="9" name="ContentTypeId">
    <vt:lpwstr>0x010100034108038A44544A96265F7AC0873EA2</vt:lpwstr>
  </property>
  <property fmtid="{D5CDD505-2E9C-101B-9397-08002B2CF9AE}" pid="10" name="MediaServiceImageTags">
    <vt:lpwstr/>
  </property>
</Properties>
</file>