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6858000" cx="12192000"/>
  <p:notesSz cx="6858000" cy="9144000"/>
  <p:embeddedFontLst>
    <p:embeddedFont>
      <p:font typeface="Montserrat SemiBold"/>
      <p:regular r:id="rId38"/>
      <p:bold r:id="rId39"/>
      <p:italic r:id="rId40"/>
      <p:boldItalic r:id="rId41"/>
    </p:embeddedFont>
    <p:embeddedFont>
      <p:font typeface="Raleway"/>
      <p:regular r:id="rId42"/>
      <p:bold r:id="rId43"/>
      <p:italic r:id="rId44"/>
      <p:boldItalic r:id="rId45"/>
    </p:embeddedFont>
    <p:embeddedFont>
      <p:font typeface="Montserrat"/>
      <p:regular r:id="rId46"/>
      <p:bold r:id="rId47"/>
      <p:italic r:id="rId48"/>
      <p:boldItalic r:id="rId49"/>
    </p:embeddedFont>
    <p:embeddedFont>
      <p:font typeface="Montserrat Medium"/>
      <p:regular r:id="rId50"/>
      <p:bold r:id="rId51"/>
      <p:italic r:id="rId52"/>
      <p:boldItalic r:id="rId53"/>
    </p:embeddedFont>
    <p:embeddedFont>
      <p:font typeface="Montserrat Light"/>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72">
          <p15:clr>
            <a:srgbClr val="A4A3A4"/>
          </p15:clr>
        </p15:guide>
        <p15:guide id="2" orient="horz" pos="754">
          <p15:clr>
            <a:srgbClr val="A4A3A4"/>
          </p15:clr>
        </p15:guide>
        <p15:guide id="3" orient="horz" pos="4082">
          <p15:clr>
            <a:srgbClr val="A4A3A4"/>
          </p15:clr>
        </p15:guide>
        <p15:guide id="4" pos="7419">
          <p15:clr>
            <a:srgbClr val="A4A3A4"/>
          </p15:clr>
        </p15:guide>
        <p15:guide id="5" pos="271">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58" roundtripDataSignature="AMtx7miUFgjs4f1LJfDj4Bq31N8yTIQj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B75D37A-8301-477F-8407-B431C2991CEC}">
  <a:tblStyle styleId="{4B75D37A-8301-477F-8407-B431C2991CEC}"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A235932F-C371-4ED0-B71F-40DF89EF5F55}"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A95AEFF-7494-4AC1-8E6E-397BBE941E56}" styleName="Table_2">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72" orient="horz"/>
        <p:guide pos="754" orient="horz"/>
        <p:guide pos="4082" orient="horz"/>
        <p:guide pos="7419"/>
        <p:guide pos="271"/>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MontserratSemiBold-italic.fntdata"/><Relationship Id="rId42" Type="http://schemas.openxmlformats.org/officeDocument/2006/relationships/font" Target="fonts/Raleway-regular.fntdata"/><Relationship Id="rId41" Type="http://schemas.openxmlformats.org/officeDocument/2006/relationships/font" Target="fonts/MontserratSemiBold-boldItalic.fntdata"/><Relationship Id="rId44" Type="http://schemas.openxmlformats.org/officeDocument/2006/relationships/font" Target="fonts/Raleway-italic.fntdata"/><Relationship Id="rId43" Type="http://schemas.openxmlformats.org/officeDocument/2006/relationships/font" Target="fonts/Raleway-bold.fntdata"/><Relationship Id="rId46" Type="http://schemas.openxmlformats.org/officeDocument/2006/relationships/font" Target="fonts/Montserrat-regular.fntdata"/><Relationship Id="rId45" Type="http://schemas.openxmlformats.org/officeDocument/2006/relationships/font" Target="fonts/Raleway-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Montserrat-italic.fntdata"/><Relationship Id="rId47" Type="http://schemas.openxmlformats.org/officeDocument/2006/relationships/font" Target="fonts/Montserrat-bold.fntdata"/><Relationship Id="rId49" Type="http://schemas.openxmlformats.org/officeDocument/2006/relationships/font" Target="fonts/Montserrat-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MontserratSemiBold-bold.fntdata"/><Relationship Id="rId38" Type="http://schemas.openxmlformats.org/officeDocument/2006/relationships/font" Target="fonts/MontserratSemiBold-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MontserratMedium-bold.fntdata"/><Relationship Id="rId50" Type="http://schemas.openxmlformats.org/officeDocument/2006/relationships/font" Target="fonts/MontserratMedium-regular.fntdata"/><Relationship Id="rId53" Type="http://schemas.openxmlformats.org/officeDocument/2006/relationships/font" Target="fonts/MontserratMedium-boldItalic.fntdata"/><Relationship Id="rId52" Type="http://schemas.openxmlformats.org/officeDocument/2006/relationships/font" Target="fonts/MontserratMedium-italic.fntdata"/><Relationship Id="rId11" Type="http://schemas.openxmlformats.org/officeDocument/2006/relationships/slide" Target="slides/slide5.xml"/><Relationship Id="rId55" Type="http://schemas.openxmlformats.org/officeDocument/2006/relationships/font" Target="fonts/MontserratLight-bold.fntdata"/><Relationship Id="rId10" Type="http://schemas.openxmlformats.org/officeDocument/2006/relationships/slide" Target="slides/slide4.xml"/><Relationship Id="rId54" Type="http://schemas.openxmlformats.org/officeDocument/2006/relationships/font" Target="fonts/MontserratLight-regular.fntdata"/><Relationship Id="rId13" Type="http://schemas.openxmlformats.org/officeDocument/2006/relationships/slide" Target="slides/slide7.xml"/><Relationship Id="rId57" Type="http://schemas.openxmlformats.org/officeDocument/2006/relationships/font" Target="fonts/MontserratLight-boldItalic.fntdata"/><Relationship Id="rId12" Type="http://schemas.openxmlformats.org/officeDocument/2006/relationships/slide" Target="slides/slide6.xml"/><Relationship Id="rId56" Type="http://schemas.openxmlformats.org/officeDocument/2006/relationships/font" Target="fonts/MontserratLight-italic.fntdata"/><Relationship Id="rId15" Type="http://schemas.openxmlformats.org/officeDocument/2006/relationships/slide" Target="slides/slide9.xml"/><Relationship Id="rId14" Type="http://schemas.openxmlformats.org/officeDocument/2006/relationships/slide" Target="slides/slide8.xml"/><Relationship Id="rId58"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ontserrat"/>
                <a:ea typeface="Montserrat"/>
                <a:cs typeface="Montserrat"/>
                <a:sym typeface="Montserrat"/>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Montserrat"/>
              <a:buNone/>
            </a:pPr>
            <a:r>
              <a:rPr lang="en-GB"/>
              <a:t>Define your purpose:</a:t>
            </a:r>
            <a:endParaRPr/>
          </a:p>
          <a:p>
            <a:pPr indent="0" lvl="0" marL="0" rtl="0" algn="l">
              <a:lnSpc>
                <a:spcPct val="100000"/>
              </a:lnSpc>
              <a:spcBef>
                <a:spcPts val="0"/>
              </a:spcBef>
              <a:spcAft>
                <a:spcPts val="0"/>
              </a:spcAft>
              <a:buClr>
                <a:schemeClr val="dk1"/>
              </a:buClr>
              <a:buSzPts val="1400"/>
              <a:buFont typeface="Montserrat"/>
              <a:buNone/>
            </a:pPr>
            <a:r>
              <a:rPr lang="en-GB"/>
              <a:t>Theory and typology</a:t>
            </a:r>
            <a:endParaRPr/>
          </a:p>
        </p:txBody>
      </p:sp>
      <p:sp>
        <p:nvSpPr>
          <p:cNvPr id="113" name="Google Shape;11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47f05db15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347f05db157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49f1831ff3_0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g349f1831ff3_0_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47a3058083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g347a3058083_0_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20000"/>
              </a:lnSpc>
              <a:spcBef>
                <a:spcPts val="0"/>
              </a:spcBef>
              <a:spcAft>
                <a:spcPts val="0"/>
              </a:spcAft>
              <a:buClr>
                <a:srgbClr val="72A84E"/>
              </a:buClr>
              <a:buSzPts val="1100"/>
              <a:buChar char="•"/>
            </a:pPr>
            <a:r>
              <a:t/>
            </a:r>
            <a:endParaRPr sz="1100">
              <a:solidFill>
                <a:srgbClr val="262626"/>
              </a:solidFill>
              <a:latin typeface="Montserrat SemiBold"/>
              <a:ea typeface="Montserrat SemiBold"/>
              <a:cs typeface="Montserrat SemiBold"/>
              <a:sym typeface="Montserrat SemiBold"/>
            </a:endParaRPr>
          </a:p>
          <a:p>
            <a:pPr indent="0" lvl="0" marL="457200" rtl="0" algn="l">
              <a:lnSpc>
                <a:spcPct val="120000"/>
              </a:lnSpc>
              <a:spcBef>
                <a:spcPts val="0"/>
              </a:spcBef>
              <a:spcAft>
                <a:spcPts val="0"/>
              </a:spcAft>
              <a:buClr>
                <a:schemeClr val="dk1"/>
              </a:buClr>
              <a:buSzPts val="1100"/>
              <a:buFont typeface="Arial"/>
              <a:buNone/>
            </a:pPr>
            <a:r>
              <a:t/>
            </a:r>
            <a:endParaRPr sz="1100">
              <a:solidFill>
                <a:srgbClr val="262626"/>
              </a:solidFill>
            </a:endParaRPr>
          </a:p>
          <a:p>
            <a:pPr indent="-298450" lvl="0" marL="457200" rtl="0" algn="l">
              <a:lnSpc>
                <a:spcPct val="120000"/>
              </a:lnSpc>
              <a:spcBef>
                <a:spcPts val="0"/>
              </a:spcBef>
              <a:spcAft>
                <a:spcPts val="0"/>
              </a:spcAft>
              <a:buClr>
                <a:srgbClr val="72A84E"/>
              </a:buClr>
              <a:buSzPts val="1100"/>
              <a:buChar char="•"/>
            </a:pPr>
            <a:r>
              <a:t/>
            </a:r>
            <a:endParaRPr sz="1100">
              <a:solidFill>
                <a:srgbClr val="262626"/>
              </a:solidFill>
            </a:endParaRPr>
          </a:p>
          <a:p>
            <a:pPr indent="0" lvl="0" marL="457200" rtl="0" algn="l">
              <a:lnSpc>
                <a:spcPct val="120000"/>
              </a:lnSpc>
              <a:spcBef>
                <a:spcPts val="0"/>
              </a:spcBef>
              <a:spcAft>
                <a:spcPts val="0"/>
              </a:spcAft>
              <a:buClr>
                <a:schemeClr val="dk1"/>
              </a:buClr>
              <a:buSzPts val="1100"/>
              <a:buFont typeface="Arial"/>
              <a:buNone/>
            </a:pPr>
            <a:r>
              <a:t/>
            </a:r>
            <a:endParaRPr sz="1100">
              <a:solidFill>
                <a:srgbClr val="262626"/>
              </a:solidFill>
            </a:endParaRPr>
          </a:p>
          <a:p>
            <a:pPr indent="-298450" lvl="0" marL="457200" rtl="0" algn="l">
              <a:lnSpc>
                <a:spcPct val="120000"/>
              </a:lnSpc>
              <a:spcBef>
                <a:spcPts val="0"/>
              </a:spcBef>
              <a:spcAft>
                <a:spcPts val="0"/>
              </a:spcAft>
              <a:buClr>
                <a:srgbClr val="72A84E"/>
              </a:buClr>
              <a:buSzPts val="1100"/>
              <a:buChar char="•"/>
            </a:pPr>
            <a:r>
              <a:t/>
            </a:r>
            <a:endParaRPr sz="1100">
              <a:solidFill>
                <a:srgbClr val="262626"/>
              </a:solidFill>
            </a:endParaRPr>
          </a:p>
          <a:p>
            <a:pPr indent="0" lvl="0" marL="457200" rtl="0" algn="l">
              <a:lnSpc>
                <a:spcPct val="120000"/>
              </a:lnSpc>
              <a:spcBef>
                <a:spcPts val="0"/>
              </a:spcBef>
              <a:spcAft>
                <a:spcPts val="0"/>
              </a:spcAft>
              <a:buClr>
                <a:schemeClr val="dk1"/>
              </a:buClr>
              <a:buSzPts val="1100"/>
              <a:buFont typeface="Arial"/>
              <a:buNone/>
            </a:pPr>
            <a:r>
              <a:t/>
            </a:r>
            <a:endParaRPr sz="1100">
              <a:solidFill>
                <a:srgbClr val="262626"/>
              </a:solidFill>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49f1831ff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g349f1831ff3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47f05db157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g347f05db157_0_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47a3058083_0_1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g347a3058083_0_1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347a3058083_0_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g347a3058083_0_60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23" name="Google Shape;123;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Montserrat Light"/>
                <a:ea typeface="Montserrat Light"/>
                <a:cs typeface="Montserrat Light"/>
                <a:sym typeface="Montserrat Light"/>
              </a:rPr>
              <a:t>‹#›</a:t>
            </a:fld>
            <a:endParaRPr b="0" i="0" sz="1200" u="none" cap="none" strike="noStrike">
              <a:solidFill>
                <a:schemeClr val="dk1"/>
              </a:solidFill>
              <a:latin typeface="Montserrat Light"/>
              <a:ea typeface="Montserrat Light"/>
              <a:cs typeface="Montserrat Light"/>
              <a:sym typeface="Montserrat Ligh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47a3058083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g347a3058083_0_3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349f1831ff3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g349f1831ff3_0_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349f1831ff3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g349f1831ff3_0_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3175" rtl="0" algn="just">
              <a:lnSpc>
                <a:spcPct val="115000"/>
              </a:lnSpc>
              <a:spcBef>
                <a:spcPts val="1000"/>
              </a:spcBef>
              <a:spcAft>
                <a:spcPts val="0"/>
              </a:spcAft>
              <a:buClr>
                <a:schemeClr val="dk1"/>
              </a:buClr>
              <a:buSzPts val="1100"/>
              <a:buFont typeface="Arial"/>
              <a:buNone/>
            </a:pPr>
            <a:r>
              <a:t/>
            </a:r>
            <a:endParaRPr sz="1000"/>
          </a:p>
          <a:p>
            <a:pPr indent="0" lvl="0" marL="0" marR="3175" rtl="0" algn="just">
              <a:lnSpc>
                <a:spcPct val="115000"/>
              </a:lnSpc>
              <a:spcBef>
                <a:spcPts val="1000"/>
              </a:spcBef>
              <a:spcAft>
                <a:spcPts val="0"/>
              </a:spcAft>
              <a:buClr>
                <a:schemeClr val="dk1"/>
              </a:buClr>
              <a:buSzPts val="1100"/>
              <a:buFont typeface="Arial"/>
              <a:buNone/>
            </a:pPr>
            <a:r>
              <a:rPr b="1" lang="en-GB" sz="1000"/>
              <a:t>East African economies faced several key challenges during the period of implementation of the Business Competitiveness Programmes</a:t>
            </a:r>
            <a:r>
              <a:rPr lang="en-GB" sz="1000"/>
              <a:t>. The COVID-19 pandemic in particular impacted East Africa's unemployment and poverty level, reversing some of the recent progress in socioeconomic development. The extreme poverty rate in the region increased from 33% in 2019 to 35% in 2021. The impact was more pronounced in fragile countries and less diversified countries. For example, South Sudan and Burundi had the highest share of the population living on less than USD 1,9 per day, 85% and 80%, respectively. The reduced global demand and prolonged containment measures had a significant negative impact on trade.</a:t>
            </a:r>
            <a:endParaRPr sz="1000"/>
          </a:p>
          <a:p>
            <a:pPr indent="0" lvl="0" marL="0" marR="3175" rtl="0" algn="just">
              <a:lnSpc>
                <a:spcPct val="115000"/>
              </a:lnSpc>
              <a:spcBef>
                <a:spcPts val="1000"/>
              </a:spcBef>
              <a:spcAft>
                <a:spcPts val="0"/>
              </a:spcAft>
              <a:buClr>
                <a:schemeClr val="dk1"/>
              </a:buClr>
              <a:buSzPts val="1100"/>
              <a:buFont typeface="Arial"/>
              <a:buNone/>
            </a:pPr>
            <a:r>
              <a:rPr b="1" lang="en-GB" sz="1000"/>
              <a:t>The Business Competitiveness Programmes contributed to the resilience of the region. Indeed, East Africa is the only region in Africa that avoided a recession in 2020. </a:t>
            </a:r>
            <a:r>
              <a:rPr lang="en-GB" sz="1000"/>
              <a:t>  This outcome was due to strong performance in agriculture, which was the main driver of growth, and sustained public spending on large infrastructure projects. Through its various interventions, the Business Competitiveness Programme was active in all these areas and sectors that were crucial for economic resilience. </a:t>
            </a:r>
            <a:endParaRPr sz="1000"/>
          </a:p>
          <a:p>
            <a:pPr indent="0" lvl="0" marL="0" marR="3175" rtl="0" algn="just">
              <a:lnSpc>
                <a:spcPct val="115000"/>
              </a:lnSpc>
              <a:spcBef>
                <a:spcPts val="1000"/>
              </a:spcBef>
              <a:spcAft>
                <a:spcPts val="0"/>
              </a:spcAft>
              <a:buClr>
                <a:schemeClr val="dk1"/>
              </a:buClr>
              <a:buSzPts val="1100"/>
              <a:buFont typeface="Arial"/>
              <a:buNone/>
            </a:pPr>
            <a:r>
              <a:rPr b="1" lang="en-GB" sz="1000"/>
              <a:t>Moreover, there is plausible evidence that the Business Competitiveness Programmes are playing an important role in the recovery by providing the conditions for improved trade. </a:t>
            </a:r>
            <a:r>
              <a:rPr lang="en-GB" sz="1000"/>
              <a:t>The economic</a:t>
            </a:r>
            <a:r>
              <a:rPr b="1" lang="en-GB" sz="1000"/>
              <a:t> </a:t>
            </a:r>
            <a:r>
              <a:rPr lang="en-GB" sz="1000"/>
              <a:t>growth in the region is projected to pick up from an estimated 3.5% in 2023 to 5.1% in 2024 and 5.7% in 2025. Recent reports highlighted that the areas where the Business Competitiveness Programmes have intervened such as deeper regional integration and infrastructure investment have supported the uptick in growth. The PPD programme improved the trading standards and the trade regulatory environment. In so doing, the project contributed to the reduction of trade barriers and ultimately helped to increase trade in the region. Drawing on recent policy developments and aligning with key objectives, the programme identified opportunities for regulatory harmonization within the region and supported the development and implementation of relevant policies. Moreover, implementing partners noted that the PPD project was especially valuable in addressing trade barriers arising from the COVID-19 pandemic.</a:t>
            </a:r>
            <a:endParaRPr sz="1000"/>
          </a:p>
          <a:p>
            <a:pPr indent="0" lvl="0" marL="0" marR="3175" rtl="0" algn="just">
              <a:lnSpc>
                <a:spcPct val="115000"/>
              </a:lnSpc>
              <a:spcBef>
                <a:spcPts val="1000"/>
              </a:spcBef>
              <a:spcAft>
                <a:spcPts val="0"/>
              </a:spcAft>
              <a:buClr>
                <a:schemeClr val="dk1"/>
              </a:buClr>
              <a:buSzPts val="1100"/>
              <a:buFont typeface="Arial"/>
              <a:buNone/>
            </a:pPr>
            <a:r>
              <a:rPr b="1" lang="en-GB" sz="1000"/>
              <a:t>The PPD project's primary success lies in its facilitation of meaningful dialogue between the private sector and policymakers to enable a conducive business environment. </a:t>
            </a:r>
            <a:r>
              <a:rPr lang="en-GB" sz="1000"/>
              <a:t>The programme facilitated private sector representation in key governing structures ensuring that policy dialogues included the views of firms across the region. For example, the PPD engaged the EABC and other national bodies in meaningful dialogue with the government. Moreover, the capacity building provided to the PSOs/CSOs will continue to be helpful. </a:t>
            </a:r>
            <a:endParaRPr sz="1000"/>
          </a:p>
          <a:p>
            <a:pPr indent="0" lvl="0" marL="0" marR="3175" rtl="0" algn="just">
              <a:lnSpc>
                <a:spcPct val="115000"/>
              </a:lnSpc>
              <a:spcBef>
                <a:spcPts val="1000"/>
              </a:spcBef>
              <a:spcAft>
                <a:spcPts val="0"/>
              </a:spcAft>
              <a:buClr>
                <a:schemeClr val="dk1"/>
              </a:buClr>
              <a:buSzPts val="1100"/>
              <a:buFont typeface="Arial"/>
              <a:buNone/>
            </a:pPr>
            <a:r>
              <a:rPr b="1" lang="en-GB" sz="1000"/>
              <a:t>The Export Capacity Programme was also important in driving trade. </a:t>
            </a:r>
            <a:r>
              <a:rPr lang="en-GB" sz="1000"/>
              <a:t>This is well aligned with growing research on the correlation between improving capacity to trade at a firm level (through programmes such as HMAP, WIT, DRC Market Linkages Programme, SEED and the Export Diversification Project) and enhancing logistics and infrastructure at the market level (for programmes such as the EAC Logistics Skills Enhancement Programme) for increased enhanced competitiveness and increased participation in trade. </a:t>
            </a:r>
            <a:endParaRPr sz="1000"/>
          </a:p>
          <a:p>
            <a:pPr indent="0" lvl="0" marL="0" marR="3175" rtl="0" algn="just">
              <a:lnSpc>
                <a:spcPct val="115000"/>
              </a:lnSpc>
              <a:spcBef>
                <a:spcPts val="1000"/>
              </a:spcBef>
              <a:spcAft>
                <a:spcPts val="0"/>
              </a:spcAft>
              <a:buClr>
                <a:schemeClr val="dk1"/>
              </a:buClr>
              <a:buSzPts val="1100"/>
              <a:buFont typeface="Arial"/>
              <a:buNone/>
            </a:pPr>
            <a:r>
              <a:rPr b="1" lang="en-GB" sz="1000"/>
              <a:t>The evaluation concludes that the HMAP projects contributed to an increase in the export capacity. </a:t>
            </a:r>
            <a:r>
              <a:rPr lang="en-GB" sz="1000"/>
              <a:t>Consultations with implementing partners and FGDs with intended beneficiaries revealed that HMAP provided crucial market linkages, trade promotion, and export strategies. Further, HMAP in Kenya and Tanzania boosted standards compliance and reduced post-harvest losses through enhanced cold storage facilities. In Tanzania the HMAP project linked close to 1200 participants to the market (against a target of 500) as reported in the project documentation. HMAP assisted farmers with selling around 50,000 tons of produce according to project documentation. 18 out of 19 surveyed farmers reported increased trade volumes and monetary gains, with some observing growth between 5% and 80% from 2019 to 2022.</a:t>
            </a:r>
            <a:endParaRPr b="1" sz="1000"/>
          </a:p>
          <a:p>
            <a:pPr indent="0" lvl="0" marL="0" marR="3175" rtl="0" algn="just">
              <a:lnSpc>
                <a:spcPct val="115000"/>
              </a:lnSpc>
              <a:spcBef>
                <a:spcPts val="1000"/>
              </a:spcBef>
              <a:spcAft>
                <a:spcPts val="0"/>
              </a:spcAft>
              <a:buClr>
                <a:schemeClr val="dk1"/>
              </a:buClr>
              <a:buSzPts val="1100"/>
              <a:buFont typeface="Arial"/>
              <a:buNone/>
            </a:pPr>
            <a:r>
              <a:rPr b="1" lang="en-GB" sz="1000"/>
              <a:t>The Tourism Export Diversification Programme exceeded its training and business deal objectives and helped sectors recover from COVID-19.  </a:t>
            </a:r>
            <a:r>
              <a:rPr lang="en-GB" sz="1000"/>
              <a:t>Programme documentation indicates that 3,409 stakeholders were trained, significantly surpassing the initial target of 50. A review of project records also revealed that the initiative facilitated 160 business deals and contributed to a 2.5% recovery in 2021. This was further confirmed through consultations with implementing partners, who emphasized that the regional tourism recovery was a key factor in the broader COVID-19 recovery.</a:t>
            </a:r>
            <a:endParaRPr sz="1000"/>
          </a:p>
          <a:p>
            <a:pPr indent="0" lvl="0" marL="0" marR="3175" rtl="0" algn="just">
              <a:lnSpc>
                <a:spcPct val="115000"/>
              </a:lnSpc>
              <a:spcBef>
                <a:spcPts val="1000"/>
              </a:spcBef>
              <a:spcAft>
                <a:spcPts val="0"/>
              </a:spcAft>
              <a:buClr>
                <a:schemeClr val="dk1"/>
              </a:buClr>
              <a:buSzPts val="1100"/>
              <a:buFont typeface="Arial"/>
              <a:buNone/>
            </a:pPr>
            <a:r>
              <a:rPr b="1" lang="en-GB" sz="1000"/>
              <a:t>Under the Export Capacity Programme, the East Africa Logistics Skills Enhancement Programme improved the cost-effectiveness of logistics services provided to firms.</a:t>
            </a:r>
            <a:r>
              <a:rPr lang="en-GB" sz="1000"/>
              <a:t> The programme focused on enhancing the skills of customs agents, freight forwarders, and warehouse providers across East Africa. As part of the EAC Logistics Skills Enhancement Programme, regional COVID-19 Standard Operating Procedures (SOPs) were developed and digitally shared with over 1.2 million individuals. Programme records show that 33 senior trainers from various countries were trained on the updated curriculum and CPD activities. Additionally, 798 customs agents and freight forwarders participated in continuous professional development (CPD) initiatives. During FGDs, the targeted logistics professionals reported that the training helped reduce avoidable errors and improved efficiency in handling customs administration.</a:t>
            </a:r>
            <a:endParaRPr sz="1000"/>
          </a:p>
          <a:p>
            <a:pPr indent="0" lvl="0" marL="0" marR="3175" rtl="0" algn="just">
              <a:lnSpc>
                <a:spcPct val="115000"/>
              </a:lnSpc>
              <a:spcBef>
                <a:spcPts val="1000"/>
              </a:spcBef>
              <a:spcAft>
                <a:spcPts val="0"/>
              </a:spcAft>
              <a:buClr>
                <a:schemeClr val="dk1"/>
              </a:buClr>
              <a:buSzPts val="1100"/>
              <a:buFont typeface="Arial"/>
              <a:buNone/>
            </a:pPr>
            <a:r>
              <a:rPr b="1" lang="en-GB" sz="1000"/>
              <a:t>The evaluation found that the WIT programme contributed to addressing trade barriers and advocating for policies that will create an enabling environment for women traders and women-led SMEs.</a:t>
            </a:r>
            <a:r>
              <a:rPr lang="en-GB" sz="1000"/>
              <a:t> In East Africa, the agricultural sector is a crucial source of income for women. 96% of women in Burundi, 76% in Kenya, 84% in Rwanda, 71% in Tanzania and 77% in Uganda still work in agriculture. The WIT project therefore aims to help more women to increase their incomes and improve their livelihoods through trade. </a:t>
            </a:r>
            <a:endParaRPr sz="1000"/>
          </a:p>
          <a:p>
            <a:pPr indent="0" lvl="0" marL="0" marR="3175" rtl="0" algn="just">
              <a:lnSpc>
                <a:spcPct val="115000"/>
              </a:lnSpc>
              <a:spcBef>
                <a:spcPts val="1000"/>
              </a:spcBef>
              <a:spcAft>
                <a:spcPts val="0"/>
              </a:spcAft>
              <a:buClr>
                <a:schemeClr val="dk1"/>
              </a:buClr>
              <a:buSzPts val="1100"/>
              <a:buFont typeface="Arial"/>
              <a:buNone/>
            </a:pPr>
            <a:r>
              <a:rPr b="1" lang="en-GB" sz="1000"/>
              <a:t>At the market level, the WIT programme contributed to three key regulatory reforms that made the business environment more conducive for women traders. At the firm level, women traders participating in WIT benefited from capacity-building opportunities and market information and access. </a:t>
            </a:r>
            <a:r>
              <a:rPr lang="en-GB" sz="1000"/>
              <a:t>Capacity building included crucial areas such as business planning, financial management, training on standards and procedures such as ISO standards and GlobalG.A.Ps, government procedures, use of digital technology, networking and marketing. Progress reports indicate that since onboarding activities began in April 2021, over 20,038 new female users accessed the digital market platform provided under the programme. Notably, the traders consulted in the FGD, and the survey highlighted that earnings have increased as a result of enhanced knowledge and skills, market access and information. FGDs reported that they were able to hire more people from the increased sales in their businesses and programme documentation estimated that there were more than 700 new jobs created by the programme. </a:t>
            </a:r>
            <a:endParaRPr b="1" sz="1000"/>
          </a:p>
          <a:p>
            <a:pPr indent="0" lvl="0" marL="0" marR="3175" rtl="0" algn="just">
              <a:lnSpc>
                <a:spcPct val="115000"/>
              </a:lnSpc>
              <a:spcBef>
                <a:spcPts val="1000"/>
              </a:spcBef>
              <a:spcAft>
                <a:spcPts val="0"/>
              </a:spcAft>
              <a:buClr>
                <a:schemeClr val="dk1"/>
              </a:buClr>
              <a:buSzPts val="1100"/>
              <a:buFont typeface="Arial"/>
              <a:buNone/>
            </a:pPr>
            <a:r>
              <a:rPr b="1" lang="en-GB" sz="1000"/>
              <a:t>Externally, the fragility of the region (particularly in DRC and Burundi) and the COVID-19 shock created significant challenges for the Business Competitiveness Programmes and undermined part of the intended impact. </a:t>
            </a:r>
            <a:r>
              <a:rPr lang="en-GB" sz="1000"/>
              <a:t>Projects adapted by using partner resources and maintaining communication, often shifting to virtual meetings and adjusting monitoring plans. Most programs stayed within budget. Indeed, based on available data, the evaluation only found one instance of overspending with a budget utilisation of 105%. However, these resource constraints affected the quality of delivery in some projects. Stakeholders reported that many projects required timeline extensions, as original deadlines were seen as overly ambitious given the external challenges.</a:t>
            </a:r>
            <a:endParaRPr b="1" sz="1000"/>
          </a:p>
          <a:p>
            <a:pPr indent="0" lvl="0" marL="0" marR="3175" rtl="0" algn="just">
              <a:lnSpc>
                <a:spcPct val="115000"/>
              </a:lnSpc>
              <a:spcBef>
                <a:spcPts val="1000"/>
              </a:spcBef>
              <a:spcAft>
                <a:spcPts val="1000"/>
              </a:spcAft>
              <a:buClr>
                <a:schemeClr val="dk1"/>
              </a:buClr>
              <a:buSzPts val="1100"/>
              <a:buFont typeface="Arial"/>
              <a:buNone/>
            </a:pPr>
            <a:r>
              <a:rPr b="1" lang="en-GB" sz="1000"/>
              <a:t>Internally, the evaluation found that parts of the impact were constrained by weaknesses in intervention design and project management.</a:t>
            </a:r>
            <a:r>
              <a:rPr lang="en-GB" sz="1000"/>
              <a:t> While the Business Competitiveness Programmes correctly identified all the needs of SMEs in the region, including women-owned SMEs, the support was not sufficiently tailored. The programmes focused on various types of enterprises across different stages, sizes and sectors without sufficiently tailoring the support provided to entrepreneurs. For example, women traders were appreciative of the enterprise development support they received from the programme but highlighted the need for more support to access finance given the gender barriers they face in raising funding for their businesses.  Further, supporting women only through specific programmes as opposed to mainstreaming gender inclusion across all the interventions of the Business Competitiveness Programmes limited the scope for impacting women-owned SMEs. Finally, despite the requirement from TMA, the Business Competitiveness Programmes did not perform sufficient monitoring, evaluation and reporting. Ultimately, this limited the extent to which the programmes could implement adaptive management.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349f1831ff3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g349f1831ff3_0_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349f1831ff3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g349f1831ff3_0_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3175" rtl="0" algn="just">
              <a:lnSpc>
                <a:spcPct val="115000"/>
              </a:lnSpc>
              <a:spcBef>
                <a:spcPts val="0"/>
              </a:spcBef>
              <a:spcAft>
                <a:spcPts val="100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349f1831ff3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g349f1831ff3_0_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3175" rtl="0" algn="just">
              <a:lnSpc>
                <a:spcPct val="115000"/>
              </a:lnSpc>
              <a:spcBef>
                <a:spcPts val="0"/>
              </a:spcBef>
              <a:spcAft>
                <a:spcPts val="100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343993b90a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g343993b90a4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 name="Google Shape;530;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p:nvPr>
            <p:ph idx="2" type="sldImg"/>
          </p:nvPr>
        </p:nvSpPr>
        <p:spPr>
          <a:xfrm>
            <a:off x="571500" y="714375"/>
            <a:ext cx="4572000" cy="19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4:notes"/>
          <p:cNvSpPr txBox="1"/>
          <p:nvPr>
            <p:ph idx="1" type="body"/>
          </p:nvPr>
        </p:nvSpPr>
        <p:spPr>
          <a:xfrm>
            <a:off x="571500" y="2750344"/>
            <a:ext cx="4572000" cy="225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4:notes"/>
          <p:cNvSpPr txBox="1"/>
          <p:nvPr>
            <p:ph idx="12" type="sldNum"/>
          </p:nvPr>
        </p:nvSpPr>
        <p:spPr>
          <a:xfrm>
            <a:off x="3237178" y="5428258"/>
            <a:ext cx="2476500" cy="286800"/>
          </a:xfrm>
          <a:prstGeom prst="rect">
            <a:avLst/>
          </a:prstGeom>
          <a:noFill/>
          <a:ln>
            <a:noFill/>
          </a:ln>
        </p:spPr>
        <p:txBody>
          <a:bodyPr anchorCtr="0" anchor="ctr" bIns="71125" lIns="71125" spcFirstLastPara="1" rIns="71125" wrap="square" tIns="71125">
            <a:no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GB" sz="1100" u="none" cap="none" strike="noStrike">
                <a:solidFill>
                  <a:srgbClr val="000000"/>
                </a:solidFill>
                <a:latin typeface="Arial"/>
                <a:ea typeface="Arial"/>
                <a:cs typeface="Arial"/>
                <a:sym typeface="Arial"/>
              </a:rPr>
              <a:t>‹#›</a:t>
            </a:fld>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457200" rtl="0" algn="l">
              <a:lnSpc>
                <a:spcPct val="120000"/>
              </a:lnSpc>
              <a:spcBef>
                <a:spcPts val="1338"/>
              </a:spcBef>
              <a:spcAft>
                <a:spcPts val="0"/>
              </a:spcAft>
              <a:buClr>
                <a:schemeClr val="dk1"/>
              </a:buClr>
              <a:buSzPts val="18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7.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p:cSld name="1_Title Slide">
    <p:bg>
      <p:bgPr>
        <a:solidFill>
          <a:schemeClr val="lt1"/>
        </a:solidFill>
      </p:bgPr>
    </p:bg>
    <p:spTree>
      <p:nvGrpSpPr>
        <p:cNvPr id="7" name="Shape 7"/>
        <p:cNvGrpSpPr/>
        <p:nvPr/>
      </p:nvGrpSpPr>
      <p:grpSpPr>
        <a:xfrm>
          <a:off x="0" y="0"/>
          <a:ext cx="0" cy="0"/>
          <a:chOff x="0" y="0"/>
          <a:chExt cx="0" cy="0"/>
        </a:xfrm>
      </p:grpSpPr>
      <p:sp>
        <p:nvSpPr>
          <p:cNvPr id="8" name="Google Shape;8;p24"/>
          <p:cNvSpPr/>
          <p:nvPr/>
        </p:nvSpPr>
        <p:spPr>
          <a:xfrm>
            <a:off x="11169346" y="6271708"/>
            <a:ext cx="952200" cy="459000"/>
          </a:xfrm>
          <a:prstGeom prst="rect">
            <a:avLst/>
          </a:prstGeom>
          <a:solidFill>
            <a:schemeClr val="lt1"/>
          </a:solidFill>
          <a:ln>
            <a:noFill/>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901" u="none" cap="none" strike="noStrike">
              <a:solidFill>
                <a:schemeClr val="lt1"/>
              </a:solidFill>
              <a:latin typeface="Montserrat"/>
              <a:ea typeface="Montserrat"/>
              <a:cs typeface="Montserrat"/>
              <a:sym typeface="Montserrat"/>
            </a:endParaRPr>
          </a:p>
        </p:txBody>
      </p:sp>
      <p:sp>
        <p:nvSpPr>
          <p:cNvPr id="9" name="Google Shape;9;p24"/>
          <p:cNvSpPr txBox="1"/>
          <p:nvPr>
            <p:ph type="ctrTitle"/>
          </p:nvPr>
        </p:nvSpPr>
        <p:spPr>
          <a:xfrm>
            <a:off x="407368" y="4402129"/>
            <a:ext cx="10134300" cy="853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8000"/>
              <a:buFont typeface="Arial Black"/>
              <a:buNone/>
              <a:defRPr b="0" i="0" sz="3200" u="none" cap="none" strike="noStrike">
                <a:solidFill>
                  <a:srgbClr val="262626"/>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9pPr>
          </a:lstStyle>
          <a:p/>
        </p:txBody>
      </p:sp>
      <p:sp>
        <p:nvSpPr>
          <p:cNvPr id="10" name="Google Shape;10;p24"/>
          <p:cNvSpPr txBox="1"/>
          <p:nvPr>
            <p:ph idx="1" type="subTitle"/>
          </p:nvPr>
        </p:nvSpPr>
        <p:spPr>
          <a:xfrm>
            <a:off x="407369" y="5158361"/>
            <a:ext cx="5111700" cy="556500"/>
          </a:xfrm>
          <a:prstGeom prst="rect">
            <a:avLst/>
          </a:prstGeom>
          <a:noFill/>
          <a:ln>
            <a:noFill/>
          </a:ln>
        </p:spPr>
        <p:txBody>
          <a:bodyPr anchorCtr="0" anchor="t" bIns="45700" lIns="91425" spcFirstLastPara="1" rIns="91425" wrap="square" tIns="45700">
            <a:noAutofit/>
          </a:bodyPr>
          <a:lstStyle>
            <a:lvl1pPr lvl="0" algn="l">
              <a:lnSpc>
                <a:spcPct val="90000"/>
              </a:lnSpc>
              <a:spcBef>
                <a:spcPts val="1200"/>
              </a:spcBef>
              <a:spcAft>
                <a:spcPts val="0"/>
              </a:spcAft>
              <a:buSzPts val="3739"/>
              <a:buNone/>
              <a:defRPr b="0" i="0" sz="1800">
                <a:solidFill>
                  <a:schemeClr val="accent6"/>
                </a:solidFill>
                <a:latin typeface="Montserrat"/>
                <a:ea typeface="Montserrat"/>
                <a:cs typeface="Montserrat"/>
                <a:sym typeface="Montserrat"/>
              </a:defRPr>
            </a:lvl1pPr>
            <a:lvl2pPr lvl="1" algn="ctr">
              <a:lnSpc>
                <a:spcPct val="90000"/>
              </a:lnSpc>
              <a:spcBef>
                <a:spcPts val="400"/>
              </a:spcBef>
              <a:spcAft>
                <a:spcPts val="0"/>
              </a:spcAft>
              <a:buSzPts val="4759"/>
              <a:buNone/>
              <a:defRPr sz="2800"/>
            </a:lvl2pPr>
            <a:lvl3pPr lvl="2" algn="ctr">
              <a:lnSpc>
                <a:spcPct val="90000"/>
              </a:lnSpc>
              <a:spcBef>
                <a:spcPts val="400"/>
              </a:spcBef>
              <a:spcAft>
                <a:spcPts val="0"/>
              </a:spcAft>
              <a:buSzPts val="4079"/>
              <a:buNone/>
              <a:defRPr sz="2400"/>
            </a:lvl3pPr>
            <a:lvl4pPr lvl="3" algn="ctr">
              <a:lnSpc>
                <a:spcPct val="90000"/>
              </a:lnSpc>
              <a:spcBef>
                <a:spcPts val="400"/>
              </a:spcBef>
              <a:spcAft>
                <a:spcPts val="0"/>
              </a:spcAft>
              <a:buClr>
                <a:schemeClr val="dk1"/>
              </a:buClr>
              <a:buSzPts val="3399"/>
              <a:buNone/>
              <a:defRPr sz="2000"/>
            </a:lvl4pPr>
            <a:lvl5pPr lvl="4" algn="ctr">
              <a:lnSpc>
                <a:spcPct val="90000"/>
              </a:lnSpc>
              <a:spcBef>
                <a:spcPts val="400"/>
              </a:spcBef>
              <a:spcAft>
                <a:spcPts val="0"/>
              </a:spcAft>
              <a:buClr>
                <a:schemeClr val="dk1"/>
              </a:buClr>
              <a:buSzPts val="3399"/>
              <a:buNone/>
              <a:defRPr sz="2000"/>
            </a:lvl5pPr>
            <a:lvl6pPr lvl="5" algn="ctr">
              <a:lnSpc>
                <a:spcPct val="90000"/>
              </a:lnSpc>
              <a:spcBef>
                <a:spcPts val="400"/>
              </a:spcBef>
              <a:spcAft>
                <a:spcPts val="0"/>
              </a:spcAft>
              <a:buClr>
                <a:schemeClr val="dk1"/>
              </a:buClr>
              <a:buSzPts val="3399"/>
              <a:buNone/>
              <a:defRPr sz="2000"/>
            </a:lvl6pPr>
            <a:lvl7pPr lvl="6" algn="ctr">
              <a:lnSpc>
                <a:spcPct val="90000"/>
              </a:lnSpc>
              <a:spcBef>
                <a:spcPts val="400"/>
              </a:spcBef>
              <a:spcAft>
                <a:spcPts val="0"/>
              </a:spcAft>
              <a:buClr>
                <a:schemeClr val="dk1"/>
              </a:buClr>
              <a:buSzPts val="3399"/>
              <a:buNone/>
              <a:defRPr sz="2000"/>
            </a:lvl7pPr>
            <a:lvl8pPr lvl="7" algn="ctr">
              <a:lnSpc>
                <a:spcPct val="90000"/>
              </a:lnSpc>
              <a:spcBef>
                <a:spcPts val="400"/>
              </a:spcBef>
              <a:spcAft>
                <a:spcPts val="0"/>
              </a:spcAft>
              <a:buClr>
                <a:schemeClr val="dk1"/>
              </a:buClr>
              <a:buSzPts val="3399"/>
              <a:buNone/>
              <a:defRPr sz="2000"/>
            </a:lvl8pPr>
            <a:lvl9pPr lvl="8" algn="ctr">
              <a:lnSpc>
                <a:spcPct val="90000"/>
              </a:lnSpc>
              <a:spcBef>
                <a:spcPts val="400"/>
              </a:spcBef>
              <a:spcAft>
                <a:spcPts val="201"/>
              </a:spcAft>
              <a:buClr>
                <a:schemeClr val="dk1"/>
              </a:buClr>
              <a:buSzPts val="3399"/>
              <a:buNone/>
              <a:defRPr sz="2000"/>
            </a:lvl9pPr>
          </a:lstStyle>
          <a:p/>
        </p:txBody>
      </p:sp>
      <p:pic>
        <p:nvPicPr>
          <p:cNvPr id="11" name="Google Shape;11;p24"/>
          <p:cNvPicPr preferRelativeResize="0"/>
          <p:nvPr/>
        </p:nvPicPr>
        <p:blipFill rotWithShape="1">
          <a:blip r:embed="rId2">
            <a:alphaModFix/>
          </a:blip>
          <a:srcRect b="0" l="3165" r="3174" t="0"/>
          <a:stretch/>
        </p:blipFill>
        <p:spPr>
          <a:xfrm>
            <a:off x="8841441" y="5376747"/>
            <a:ext cx="3350559" cy="1481252"/>
          </a:xfrm>
          <a:prstGeom prst="rect">
            <a:avLst/>
          </a:prstGeom>
          <a:noFill/>
          <a:ln>
            <a:noFill/>
          </a:ln>
        </p:spPr>
      </p:pic>
      <p:sp>
        <p:nvSpPr>
          <p:cNvPr id="12" name="Google Shape;12;p24"/>
          <p:cNvSpPr txBox="1"/>
          <p:nvPr>
            <p:ph idx="2" type="body"/>
          </p:nvPr>
        </p:nvSpPr>
        <p:spPr>
          <a:xfrm>
            <a:off x="407368" y="6013721"/>
            <a:ext cx="5111700" cy="431700"/>
          </a:xfrm>
          <a:prstGeom prst="rect">
            <a:avLst/>
          </a:prstGeom>
          <a:noFill/>
          <a:ln>
            <a:noFill/>
          </a:ln>
        </p:spPr>
        <p:txBody>
          <a:bodyPr anchorCtr="0" anchor="b" bIns="45700" lIns="91425" spcFirstLastPara="1" rIns="91425" wrap="square" tIns="45700">
            <a:noAutofit/>
          </a:bodyPr>
          <a:lstStyle>
            <a:lvl1pPr indent="-228600" lvl="0" marL="457200" algn="l">
              <a:lnSpc>
                <a:spcPct val="120000"/>
              </a:lnSpc>
              <a:spcBef>
                <a:spcPts val="0"/>
              </a:spcBef>
              <a:spcAft>
                <a:spcPts val="0"/>
              </a:spcAft>
              <a:buSzPts val="1100"/>
              <a:buNone/>
              <a:defRPr b="0" i="0">
                <a:solidFill>
                  <a:srgbClr val="262626"/>
                </a:solidFill>
                <a:latin typeface="Montserrat"/>
                <a:ea typeface="Montserrat"/>
                <a:cs typeface="Montserrat"/>
                <a:sym typeface="Montserrat"/>
              </a:defRPr>
            </a:lvl1pPr>
            <a:lvl2pPr indent="-342900" lvl="1" marL="914400" algn="l">
              <a:lnSpc>
                <a:spcPct val="120000"/>
              </a:lnSpc>
              <a:spcBef>
                <a:spcPts val="369"/>
              </a:spcBef>
              <a:spcAft>
                <a:spcPts val="0"/>
              </a:spcAft>
              <a:buSzPts val="1800"/>
              <a:buChar char="•"/>
              <a:defRPr/>
            </a:lvl2pPr>
            <a:lvl3pPr indent="-342900" lvl="2" marL="1371600" algn="l">
              <a:lnSpc>
                <a:spcPct val="120000"/>
              </a:lnSpc>
              <a:spcBef>
                <a:spcPts val="369"/>
              </a:spcBef>
              <a:spcAft>
                <a:spcPts val="0"/>
              </a:spcAft>
              <a:buSzPts val="1800"/>
              <a:buChar char="•"/>
              <a:defRPr/>
            </a:lvl3pPr>
            <a:lvl4pPr indent="-228600" lvl="3" marL="1828800" algn="l">
              <a:lnSpc>
                <a:spcPct val="100000"/>
              </a:lnSpc>
              <a:spcBef>
                <a:spcPts val="369"/>
              </a:spcBef>
              <a:spcAft>
                <a:spcPts val="0"/>
              </a:spcAft>
              <a:buClr>
                <a:schemeClr val="dk1"/>
              </a:buClr>
              <a:buSzPts val="1800"/>
              <a:buNone/>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 name="Google Shape;13;p24"/>
          <p:cNvSpPr/>
          <p:nvPr/>
        </p:nvSpPr>
        <p:spPr>
          <a:xfrm rot="10800000">
            <a:off x="0" y="6771443"/>
            <a:ext cx="12192000" cy="1275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ontserrat"/>
              <a:ea typeface="Montserrat"/>
              <a:cs typeface="Montserrat"/>
              <a:sym typeface="Montserrat"/>
            </a:endParaRPr>
          </a:p>
        </p:txBody>
      </p:sp>
      <p:sp>
        <p:nvSpPr>
          <p:cNvPr id="14" name="Google Shape;14;p24"/>
          <p:cNvSpPr/>
          <p:nvPr/>
        </p:nvSpPr>
        <p:spPr>
          <a:xfrm rot="10800000">
            <a:off x="0" y="4232959"/>
            <a:ext cx="12192000" cy="1275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ontserrat"/>
              <a:ea typeface="Montserrat"/>
              <a:cs typeface="Montserrat"/>
              <a:sym typeface="Montserrat"/>
            </a:endParaRPr>
          </a:p>
        </p:txBody>
      </p:sp>
      <p:sp>
        <p:nvSpPr>
          <p:cNvPr id="15" name="Google Shape;15;p24"/>
          <p:cNvSpPr/>
          <p:nvPr>
            <p:ph idx="3" type="pic"/>
          </p:nvPr>
        </p:nvSpPr>
        <p:spPr>
          <a:xfrm>
            <a:off x="0" y="0"/>
            <a:ext cx="12192000" cy="4280700"/>
          </a:xfrm>
          <a:prstGeom prst="rect">
            <a:avLst/>
          </a:prstGeom>
          <a:noFill/>
          <a:ln>
            <a:noFill/>
          </a:ln>
        </p:spPr>
      </p:sp>
      <p:sp>
        <p:nvSpPr>
          <p:cNvPr id="16" name="Google Shape;16;p24"/>
          <p:cNvSpPr/>
          <p:nvPr>
            <p:ph idx="4" type="pic"/>
          </p:nvPr>
        </p:nvSpPr>
        <p:spPr>
          <a:xfrm>
            <a:off x="6261248" y="5713413"/>
            <a:ext cx="2509800" cy="800100"/>
          </a:xfrm>
          <a:prstGeom prst="rect">
            <a:avLst/>
          </a:prstGeom>
          <a:noFill/>
          <a:ln>
            <a:noFill/>
          </a:ln>
        </p:spPr>
      </p:sp>
      <p:cxnSp>
        <p:nvCxnSpPr>
          <p:cNvPr id="17" name="Google Shape;17;p24"/>
          <p:cNvCxnSpPr/>
          <p:nvPr/>
        </p:nvCxnSpPr>
        <p:spPr>
          <a:xfrm>
            <a:off x="8916154" y="5790286"/>
            <a:ext cx="0" cy="655200"/>
          </a:xfrm>
          <a:prstGeom prst="straightConnector1">
            <a:avLst/>
          </a:prstGeom>
          <a:noFill/>
          <a:ln cap="rnd" cmpd="sng" w="38100">
            <a:solidFill>
              <a:schemeClr val="lt2"/>
            </a:solidFill>
            <a:prstDash val="solid"/>
            <a:round/>
            <a:headEnd len="sm" w="sm" type="none"/>
            <a:tailEnd len="sm" w="sm" type="none"/>
          </a:ln>
        </p:spPr>
      </p:cxn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 | Normal Sub Heading">
  <p:cSld name="G | Normal Sub Heading">
    <p:spTree>
      <p:nvGrpSpPr>
        <p:cNvPr id="73" name="Shape 73"/>
        <p:cNvGrpSpPr/>
        <p:nvPr/>
      </p:nvGrpSpPr>
      <p:grpSpPr>
        <a:xfrm>
          <a:off x="0" y="0"/>
          <a:ext cx="0" cy="0"/>
          <a:chOff x="0" y="0"/>
          <a:chExt cx="0" cy="0"/>
        </a:xfrm>
      </p:grpSpPr>
      <p:sp>
        <p:nvSpPr>
          <p:cNvPr id="74" name="Google Shape;74;p33"/>
          <p:cNvSpPr txBox="1"/>
          <p:nvPr>
            <p:ph idx="1" type="body"/>
          </p:nvPr>
        </p:nvSpPr>
        <p:spPr>
          <a:xfrm>
            <a:off x="452438" y="1555750"/>
            <a:ext cx="11304587" cy="4500563"/>
          </a:xfrm>
          <a:prstGeom prst="rect">
            <a:avLst/>
          </a:prstGeom>
          <a:noFill/>
          <a:ln>
            <a:noFill/>
          </a:ln>
        </p:spPr>
        <p:txBody>
          <a:bodyPr anchorCtr="0" anchor="ctr" bIns="45700" lIns="91425" spcFirstLastPara="1" rIns="91425" wrap="square" tIns="45700">
            <a:noAutofit/>
          </a:bodyPr>
          <a:lstStyle>
            <a:lvl1pPr indent="-342900" lvl="0" marL="457200" algn="l">
              <a:lnSpc>
                <a:spcPct val="120000"/>
              </a:lnSpc>
              <a:spcBef>
                <a:spcPts val="369"/>
              </a:spcBef>
              <a:spcAft>
                <a:spcPts val="0"/>
              </a:spcAft>
              <a:buClr>
                <a:schemeClr val="dk2"/>
              </a:buClr>
              <a:buSzPts val="1800"/>
              <a:buFont typeface="Arial"/>
              <a:buChar char="•"/>
              <a:defRPr b="0" i="0" sz="1800">
                <a:solidFill>
                  <a:srgbClr val="262626"/>
                </a:solidFill>
                <a:latin typeface="Montserrat"/>
                <a:ea typeface="Montserrat"/>
                <a:cs typeface="Montserrat"/>
                <a:sym typeface="Montserrat"/>
              </a:defRPr>
            </a:lvl1pPr>
            <a:lvl2pPr indent="-342900" lvl="1" marL="914400" algn="l">
              <a:lnSpc>
                <a:spcPct val="120000"/>
              </a:lnSpc>
              <a:spcBef>
                <a:spcPts val="969"/>
              </a:spcBef>
              <a:spcAft>
                <a:spcPts val="0"/>
              </a:spcAft>
              <a:buClr>
                <a:schemeClr val="dk2"/>
              </a:buClr>
              <a:buSzPts val="1800"/>
              <a:buFont typeface="Arial"/>
              <a:buChar char="•"/>
              <a:defRPr b="0" i="0" sz="1800">
                <a:solidFill>
                  <a:srgbClr val="262626"/>
                </a:solidFill>
                <a:latin typeface="Montserrat"/>
                <a:ea typeface="Montserrat"/>
                <a:cs typeface="Montserrat"/>
                <a:sym typeface="Montserrat"/>
              </a:defRPr>
            </a:lvl2pPr>
            <a:lvl3pPr indent="-342900" lvl="2" marL="1371600" algn="l">
              <a:lnSpc>
                <a:spcPct val="120000"/>
              </a:lnSpc>
              <a:spcBef>
                <a:spcPts val="969"/>
              </a:spcBef>
              <a:spcAft>
                <a:spcPts val="0"/>
              </a:spcAft>
              <a:buClr>
                <a:schemeClr val="dk2"/>
              </a:buClr>
              <a:buSzPts val="1800"/>
              <a:buFont typeface="Arial"/>
              <a:buChar char="•"/>
              <a:defRPr b="0" i="0" sz="1800">
                <a:solidFill>
                  <a:srgbClr val="262626"/>
                </a:solidFill>
                <a:latin typeface="Montserrat"/>
                <a:ea typeface="Montserrat"/>
                <a:cs typeface="Montserrat"/>
                <a:sym typeface="Montserrat"/>
              </a:defRPr>
            </a:lvl3pPr>
            <a:lvl4pPr indent="-342900" lvl="3" marL="1828800" algn="l">
              <a:lnSpc>
                <a:spcPct val="120000"/>
              </a:lnSpc>
              <a:spcBef>
                <a:spcPts val="969"/>
              </a:spcBef>
              <a:spcAft>
                <a:spcPts val="0"/>
              </a:spcAft>
              <a:buClr>
                <a:schemeClr val="dk2"/>
              </a:buClr>
              <a:buSzPts val="1800"/>
              <a:buFont typeface="Arial"/>
              <a:buChar char="•"/>
              <a:defRPr b="0" i="0" sz="1800">
                <a:solidFill>
                  <a:srgbClr val="262626"/>
                </a:solidFill>
                <a:latin typeface="Montserrat"/>
                <a:ea typeface="Montserrat"/>
                <a:cs typeface="Montserrat"/>
                <a:sym typeface="Montserrat"/>
              </a:defRPr>
            </a:lvl4pPr>
            <a:lvl5pPr indent="-342900" lvl="4" marL="2286000" algn="l">
              <a:lnSpc>
                <a:spcPct val="120000"/>
              </a:lnSpc>
              <a:spcBef>
                <a:spcPts val="969"/>
              </a:spcBef>
              <a:spcAft>
                <a:spcPts val="0"/>
              </a:spcAft>
              <a:buClr>
                <a:schemeClr val="dk2"/>
              </a:buClr>
              <a:buSzPts val="1800"/>
              <a:buFont typeface="Arial"/>
              <a:buChar char="•"/>
              <a:defRPr b="0" i="0" sz="1800">
                <a:solidFill>
                  <a:srgbClr val="262626"/>
                </a:solidFill>
                <a:latin typeface="Montserrat"/>
                <a:ea typeface="Montserrat"/>
                <a:cs typeface="Montserrat"/>
                <a:sym typeface="Montserrat"/>
              </a:defRPr>
            </a:lvl5pPr>
            <a:lvl6pPr indent="-342900" lvl="5" marL="2743200" algn="l">
              <a:lnSpc>
                <a:spcPct val="100000"/>
              </a:lnSpc>
              <a:spcBef>
                <a:spcPts val="969"/>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descr="GENESIS_Letterhead Page Number 2016.jpg" id="75" name="Google Shape;75;p33"/>
          <p:cNvPicPr preferRelativeResize="0"/>
          <p:nvPr/>
        </p:nvPicPr>
        <p:blipFill rotWithShape="1">
          <a:blip r:embed="rId2">
            <a:alphaModFix/>
          </a:blip>
          <a:srcRect b="0" l="0" r="0" t="0"/>
          <a:stretch/>
        </p:blipFill>
        <p:spPr>
          <a:xfrm>
            <a:off x="11152832" y="6509568"/>
            <a:ext cx="412049" cy="264368"/>
          </a:xfrm>
          <a:prstGeom prst="rect">
            <a:avLst/>
          </a:prstGeom>
          <a:noFill/>
          <a:ln>
            <a:noFill/>
          </a:ln>
        </p:spPr>
      </p:pic>
      <p:sp>
        <p:nvSpPr>
          <p:cNvPr id="76" name="Google Shape;76;p33"/>
          <p:cNvSpPr txBox="1"/>
          <p:nvPr>
            <p:ph type="title"/>
          </p:nvPr>
        </p:nvSpPr>
        <p:spPr>
          <a:xfrm>
            <a:off x="452438" y="268639"/>
            <a:ext cx="11305252" cy="639762"/>
          </a:xfrm>
          <a:prstGeom prst="rect">
            <a:avLst/>
          </a:prstGeom>
          <a:noFill/>
          <a:ln>
            <a:noFill/>
          </a:ln>
        </p:spPr>
        <p:txBody>
          <a:bodyPr anchorCtr="0" anchor="ctr" bIns="45700" lIns="90000" spcFirstLastPara="1" rIns="91425" wrap="square" tIns="45700">
            <a:normAutofit/>
          </a:bodyPr>
          <a:lstStyle>
            <a:lvl1pPr lvl="0" marR="0" rtl="0" algn="l">
              <a:lnSpc>
                <a:spcPct val="100000"/>
              </a:lnSpc>
              <a:spcBef>
                <a:spcPts val="0"/>
              </a:spcBef>
              <a:spcAft>
                <a:spcPts val="0"/>
              </a:spcAft>
              <a:buClr>
                <a:srgbClr val="262626"/>
              </a:buClr>
              <a:buSzPts val="2800"/>
              <a:buFont typeface="Montserrat Medium"/>
              <a:buNone/>
              <a:defRPr b="0" i="0" sz="2800" u="none" cap="none" strike="noStrike">
                <a:solidFill>
                  <a:srgbClr val="262626"/>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7" name="Google Shape;77;p33"/>
          <p:cNvSpPr txBox="1"/>
          <p:nvPr>
            <p:ph idx="12" type="sldNum"/>
          </p:nvPr>
        </p:nvSpPr>
        <p:spPr>
          <a:xfrm>
            <a:off x="11619835" y="6560234"/>
            <a:ext cx="655387" cy="138499"/>
          </a:xfrm>
          <a:prstGeom prst="rect">
            <a:avLst/>
          </a:prstGeom>
          <a:noFill/>
          <a:ln>
            <a:noFill/>
          </a:ln>
        </p:spPr>
        <p:txBody>
          <a:bodyPr anchorCtr="0" anchor="b" bIns="0" lIns="0" spcFirstLastPara="1" rIns="0" wrap="square" tIns="0">
            <a:spAutoFit/>
          </a:bodyPr>
          <a:lstStyle>
            <a:lvl1pPr indent="0" lvl="0"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78" name="Google Shape;78;p33"/>
          <p:cNvSpPr txBox="1"/>
          <p:nvPr>
            <p:ph idx="2" type="body"/>
          </p:nvPr>
        </p:nvSpPr>
        <p:spPr>
          <a:xfrm>
            <a:off x="452835" y="6533602"/>
            <a:ext cx="8639999" cy="167515"/>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0"/>
              </a:spcBef>
              <a:spcAft>
                <a:spcPts val="0"/>
              </a:spcAft>
              <a:buSzPts val="900"/>
              <a:buFont typeface="Montserrat"/>
              <a:buNone/>
              <a:defRPr b="0" i="0" sz="900">
                <a:solidFill>
                  <a:srgbClr val="262626"/>
                </a:solidFill>
                <a:latin typeface="Montserrat"/>
                <a:ea typeface="Montserrat"/>
                <a:cs typeface="Montserrat"/>
                <a:sym typeface="Montserrat"/>
              </a:defRPr>
            </a:lvl1pPr>
            <a:lvl2pPr indent="-228600" lvl="1" marL="914400" algn="l">
              <a:lnSpc>
                <a:spcPct val="120000"/>
              </a:lnSpc>
              <a:spcBef>
                <a:spcPts val="369"/>
              </a:spcBef>
              <a:spcAft>
                <a:spcPts val="0"/>
              </a:spcAft>
              <a:buSzPts val="985"/>
              <a:buFont typeface="Montserrat"/>
              <a:buNone/>
              <a:defRPr sz="985">
                <a:solidFill>
                  <a:schemeClr val="dk1"/>
                </a:solidFill>
              </a:defRPr>
            </a:lvl2pPr>
            <a:lvl3pPr indent="-228600" lvl="2" marL="1371600" algn="l">
              <a:lnSpc>
                <a:spcPct val="120000"/>
              </a:lnSpc>
              <a:spcBef>
                <a:spcPts val="969"/>
              </a:spcBef>
              <a:spcAft>
                <a:spcPts val="0"/>
              </a:spcAft>
              <a:buSzPts val="985"/>
              <a:buFont typeface="Montserrat"/>
              <a:buNone/>
              <a:defRPr sz="985">
                <a:solidFill>
                  <a:schemeClr val="dk1"/>
                </a:solidFill>
              </a:defRPr>
            </a:lvl3pPr>
            <a:lvl4pPr indent="-228600" lvl="3" marL="1828800" algn="l">
              <a:lnSpc>
                <a:spcPct val="100000"/>
              </a:lnSpc>
              <a:spcBef>
                <a:spcPts val="969"/>
              </a:spcBef>
              <a:spcAft>
                <a:spcPts val="0"/>
              </a:spcAft>
              <a:buClr>
                <a:schemeClr val="dk1"/>
              </a:buClr>
              <a:buSzPts val="985"/>
              <a:buFont typeface="Arial"/>
              <a:buNone/>
              <a:defRPr sz="985">
                <a:solidFill>
                  <a:schemeClr val="dk1"/>
                </a:solidFill>
              </a:defRPr>
            </a:lvl4pPr>
            <a:lvl5pPr indent="-228600" lvl="4" marL="2286000" algn="l">
              <a:lnSpc>
                <a:spcPct val="100000"/>
              </a:lnSpc>
              <a:spcBef>
                <a:spcPts val="197"/>
              </a:spcBef>
              <a:spcAft>
                <a:spcPts val="0"/>
              </a:spcAft>
              <a:buClr>
                <a:schemeClr val="dk1"/>
              </a:buClr>
              <a:buSzPts val="985"/>
              <a:buFont typeface="Arial"/>
              <a:buNone/>
              <a:defRPr sz="985">
                <a:solidFill>
                  <a:schemeClr val="dk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cxnSp>
        <p:nvCxnSpPr>
          <p:cNvPr id="79" name="Google Shape;79;p33"/>
          <p:cNvCxnSpPr/>
          <p:nvPr/>
        </p:nvCxnSpPr>
        <p:spPr>
          <a:xfrm>
            <a:off x="429684" y="260350"/>
            <a:ext cx="0" cy="647700"/>
          </a:xfrm>
          <a:prstGeom prst="straightConnector1">
            <a:avLst/>
          </a:prstGeom>
          <a:noFill/>
          <a:ln cap="rnd" cmpd="sng" w="38100">
            <a:solidFill>
              <a:srgbClr val="72A84E"/>
            </a:solidFill>
            <a:prstDash val="solid"/>
            <a:round/>
            <a:headEnd len="sm" w="sm" type="none"/>
            <a:tailEnd len="sm" w="sm" type="none"/>
          </a:ln>
        </p:spPr>
      </p:cxnSp>
      <p:sp>
        <p:nvSpPr>
          <p:cNvPr id="80" name="Google Shape;80;p33"/>
          <p:cNvSpPr txBox="1"/>
          <p:nvPr>
            <p:ph idx="3" type="body"/>
          </p:nvPr>
        </p:nvSpPr>
        <p:spPr>
          <a:xfrm>
            <a:off x="452438" y="908050"/>
            <a:ext cx="11306175" cy="35083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369"/>
              </a:spcBef>
              <a:spcAft>
                <a:spcPts val="0"/>
              </a:spcAft>
              <a:buSzPts val="1800"/>
              <a:buNone/>
              <a:defRPr b="0" i="0" sz="1800">
                <a:solidFill>
                  <a:schemeClr val="accent5"/>
                </a:solidFill>
                <a:latin typeface="Montserrat"/>
                <a:ea typeface="Montserrat"/>
                <a:cs typeface="Montserrat"/>
                <a:sym typeface="Montserrat"/>
              </a:defRPr>
            </a:lvl1pPr>
            <a:lvl2pPr indent="-228600" lvl="1" marL="914400" algn="l">
              <a:lnSpc>
                <a:spcPct val="120000"/>
              </a:lnSpc>
              <a:spcBef>
                <a:spcPts val="969"/>
              </a:spcBef>
              <a:spcAft>
                <a:spcPts val="0"/>
              </a:spcAft>
              <a:buSzPts val="1800"/>
              <a:buNone/>
              <a:defRPr>
                <a:solidFill>
                  <a:schemeClr val="accent5"/>
                </a:solidFill>
                <a:latin typeface="Montserrat"/>
                <a:ea typeface="Montserrat"/>
                <a:cs typeface="Montserrat"/>
                <a:sym typeface="Montserrat"/>
              </a:defRPr>
            </a:lvl2pPr>
            <a:lvl3pPr indent="-228600" lvl="2" marL="1371600" algn="l">
              <a:lnSpc>
                <a:spcPct val="120000"/>
              </a:lnSpc>
              <a:spcBef>
                <a:spcPts val="969"/>
              </a:spcBef>
              <a:spcAft>
                <a:spcPts val="0"/>
              </a:spcAft>
              <a:buSzPts val="1800"/>
              <a:buNone/>
              <a:defRPr>
                <a:solidFill>
                  <a:schemeClr val="accent5"/>
                </a:solidFill>
                <a:latin typeface="Montserrat"/>
                <a:ea typeface="Montserrat"/>
                <a:cs typeface="Montserrat"/>
                <a:sym typeface="Montserrat"/>
              </a:defRPr>
            </a:lvl3pPr>
            <a:lvl4pPr indent="-228600" lvl="3" marL="1828800" algn="l">
              <a:lnSpc>
                <a:spcPct val="100000"/>
              </a:lnSpc>
              <a:spcBef>
                <a:spcPts val="969"/>
              </a:spcBef>
              <a:spcAft>
                <a:spcPts val="0"/>
              </a:spcAft>
              <a:buClr>
                <a:schemeClr val="accent5"/>
              </a:buClr>
              <a:buSzPts val="1231"/>
              <a:buFont typeface="Arial"/>
              <a:buNone/>
              <a:defRPr>
                <a:solidFill>
                  <a:schemeClr val="accent5"/>
                </a:solidFill>
                <a:latin typeface="Montserrat"/>
                <a:ea typeface="Montserrat"/>
                <a:cs typeface="Montserrat"/>
                <a:sym typeface="Montserrat"/>
              </a:defRPr>
            </a:lvl4pPr>
            <a:lvl5pPr indent="-228600" lvl="4" marL="2286000" algn="l">
              <a:lnSpc>
                <a:spcPct val="100000"/>
              </a:lnSpc>
              <a:spcBef>
                <a:spcPts val="246"/>
              </a:spcBef>
              <a:spcAft>
                <a:spcPts val="0"/>
              </a:spcAft>
              <a:buClr>
                <a:schemeClr val="accent5"/>
              </a:buClr>
              <a:buSzPts val="1231"/>
              <a:buNone/>
              <a:defRPr>
                <a:solidFill>
                  <a:schemeClr val="accent5"/>
                </a:solidFill>
                <a:latin typeface="Montserrat"/>
                <a:ea typeface="Montserrat"/>
                <a:cs typeface="Montserrat"/>
                <a:sym typeface="Montserrat"/>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 | Normal Sub Heading (No Green Line)">
  <p:cSld name="G | Normal Sub Heading (No Green Line)">
    <p:spTree>
      <p:nvGrpSpPr>
        <p:cNvPr id="81" name="Shape 81"/>
        <p:cNvGrpSpPr/>
        <p:nvPr/>
      </p:nvGrpSpPr>
      <p:grpSpPr>
        <a:xfrm>
          <a:off x="0" y="0"/>
          <a:ext cx="0" cy="0"/>
          <a:chOff x="0" y="0"/>
          <a:chExt cx="0" cy="0"/>
        </a:xfrm>
      </p:grpSpPr>
      <p:pic>
        <p:nvPicPr>
          <p:cNvPr descr="GENESIS_Letterhead Page Number 2016.jpg" id="82" name="Google Shape;82;p34"/>
          <p:cNvPicPr preferRelativeResize="0"/>
          <p:nvPr/>
        </p:nvPicPr>
        <p:blipFill rotWithShape="1">
          <a:blip r:embed="rId2">
            <a:alphaModFix/>
          </a:blip>
          <a:srcRect b="0" l="0" r="0" t="0"/>
          <a:stretch/>
        </p:blipFill>
        <p:spPr>
          <a:xfrm>
            <a:off x="11152832" y="6509568"/>
            <a:ext cx="412049" cy="264368"/>
          </a:xfrm>
          <a:prstGeom prst="rect">
            <a:avLst/>
          </a:prstGeom>
          <a:noFill/>
          <a:ln>
            <a:noFill/>
          </a:ln>
        </p:spPr>
      </p:pic>
      <p:sp>
        <p:nvSpPr>
          <p:cNvPr id="83" name="Google Shape;83;p34"/>
          <p:cNvSpPr txBox="1"/>
          <p:nvPr>
            <p:ph type="title"/>
          </p:nvPr>
        </p:nvSpPr>
        <p:spPr>
          <a:xfrm>
            <a:off x="452438" y="268639"/>
            <a:ext cx="11305252" cy="639762"/>
          </a:xfrm>
          <a:prstGeom prst="rect">
            <a:avLst/>
          </a:prstGeom>
          <a:noFill/>
          <a:ln>
            <a:noFill/>
          </a:ln>
        </p:spPr>
        <p:txBody>
          <a:bodyPr anchorCtr="0" anchor="ctr" bIns="45700" lIns="90000" spcFirstLastPara="1" rIns="91425" wrap="square" tIns="45700">
            <a:normAutofit/>
          </a:bodyPr>
          <a:lstStyle>
            <a:lvl1pPr lvl="0" marR="0" rtl="0" algn="l">
              <a:lnSpc>
                <a:spcPct val="100000"/>
              </a:lnSpc>
              <a:spcBef>
                <a:spcPts val="0"/>
              </a:spcBef>
              <a:spcAft>
                <a:spcPts val="0"/>
              </a:spcAft>
              <a:buClr>
                <a:srgbClr val="262626"/>
              </a:buClr>
              <a:buSzPts val="2800"/>
              <a:buFont typeface="Montserrat Medium"/>
              <a:buNone/>
              <a:defRPr b="0" i="0" sz="2800" u="none" cap="none" strike="noStrike">
                <a:solidFill>
                  <a:srgbClr val="262626"/>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4" name="Google Shape;84;p34"/>
          <p:cNvSpPr txBox="1"/>
          <p:nvPr>
            <p:ph idx="12" type="sldNum"/>
          </p:nvPr>
        </p:nvSpPr>
        <p:spPr>
          <a:xfrm>
            <a:off x="11619835" y="6560234"/>
            <a:ext cx="655387" cy="138499"/>
          </a:xfrm>
          <a:prstGeom prst="rect">
            <a:avLst/>
          </a:prstGeom>
          <a:noFill/>
          <a:ln>
            <a:noFill/>
          </a:ln>
        </p:spPr>
        <p:txBody>
          <a:bodyPr anchorCtr="0" anchor="b" bIns="0" lIns="0" spcFirstLastPara="1" rIns="0" wrap="square" tIns="0">
            <a:spAutoFit/>
          </a:bodyPr>
          <a:lstStyle>
            <a:lvl1pPr indent="0" lvl="0"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85" name="Google Shape;85;p34"/>
          <p:cNvSpPr txBox="1"/>
          <p:nvPr>
            <p:ph idx="1" type="body"/>
          </p:nvPr>
        </p:nvSpPr>
        <p:spPr>
          <a:xfrm>
            <a:off x="452835" y="6533602"/>
            <a:ext cx="8639999" cy="167515"/>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0"/>
              </a:spcBef>
              <a:spcAft>
                <a:spcPts val="0"/>
              </a:spcAft>
              <a:buSzPts val="900"/>
              <a:buFont typeface="Montserrat"/>
              <a:buNone/>
              <a:defRPr b="0" i="0" sz="900">
                <a:solidFill>
                  <a:srgbClr val="262626"/>
                </a:solidFill>
                <a:latin typeface="Montserrat"/>
                <a:ea typeface="Montserrat"/>
                <a:cs typeface="Montserrat"/>
                <a:sym typeface="Montserrat"/>
              </a:defRPr>
            </a:lvl1pPr>
            <a:lvl2pPr indent="-228600" lvl="1" marL="914400" algn="l">
              <a:lnSpc>
                <a:spcPct val="120000"/>
              </a:lnSpc>
              <a:spcBef>
                <a:spcPts val="369"/>
              </a:spcBef>
              <a:spcAft>
                <a:spcPts val="0"/>
              </a:spcAft>
              <a:buSzPts val="985"/>
              <a:buFont typeface="Montserrat"/>
              <a:buNone/>
              <a:defRPr sz="985">
                <a:solidFill>
                  <a:schemeClr val="dk1"/>
                </a:solidFill>
              </a:defRPr>
            </a:lvl2pPr>
            <a:lvl3pPr indent="-228600" lvl="2" marL="1371600" algn="l">
              <a:lnSpc>
                <a:spcPct val="120000"/>
              </a:lnSpc>
              <a:spcBef>
                <a:spcPts val="969"/>
              </a:spcBef>
              <a:spcAft>
                <a:spcPts val="0"/>
              </a:spcAft>
              <a:buSzPts val="985"/>
              <a:buFont typeface="Montserrat"/>
              <a:buNone/>
              <a:defRPr sz="985">
                <a:solidFill>
                  <a:schemeClr val="dk1"/>
                </a:solidFill>
              </a:defRPr>
            </a:lvl3pPr>
            <a:lvl4pPr indent="-228600" lvl="3" marL="1828800" algn="l">
              <a:lnSpc>
                <a:spcPct val="100000"/>
              </a:lnSpc>
              <a:spcBef>
                <a:spcPts val="969"/>
              </a:spcBef>
              <a:spcAft>
                <a:spcPts val="0"/>
              </a:spcAft>
              <a:buClr>
                <a:schemeClr val="dk1"/>
              </a:buClr>
              <a:buSzPts val="985"/>
              <a:buFont typeface="Arial"/>
              <a:buNone/>
              <a:defRPr sz="985">
                <a:solidFill>
                  <a:schemeClr val="dk1"/>
                </a:solidFill>
              </a:defRPr>
            </a:lvl4pPr>
            <a:lvl5pPr indent="-228600" lvl="4" marL="2286000" algn="l">
              <a:lnSpc>
                <a:spcPct val="100000"/>
              </a:lnSpc>
              <a:spcBef>
                <a:spcPts val="197"/>
              </a:spcBef>
              <a:spcAft>
                <a:spcPts val="0"/>
              </a:spcAft>
              <a:buClr>
                <a:schemeClr val="dk1"/>
              </a:buClr>
              <a:buSzPts val="985"/>
              <a:buFont typeface="Arial"/>
              <a:buNone/>
              <a:defRPr sz="985">
                <a:solidFill>
                  <a:schemeClr val="dk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6" name="Google Shape;86;p34"/>
          <p:cNvSpPr txBox="1"/>
          <p:nvPr>
            <p:ph idx="2" type="body"/>
          </p:nvPr>
        </p:nvSpPr>
        <p:spPr>
          <a:xfrm>
            <a:off x="465573" y="1563077"/>
            <a:ext cx="11302442" cy="4466248"/>
          </a:xfrm>
          <a:prstGeom prst="rect">
            <a:avLst/>
          </a:prstGeom>
          <a:noFill/>
          <a:ln>
            <a:noFill/>
          </a:ln>
        </p:spPr>
        <p:txBody>
          <a:bodyPr anchorCtr="0" anchor="ctr" bIns="45700" lIns="91425" spcFirstLastPara="1" rIns="91425" wrap="square" tIns="45700">
            <a:noAutofit/>
          </a:bodyPr>
          <a:lstStyle>
            <a:lvl1pPr indent="-342900" lvl="0" marL="457200" algn="l">
              <a:lnSpc>
                <a:spcPct val="120000"/>
              </a:lnSpc>
              <a:spcBef>
                <a:spcPts val="369"/>
              </a:spcBef>
              <a:spcAft>
                <a:spcPts val="0"/>
              </a:spcAft>
              <a:buClr>
                <a:schemeClr val="dk2"/>
              </a:buClr>
              <a:buSzPts val="1800"/>
              <a:buFont typeface="Arial"/>
              <a:buChar char="•"/>
              <a:defRPr b="0" i="0" sz="1800">
                <a:solidFill>
                  <a:srgbClr val="262626"/>
                </a:solidFill>
                <a:latin typeface="Montserrat"/>
                <a:ea typeface="Montserrat"/>
                <a:cs typeface="Montserrat"/>
                <a:sym typeface="Montserrat"/>
              </a:defRPr>
            </a:lvl1pPr>
            <a:lvl2pPr indent="-342900" lvl="1" marL="914400" algn="l">
              <a:lnSpc>
                <a:spcPct val="120000"/>
              </a:lnSpc>
              <a:spcBef>
                <a:spcPts val="969"/>
              </a:spcBef>
              <a:spcAft>
                <a:spcPts val="0"/>
              </a:spcAft>
              <a:buClr>
                <a:schemeClr val="dk2"/>
              </a:buClr>
              <a:buSzPts val="1800"/>
              <a:buFont typeface="Arial"/>
              <a:buChar char="•"/>
              <a:defRPr b="0" i="0" sz="1800">
                <a:solidFill>
                  <a:srgbClr val="262626"/>
                </a:solidFill>
                <a:latin typeface="Montserrat"/>
                <a:ea typeface="Montserrat"/>
                <a:cs typeface="Montserrat"/>
                <a:sym typeface="Montserrat"/>
              </a:defRPr>
            </a:lvl2pPr>
            <a:lvl3pPr indent="-342900" lvl="2" marL="1371600" algn="l">
              <a:lnSpc>
                <a:spcPct val="120000"/>
              </a:lnSpc>
              <a:spcBef>
                <a:spcPts val="969"/>
              </a:spcBef>
              <a:spcAft>
                <a:spcPts val="0"/>
              </a:spcAft>
              <a:buClr>
                <a:schemeClr val="dk2"/>
              </a:buClr>
              <a:buSzPts val="1800"/>
              <a:buFont typeface="Arial"/>
              <a:buChar char="•"/>
              <a:defRPr b="0" i="0" sz="1800">
                <a:solidFill>
                  <a:srgbClr val="262626"/>
                </a:solidFill>
                <a:latin typeface="Montserrat"/>
                <a:ea typeface="Montserrat"/>
                <a:cs typeface="Montserrat"/>
                <a:sym typeface="Montserrat"/>
              </a:defRPr>
            </a:lvl3pPr>
            <a:lvl4pPr indent="-228600" lvl="3" marL="1828800" algn="l">
              <a:lnSpc>
                <a:spcPct val="100000"/>
              </a:lnSpc>
              <a:spcBef>
                <a:spcPts val="969"/>
              </a:spcBef>
              <a:spcAft>
                <a:spcPts val="0"/>
              </a:spcAft>
              <a:buClr>
                <a:schemeClr val="dk1"/>
              </a:buClr>
              <a:buSzPts val="1800"/>
              <a:buNone/>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7" name="Google Shape;87;p34"/>
          <p:cNvSpPr txBox="1"/>
          <p:nvPr>
            <p:ph idx="3" type="body"/>
          </p:nvPr>
        </p:nvSpPr>
        <p:spPr>
          <a:xfrm>
            <a:off x="452438" y="908050"/>
            <a:ext cx="11306175" cy="35083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369"/>
              </a:spcBef>
              <a:spcAft>
                <a:spcPts val="0"/>
              </a:spcAft>
              <a:buSzPts val="1800"/>
              <a:buNone/>
              <a:defRPr b="0" i="0" sz="1800">
                <a:solidFill>
                  <a:schemeClr val="accent5"/>
                </a:solidFill>
                <a:latin typeface="Montserrat"/>
                <a:ea typeface="Montserrat"/>
                <a:cs typeface="Montserrat"/>
                <a:sym typeface="Montserrat"/>
              </a:defRPr>
            </a:lvl1pPr>
            <a:lvl2pPr indent="-228600" lvl="1" marL="914400" algn="l">
              <a:lnSpc>
                <a:spcPct val="120000"/>
              </a:lnSpc>
              <a:spcBef>
                <a:spcPts val="969"/>
              </a:spcBef>
              <a:spcAft>
                <a:spcPts val="0"/>
              </a:spcAft>
              <a:buSzPts val="1800"/>
              <a:buNone/>
              <a:defRPr>
                <a:solidFill>
                  <a:schemeClr val="accent5"/>
                </a:solidFill>
                <a:latin typeface="Montserrat"/>
                <a:ea typeface="Montserrat"/>
                <a:cs typeface="Montserrat"/>
                <a:sym typeface="Montserrat"/>
              </a:defRPr>
            </a:lvl2pPr>
            <a:lvl3pPr indent="-228600" lvl="2" marL="1371600" algn="l">
              <a:lnSpc>
                <a:spcPct val="120000"/>
              </a:lnSpc>
              <a:spcBef>
                <a:spcPts val="969"/>
              </a:spcBef>
              <a:spcAft>
                <a:spcPts val="0"/>
              </a:spcAft>
              <a:buSzPts val="1800"/>
              <a:buNone/>
              <a:defRPr>
                <a:solidFill>
                  <a:schemeClr val="accent5"/>
                </a:solidFill>
                <a:latin typeface="Montserrat"/>
                <a:ea typeface="Montserrat"/>
                <a:cs typeface="Montserrat"/>
                <a:sym typeface="Montserrat"/>
              </a:defRPr>
            </a:lvl3pPr>
            <a:lvl4pPr indent="-228600" lvl="3" marL="1828800" algn="l">
              <a:lnSpc>
                <a:spcPct val="100000"/>
              </a:lnSpc>
              <a:spcBef>
                <a:spcPts val="969"/>
              </a:spcBef>
              <a:spcAft>
                <a:spcPts val="0"/>
              </a:spcAft>
              <a:buClr>
                <a:schemeClr val="accent5"/>
              </a:buClr>
              <a:buSzPts val="1231"/>
              <a:buFont typeface="Arial"/>
              <a:buNone/>
              <a:defRPr>
                <a:solidFill>
                  <a:schemeClr val="accent5"/>
                </a:solidFill>
                <a:latin typeface="Montserrat"/>
                <a:ea typeface="Montserrat"/>
                <a:cs typeface="Montserrat"/>
                <a:sym typeface="Montserrat"/>
              </a:defRPr>
            </a:lvl4pPr>
            <a:lvl5pPr indent="-228600" lvl="4" marL="2286000" algn="l">
              <a:lnSpc>
                <a:spcPct val="100000"/>
              </a:lnSpc>
              <a:spcBef>
                <a:spcPts val="246"/>
              </a:spcBef>
              <a:spcAft>
                <a:spcPts val="0"/>
              </a:spcAft>
              <a:buClr>
                <a:schemeClr val="accent5"/>
              </a:buClr>
              <a:buSzPts val="1231"/>
              <a:buNone/>
              <a:defRPr>
                <a:solidFill>
                  <a:schemeClr val="accent5"/>
                </a:solidFill>
                <a:latin typeface="Montserrat"/>
                <a:ea typeface="Montserrat"/>
                <a:cs typeface="Montserrat"/>
                <a:sym typeface="Montserrat"/>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 | Workflow">
  <p:cSld name="G | Workflow">
    <p:spTree>
      <p:nvGrpSpPr>
        <p:cNvPr id="88" name="Shape 88"/>
        <p:cNvGrpSpPr/>
        <p:nvPr/>
      </p:nvGrpSpPr>
      <p:grpSpPr>
        <a:xfrm>
          <a:off x="0" y="0"/>
          <a:ext cx="0" cy="0"/>
          <a:chOff x="0" y="0"/>
          <a:chExt cx="0" cy="0"/>
        </a:xfrm>
      </p:grpSpPr>
      <p:sp>
        <p:nvSpPr>
          <p:cNvPr id="89" name="Google Shape;89;p35"/>
          <p:cNvSpPr txBox="1"/>
          <p:nvPr>
            <p:ph idx="1" type="body"/>
          </p:nvPr>
        </p:nvSpPr>
        <p:spPr>
          <a:xfrm>
            <a:off x="429685" y="1196976"/>
            <a:ext cx="5435601" cy="506319"/>
          </a:xfrm>
          <a:prstGeom prst="rect">
            <a:avLst/>
          </a:prstGeom>
          <a:solidFill>
            <a:srgbClr val="C5DDB6"/>
          </a:solidFill>
          <a:ln>
            <a:noFill/>
          </a:ln>
        </p:spPr>
        <p:txBody>
          <a:bodyPr anchorCtr="0" anchor="ctr" bIns="45700" lIns="91425" spcFirstLastPara="1" rIns="91425" wrap="square" tIns="45700">
            <a:normAutofit/>
          </a:bodyPr>
          <a:lstStyle>
            <a:lvl1pPr indent="-228600" lvl="0" marL="457200" algn="l">
              <a:lnSpc>
                <a:spcPct val="120000"/>
              </a:lnSpc>
              <a:spcBef>
                <a:spcPts val="0"/>
              </a:spcBef>
              <a:spcAft>
                <a:spcPts val="0"/>
              </a:spcAft>
              <a:buSzPts val="1800"/>
              <a:buNone/>
              <a:defRPr b="1" i="0" sz="1800">
                <a:latin typeface="Montserrat SemiBold"/>
                <a:ea typeface="Montserrat SemiBold"/>
                <a:cs typeface="Montserrat SemiBold"/>
                <a:sym typeface="Montserrat SemiBold"/>
              </a:defRPr>
            </a:lvl1pPr>
            <a:lvl2pPr indent="-228600" lvl="1" marL="914400" algn="l">
              <a:lnSpc>
                <a:spcPct val="120000"/>
              </a:lnSpc>
              <a:spcBef>
                <a:spcPts val="738"/>
              </a:spcBef>
              <a:spcAft>
                <a:spcPts val="0"/>
              </a:spcAft>
              <a:buSzPts val="2462"/>
              <a:buNone/>
              <a:defRPr b="1" sz="2462"/>
            </a:lvl2pPr>
            <a:lvl3pPr indent="-228600" lvl="2" marL="1371600" algn="l">
              <a:lnSpc>
                <a:spcPct val="120000"/>
              </a:lnSpc>
              <a:spcBef>
                <a:spcPts val="969"/>
              </a:spcBef>
              <a:spcAft>
                <a:spcPts val="0"/>
              </a:spcAft>
              <a:buSzPts val="2215"/>
              <a:buNone/>
              <a:defRPr b="1" sz="2215"/>
            </a:lvl3pPr>
            <a:lvl4pPr indent="-228600" lvl="3" marL="1828800" algn="l">
              <a:lnSpc>
                <a:spcPct val="100000"/>
              </a:lnSpc>
              <a:spcBef>
                <a:spcPts val="969"/>
              </a:spcBef>
              <a:spcAft>
                <a:spcPts val="0"/>
              </a:spcAft>
              <a:buClr>
                <a:schemeClr val="dk1"/>
              </a:buClr>
              <a:buSzPts val="1969"/>
              <a:buNone/>
              <a:defRPr b="1" sz="1969"/>
            </a:lvl4pPr>
            <a:lvl5pPr indent="-228600" lvl="4" marL="2286000" algn="l">
              <a:lnSpc>
                <a:spcPct val="100000"/>
              </a:lnSpc>
              <a:spcBef>
                <a:spcPts val="394"/>
              </a:spcBef>
              <a:spcAft>
                <a:spcPts val="0"/>
              </a:spcAft>
              <a:buClr>
                <a:schemeClr val="dk1"/>
              </a:buClr>
              <a:buSzPts val="1969"/>
              <a:buNone/>
              <a:defRPr b="1" sz="1969"/>
            </a:lvl5pPr>
            <a:lvl6pPr indent="-228600" lvl="5" marL="2743200" algn="l">
              <a:lnSpc>
                <a:spcPct val="100000"/>
              </a:lnSpc>
              <a:spcBef>
                <a:spcPts val="394"/>
              </a:spcBef>
              <a:spcAft>
                <a:spcPts val="0"/>
              </a:spcAft>
              <a:buClr>
                <a:schemeClr val="dk1"/>
              </a:buClr>
              <a:buSzPts val="1969"/>
              <a:buNone/>
              <a:defRPr b="1" sz="1969"/>
            </a:lvl6pPr>
            <a:lvl7pPr indent="-228600" lvl="6" marL="3200400" algn="l">
              <a:lnSpc>
                <a:spcPct val="100000"/>
              </a:lnSpc>
              <a:spcBef>
                <a:spcPts val="394"/>
              </a:spcBef>
              <a:spcAft>
                <a:spcPts val="0"/>
              </a:spcAft>
              <a:buClr>
                <a:schemeClr val="dk1"/>
              </a:buClr>
              <a:buSzPts val="1969"/>
              <a:buNone/>
              <a:defRPr b="1" sz="1969"/>
            </a:lvl7pPr>
            <a:lvl8pPr indent="-228600" lvl="7" marL="3657600" algn="l">
              <a:lnSpc>
                <a:spcPct val="100000"/>
              </a:lnSpc>
              <a:spcBef>
                <a:spcPts val="394"/>
              </a:spcBef>
              <a:spcAft>
                <a:spcPts val="0"/>
              </a:spcAft>
              <a:buClr>
                <a:schemeClr val="dk1"/>
              </a:buClr>
              <a:buSzPts val="1969"/>
              <a:buNone/>
              <a:defRPr b="1" sz="1969"/>
            </a:lvl8pPr>
            <a:lvl9pPr indent="-228600" lvl="8" marL="4114800" algn="l">
              <a:lnSpc>
                <a:spcPct val="100000"/>
              </a:lnSpc>
              <a:spcBef>
                <a:spcPts val="394"/>
              </a:spcBef>
              <a:spcAft>
                <a:spcPts val="0"/>
              </a:spcAft>
              <a:buClr>
                <a:schemeClr val="dk1"/>
              </a:buClr>
              <a:buSzPts val="1969"/>
              <a:buNone/>
              <a:defRPr b="1" sz="1969"/>
            </a:lvl9pPr>
          </a:lstStyle>
          <a:p/>
        </p:txBody>
      </p:sp>
      <p:sp>
        <p:nvSpPr>
          <p:cNvPr id="90" name="Google Shape;90;p35"/>
          <p:cNvSpPr txBox="1"/>
          <p:nvPr>
            <p:ph idx="2" type="body"/>
          </p:nvPr>
        </p:nvSpPr>
        <p:spPr>
          <a:xfrm>
            <a:off x="429685" y="1747004"/>
            <a:ext cx="5435601" cy="4437896"/>
          </a:xfrm>
          <a:prstGeom prst="rect">
            <a:avLst/>
          </a:prstGeom>
          <a:noFill/>
          <a:ln cap="flat" cmpd="sng" w="9525">
            <a:solidFill>
              <a:srgbClr val="72A84E"/>
            </a:solidFill>
            <a:prstDash val="solid"/>
            <a:round/>
            <a:headEnd len="sm" w="sm" type="none"/>
            <a:tailEnd len="sm" w="sm" type="none"/>
          </a:ln>
        </p:spPr>
        <p:txBody>
          <a:bodyPr anchorCtr="0" anchor="t" bIns="45700" lIns="91425" spcFirstLastPara="1" rIns="91425" wrap="square" tIns="45700">
            <a:normAutofit/>
          </a:bodyPr>
          <a:lstStyle>
            <a:lvl1pPr indent="-342900" lvl="0" marL="457200" algn="l">
              <a:lnSpc>
                <a:spcPct val="120000"/>
              </a:lnSpc>
              <a:spcBef>
                <a:spcPts val="369"/>
              </a:spcBef>
              <a:spcAft>
                <a:spcPts val="0"/>
              </a:spcAft>
              <a:buClr>
                <a:schemeClr val="dk2"/>
              </a:buClr>
              <a:buSzPts val="1800"/>
              <a:buFont typeface="Arial"/>
              <a:buChar char="•"/>
              <a:defRPr b="0" i="0" sz="1800">
                <a:solidFill>
                  <a:srgbClr val="262626"/>
                </a:solidFill>
                <a:latin typeface="Montserrat"/>
                <a:ea typeface="Montserrat"/>
                <a:cs typeface="Montserrat"/>
                <a:sym typeface="Montserrat"/>
              </a:defRPr>
            </a:lvl1pPr>
            <a:lvl2pPr indent="-342900" lvl="1" marL="914400" algn="l">
              <a:lnSpc>
                <a:spcPct val="120000"/>
              </a:lnSpc>
              <a:spcBef>
                <a:spcPts val="669"/>
              </a:spcBef>
              <a:spcAft>
                <a:spcPts val="0"/>
              </a:spcAft>
              <a:buClr>
                <a:schemeClr val="dk2"/>
              </a:buClr>
              <a:buSzPts val="1800"/>
              <a:buFont typeface="Arial"/>
              <a:buChar char="•"/>
              <a:defRPr b="0" i="0" sz="1800">
                <a:solidFill>
                  <a:srgbClr val="262626"/>
                </a:solidFill>
                <a:latin typeface="Montserrat"/>
                <a:ea typeface="Montserrat"/>
                <a:cs typeface="Montserrat"/>
                <a:sym typeface="Montserrat"/>
              </a:defRPr>
            </a:lvl2pPr>
            <a:lvl3pPr indent="-342900" lvl="2" marL="1371600" algn="l">
              <a:lnSpc>
                <a:spcPct val="120000"/>
              </a:lnSpc>
              <a:spcBef>
                <a:spcPts val="669"/>
              </a:spcBef>
              <a:spcAft>
                <a:spcPts val="0"/>
              </a:spcAft>
              <a:buClr>
                <a:schemeClr val="dk2"/>
              </a:buClr>
              <a:buSzPts val="1800"/>
              <a:buFont typeface="Arial"/>
              <a:buChar char="•"/>
              <a:defRPr b="0" i="0" sz="1800">
                <a:solidFill>
                  <a:srgbClr val="262626"/>
                </a:solidFill>
                <a:latin typeface="Montserrat"/>
                <a:ea typeface="Montserrat"/>
                <a:cs typeface="Montserrat"/>
                <a:sym typeface="Montserrat"/>
              </a:defRPr>
            </a:lvl3pPr>
            <a:lvl4pPr indent="-228600" lvl="3" marL="1828800" algn="l">
              <a:lnSpc>
                <a:spcPct val="100000"/>
              </a:lnSpc>
              <a:spcBef>
                <a:spcPts val="669"/>
              </a:spcBef>
              <a:spcAft>
                <a:spcPts val="0"/>
              </a:spcAft>
              <a:buClr>
                <a:schemeClr val="accent2"/>
              </a:buClr>
              <a:buSzPts val="1477"/>
              <a:buNone/>
              <a:defRPr sz="1477"/>
            </a:lvl4pPr>
            <a:lvl5pPr indent="-322389" lvl="4" marL="2286000" algn="l">
              <a:lnSpc>
                <a:spcPct val="100000"/>
              </a:lnSpc>
              <a:spcBef>
                <a:spcPts val="369"/>
              </a:spcBef>
              <a:spcAft>
                <a:spcPts val="0"/>
              </a:spcAft>
              <a:buClr>
                <a:schemeClr val="accent2"/>
              </a:buClr>
              <a:buSzPts val="1477"/>
              <a:buChar char="»"/>
              <a:defRPr sz="1477"/>
            </a:lvl5pPr>
            <a:lvl6pPr indent="-353631" lvl="5" marL="2743200" algn="l">
              <a:lnSpc>
                <a:spcPct val="100000"/>
              </a:lnSpc>
              <a:spcBef>
                <a:spcPts val="394"/>
              </a:spcBef>
              <a:spcAft>
                <a:spcPts val="0"/>
              </a:spcAft>
              <a:buClr>
                <a:schemeClr val="dk1"/>
              </a:buClr>
              <a:buSzPts val="1969"/>
              <a:buChar char="•"/>
              <a:defRPr sz="1969"/>
            </a:lvl6pPr>
            <a:lvl7pPr indent="-353631" lvl="6" marL="3200400" algn="l">
              <a:lnSpc>
                <a:spcPct val="100000"/>
              </a:lnSpc>
              <a:spcBef>
                <a:spcPts val="394"/>
              </a:spcBef>
              <a:spcAft>
                <a:spcPts val="0"/>
              </a:spcAft>
              <a:buClr>
                <a:schemeClr val="dk1"/>
              </a:buClr>
              <a:buSzPts val="1969"/>
              <a:buChar char="•"/>
              <a:defRPr sz="1969"/>
            </a:lvl7pPr>
            <a:lvl8pPr indent="-353631" lvl="7" marL="3657600" algn="l">
              <a:lnSpc>
                <a:spcPct val="100000"/>
              </a:lnSpc>
              <a:spcBef>
                <a:spcPts val="394"/>
              </a:spcBef>
              <a:spcAft>
                <a:spcPts val="0"/>
              </a:spcAft>
              <a:buClr>
                <a:schemeClr val="dk1"/>
              </a:buClr>
              <a:buSzPts val="1969"/>
              <a:buChar char="•"/>
              <a:defRPr sz="1969"/>
            </a:lvl8pPr>
            <a:lvl9pPr indent="-353631" lvl="8" marL="4114800" algn="l">
              <a:lnSpc>
                <a:spcPct val="100000"/>
              </a:lnSpc>
              <a:spcBef>
                <a:spcPts val="394"/>
              </a:spcBef>
              <a:spcAft>
                <a:spcPts val="0"/>
              </a:spcAft>
              <a:buClr>
                <a:schemeClr val="dk1"/>
              </a:buClr>
              <a:buSzPts val="1969"/>
              <a:buChar char="•"/>
              <a:defRPr sz="1969"/>
            </a:lvl9pPr>
          </a:lstStyle>
          <a:p/>
        </p:txBody>
      </p:sp>
      <p:sp>
        <p:nvSpPr>
          <p:cNvPr id="91" name="Google Shape;91;p35"/>
          <p:cNvSpPr txBox="1"/>
          <p:nvPr>
            <p:ph idx="3" type="body"/>
          </p:nvPr>
        </p:nvSpPr>
        <p:spPr>
          <a:xfrm>
            <a:off x="6339397" y="1196976"/>
            <a:ext cx="5437738" cy="506319"/>
          </a:xfrm>
          <a:prstGeom prst="rect">
            <a:avLst/>
          </a:prstGeom>
          <a:solidFill>
            <a:srgbClr val="C6DEB7"/>
          </a:solidFill>
          <a:ln>
            <a:noFill/>
          </a:ln>
        </p:spPr>
        <p:txBody>
          <a:bodyPr anchorCtr="0" anchor="ctr" bIns="45700" lIns="91425" spcFirstLastPara="1" rIns="91425" wrap="square" tIns="45700">
            <a:normAutofit/>
          </a:bodyPr>
          <a:lstStyle>
            <a:lvl1pPr indent="-228600" lvl="0" marL="457200" algn="l">
              <a:lnSpc>
                <a:spcPct val="120000"/>
              </a:lnSpc>
              <a:spcBef>
                <a:spcPts val="0"/>
              </a:spcBef>
              <a:spcAft>
                <a:spcPts val="0"/>
              </a:spcAft>
              <a:buSzPts val="1800"/>
              <a:buNone/>
              <a:defRPr b="1" i="0" sz="1800">
                <a:latin typeface="Montserrat SemiBold"/>
                <a:ea typeface="Montserrat SemiBold"/>
                <a:cs typeface="Montserrat SemiBold"/>
                <a:sym typeface="Montserrat SemiBold"/>
              </a:defRPr>
            </a:lvl1pPr>
            <a:lvl2pPr indent="-228600" lvl="1" marL="914400" algn="l">
              <a:lnSpc>
                <a:spcPct val="120000"/>
              </a:lnSpc>
              <a:spcBef>
                <a:spcPts val="738"/>
              </a:spcBef>
              <a:spcAft>
                <a:spcPts val="0"/>
              </a:spcAft>
              <a:buSzPts val="2462"/>
              <a:buNone/>
              <a:defRPr b="1" sz="2462"/>
            </a:lvl2pPr>
            <a:lvl3pPr indent="-228600" lvl="2" marL="1371600" algn="l">
              <a:lnSpc>
                <a:spcPct val="120000"/>
              </a:lnSpc>
              <a:spcBef>
                <a:spcPts val="969"/>
              </a:spcBef>
              <a:spcAft>
                <a:spcPts val="0"/>
              </a:spcAft>
              <a:buSzPts val="2215"/>
              <a:buNone/>
              <a:defRPr b="1" sz="2215"/>
            </a:lvl3pPr>
            <a:lvl4pPr indent="-228600" lvl="3" marL="1828800" algn="l">
              <a:lnSpc>
                <a:spcPct val="100000"/>
              </a:lnSpc>
              <a:spcBef>
                <a:spcPts val="969"/>
              </a:spcBef>
              <a:spcAft>
                <a:spcPts val="0"/>
              </a:spcAft>
              <a:buClr>
                <a:schemeClr val="dk1"/>
              </a:buClr>
              <a:buSzPts val="1969"/>
              <a:buNone/>
              <a:defRPr b="1" sz="1969"/>
            </a:lvl4pPr>
            <a:lvl5pPr indent="-228600" lvl="4" marL="2286000" algn="l">
              <a:lnSpc>
                <a:spcPct val="100000"/>
              </a:lnSpc>
              <a:spcBef>
                <a:spcPts val="394"/>
              </a:spcBef>
              <a:spcAft>
                <a:spcPts val="0"/>
              </a:spcAft>
              <a:buClr>
                <a:schemeClr val="dk1"/>
              </a:buClr>
              <a:buSzPts val="1969"/>
              <a:buNone/>
              <a:defRPr b="1" sz="1969"/>
            </a:lvl5pPr>
            <a:lvl6pPr indent="-228600" lvl="5" marL="2743200" algn="l">
              <a:lnSpc>
                <a:spcPct val="100000"/>
              </a:lnSpc>
              <a:spcBef>
                <a:spcPts val="394"/>
              </a:spcBef>
              <a:spcAft>
                <a:spcPts val="0"/>
              </a:spcAft>
              <a:buClr>
                <a:schemeClr val="dk1"/>
              </a:buClr>
              <a:buSzPts val="1969"/>
              <a:buNone/>
              <a:defRPr b="1" sz="1969"/>
            </a:lvl6pPr>
            <a:lvl7pPr indent="-228600" lvl="6" marL="3200400" algn="l">
              <a:lnSpc>
                <a:spcPct val="100000"/>
              </a:lnSpc>
              <a:spcBef>
                <a:spcPts val="394"/>
              </a:spcBef>
              <a:spcAft>
                <a:spcPts val="0"/>
              </a:spcAft>
              <a:buClr>
                <a:schemeClr val="dk1"/>
              </a:buClr>
              <a:buSzPts val="1969"/>
              <a:buNone/>
              <a:defRPr b="1" sz="1969"/>
            </a:lvl7pPr>
            <a:lvl8pPr indent="-228600" lvl="7" marL="3657600" algn="l">
              <a:lnSpc>
                <a:spcPct val="100000"/>
              </a:lnSpc>
              <a:spcBef>
                <a:spcPts val="394"/>
              </a:spcBef>
              <a:spcAft>
                <a:spcPts val="0"/>
              </a:spcAft>
              <a:buClr>
                <a:schemeClr val="dk1"/>
              </a:buClr>
              <a:buSzPts val="1969"/>
              <a:buNone/>
              <a:defRPr b="1" sz="1969"/>
            </a:lvl8pPr>
            <a:lvl9pPr indent="-228600" lvl="8" marL="4114800" algn="l">
              <a:lnSpc>
                <a:spcPct val="100000"/>
              </a:lnSpc>
              <a:spcBef>
                <a:spcPts val="394"/>
              </a:spcBef>
              <a:spcAft>
                <a:spcPts val="0"/>
              </a:spcAft>
              <a:buClr>
                <a:schemeClr val="dk1"/>
              </a:buClr>
              <a:buSzPts val="1969"/>
              <a:buNone/>
              <a:defRPr b="1" sz="1969"/>
            </a:lvl9pPr>
          </a:lstStyle>
          <a:p/>
        </p:txBody>
      </p:sp>
      <p:sp>
        <p:nvSpPr>
          <p:cNvPr id="92" name="Google Shape;92;p35"/>
          <p:cNvSpPr txBox="1"/>
          <p:nvPr>
            <p:ph idx="4" type="body"/>
          </p:nvPr>
        </p:nvSpPr>
        <p:spPr>
          <a:xfrm>
            <a:off x="6339397" y="1747003"/>
            <a:ext cx="5437738" cy="4437897"/>
          </a:xfrm>
          <a:prstGeom prst="rect">
            <a:avLst/>
          </a:prstGeom>
          <a:noFill/>
          <a:ln cap="flat" cmpd="sng" w="9525">
            <a:solidFill>
              <a:srgbClr val="72A84E"/>
            </a:solidFill>
            <a:prstDash val="solid"/>
            <a:round/>
            <a:headEnd len="sm" w="sm" type="none"/>
            <a:tailEnd len="sm" w="sm" type="none"/>
          </a:ln>
        </p:spPr>
        <p:txBody>
          <a:bodyPr anchorCtr="0" anchor="t" bIns="45700" lIns="91425" spcFirstLastPara="1" rIns="91425" wrap="square" tIns="45700">
            <a:normAutofit/>
          </a:bodyPr>
          <a:lstStyle>
            <a:lvl1pPr indent="-342900" lvl="0" marL="457200" algn="l">
              <a:lnSpc>
                <a:spcPct val="120000"/>
              </a:lnSpc>
              <a:spcBef>
                <a:spcPts val="369"/>
              </a:spcBef>
              <a:spcAft>
                <a:spcPts val="0"/>
              </a:spcAft>
              <a:buClr>
                <a:schemeClr val="dk2"/>
              </a:buClr>
              <a:buSzPts val="1800"/>
              <a:buFont typeface="Arial"/>
              <a:buChar char="•"/>
              <a:defRPr b="0" i="0" sz="1800">
                <a:solidFill>
                  <a:srgbClr val="262626"/>
                </a:solidFill>
                <a:latin typeface="Montserrat"/>
                <a:ea typeface="Montserrat"/>
                <a:cs typeface="Montserrat"/>
                <a:sym typeface="Montserrat"/>
              </a:defRPr>
            </a:lvl1pPr>
            <a:lvl2pPr indent="-342900" lvl="1" marL="914400" marR="0" algn="l">
              <a:lnSpc>
                <a:spcPct val="120000"/>
              </a:lnSpc>
              <a:spcBef>
                <a:spcPts val="669"/>
              </a:spcBef>
              <a:spcAft>
                <a:spcPts val="0"/>
              </a:spcAft>
              <a:buClr>
                <a:schemeClr val="dk2"/>
              </a:buClr>
              <a:buSzPts val="1800"/>
              <a:buFont typeface="Arial"/>
              <a:buChar char="•"/>
              <a:defRPr b="0" i="0" sz="1800">
                <a:solidFill>
                  <a:srgbClr val="262626"/>
                </a:solidFill>
                <a:latin typeface="Montserrat"/>
                <a:ea typeface="Montserrat"/>
                <a:cs typeface="Montserrat"/>
                <a:sym typeface="Montserrat"/>
              </a:defRPr>
            </a:lvl2pPr>
            <a:lvl3pPr indent="-342900" lvl="2" marL="1371600" algn="l">
              <a:lnSpc>
                <a:spcPct val="120000"/>
              </a:lnSpc>
              <a:spcBef>
                <a:spcPts val="669"/>
              </a:spcBef>
              <a:spcAft>
                <a:spcPts val="0"/>
              </a:spcAft>
              <a:buClr>
                <a:schemeClr val="dk2"/>
              </a:buClr>
              <a:buSzPts val="1800"/>
              <a:buFont typeface="Arial"/>
              <a:buChar char="•"/>
              <a:defRPr b="0" i="0" sz="1800">
                <a:solidFill>
                  <a:srgbClr val="262626"/>
                </a:solidFill>
                <a:latin typeface="Montserrat"/>
                <a:ea typeface="Montserrat"/>
                <a:cs typeface="Montserrat"/>
                <a:sym typeface="Montserrat"/>
              </a:defRPr>
            </a:lvl3pPr>
            <a:lvl4pPr indent="-322389" lvl="3" marL="1828800" algn="l">
              <a:lnSpc>
                <a:spcPct val="100000"/>
              </a:lnSpc>
              <a:spcBef>
                <a:spcPts val="669"/>
              </a:spcBef>
              <a:spcAft>
                <a:spcPts val="0"/>
              </a:spcAft>
              <a:buClr>
                <a:schemeClr val="dk2"/>
              </a:buClr>
              <a:buSzPts val="1477"/>
              <a:buFont typeface="Arial"/>
              <a:buChar char="•"/>
              <a:defRPr sz="1477"/>
            </a:lvl4pPr>
            <a:lvl5pPr indent="-322389" lvl="4" marL="2286000" algn="l">
              <a:lnSpc>
                <a:spcPct val="100000"/>
              </a:lnSpc>
              <a:spcBef>
                <a:spcPts val="369"/>
              </a:spcBef>
              <a:spcAft>
                <a:spcPts val="0"/>
              </a:spcAft>
              <a:buClr>
                <a:schemeClr val="accent2"/>
              </a:buClr>
              <a:buSzPts val="1477"/>
              <a:buChar char="»"/>
              <a:defRPr sz="1477"/>
            </a:lvl5pPr>
            <a:lvl6pPr indent="-353631" lvl="5" marL="2743200" algn="l">
              <a:lnSpc>
                <a:spcPct val="100000"/>
              </a:lnSpc>
              <a:spcBef>
                <a:spcPts val="394"/>
              </a:spcBef>
              <a:spcAft>
                <a:spcPts val="0"/>
              </a:spcAft>
              <a:buClr>
                <a:schemeClr val="dk1"/>
              </a:buClr>
              <a:buSzPts val="1969"/>
              <a:buChar char="•"/>
              <a:defRPr sz="1969"/>
            </a:lvl6pPr>
            <a:lvl7pPr indent="-353631" lvl="6" marL="3200400" algn="l">
              <a:lnSpc>
                <a:spcPct val="100000"/>
              </a:lnSpc>
              <a:spcBef>
                <a:spcPts val="394"/>
              </a:spcBef>
              <a:spcAft>
                <a:spcPts val="0"/>
              </a:spcAft>
              <a:buClr>
                <a:schemeClr val="dk1"/>
              </a:buClr>
              <a:buSzPts val="1969"/>
              <a:buChar char="•"/>
              <a:defRPr sz="1969"/>
            </a:lvl7pPr>
            <a:lvl8pPr indent="-353631" lvl="7" marL="3657600" algn="l">
              <a:lnSpc>
                <a:spcPct val="100000"/>
              </a:lnSpc>
              <a:spcBef>
                <a:spcPts val="394"/>
              </a:spcBef>
              <a:spcAft>
                <a:spcPts val="0"/>
              </a:spcAft>
              <a:buClr>
                <a:schemeClr val="dk1"/>
              </a:buClr>
              <a:buSzPts val="1969"/>
              <a:buChar char="•"/>
              <a:defRPr sz="1969"/>
            </a:lvl8pPr>
            <a:lvl9pPr indent="-353631" lvl="8" marL="4114800" algn="l">
              <a:lnSpc>
                <a:spcPct val="100000"/>
              </a:lnSpc>
              <a:spcBef>
                <a:spcPts val="394"/>
              </a:spcBef>
              <a:spcAft>
                <a:spcPts val="0"/>
              </a:spcAft>
              <a:buClr>
                <a:schemeClr val="dk1"/>
              </a:buClr>
              <a:buSzPts val="1969"/>
              <a:buChar char="•"/>
              <a:defRPr sz="1969"/>
            </a:lvl9pPr>
          </a:lstStyle>
          <a:p/>
        </p:txBody>
      </p:sp>
      <p:sp>
        <p:nvSpPr>
          <p:cNvPr id="93" name="Google Shape;93;p35"/>
          <p:cNvSpPr txBox="1"/>
          <p:nvPr>
            <p:ph idx="12" type="sldNum"/>
          </p:nvPr>
        </p:nvSpPr>
        <p:spPr>
          <a:xfrm>
            <a:off x="11623568" y="6560233"/>
            <a:ext cx="655387" cy="138499"/>
          </a:xfrm>
          <a:prstGeom prst="rect">
            <a:avLst/>
          </a:prstGeom>
          <a:noFill/>
          <a:ln>
            <a:noFill/>
          </a:ln>
        </p:spPr>
        <p:txBody>
          <a:bodyPr anchorCtr="0" anchor="b" bIns="0" lIns="0" spcFirstLastPara="1" rIns="0" wrap="square" tIns="0">
            <a:spAutoFit/>
          </a:bodyPr>
          <a:lstStyle>
            <a:lvl1pPr indent="0" lvl="0"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94" name="Google Shape;94;p35"/>
          <p:cNvSpPr txBox="1"/>
          <p:nvPr>
            <p:ph type="title"/>
          </p:nvPr>
        </p:nvSpPr>
        <p:spPr>
          <a:xfrm>
            <a:off x="452834" y="268639"/>
            <a:ext cx="11305252" cy="639762"/>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262626"/>
              </a:buClr>
              <a:buSzPts val="2800"/>
              <a:buFont typeface="Montserrat Medium"/>
              <a:buNone/>
              <a:defRPr b="0" i="0" sz="2800" u="none" cap="none" strike="noStrike">
                <a:solidFill>
                  <a:srgbClr val="262626"/>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GENESIS_Letterhead Page Number 2016.jpg" id="95" name="Google Shape;95;p35"/>
          <p:cNvPicPr preferRelativeResize="0"/>
          <p:nvPr/>
        </p:nvPicPr>
        <p:blipFill rotWithShape="1">
          <a:blip r:embed="rId2">
            <a:alphaModFix/>
          </a:blip>
          <a:srcRect b="0" l="0" r="0" t="0"/>
          <a:stretch/>
        </p:blipFill>
        <p:spPr>
          <a:xfrm>
            <a:off x="11152832" y="6509568"/>
            <a:ext cx="412049" cy="264368"/>
          </a:xfrm>
          <a:prstGeom prst="rect">
            <a:avLst/>
          </a:prstGeom>
          <a:noFill/>
          <a:ln>
            <a:noFill/>
          </a:ln>
        </p:spPr>
      </p:pic>
      <p:cxnSp>
        <p:nvCxnSpPr>
          <p:cNvPr id="96" name="Google Shape;96;p35"/>
          <p:cNvCxnSpPr/>
          <p:nvPr/>
        </p:nvCxnSpPr>
        <p:spPr>
          <a:xfrm>
            <a:off x="429684" y="260350"/>
            <a:ext cx="0" cy="647700"/>
          </a:xfrm>
          <a:prstGeom prst="straightConnector1">
            <a:avLst/>
          </a:prstGeom>
          <a:noFill/>
          <a:ln cap="rnd" cmpd="sng" w="38100">
            <a:solidFill>
              <a:srgbClr val="72A84E"/>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 | Picture and Caption">
  <p:cSld name="G | Picture and Caption">
    <p:spTree>
      <p:nvGrpSpPr>
        <p:cNvPr id="97" name="Shape 97"/>
        <p:cNvGrpSpPr/>
        <p:nvPr/>
      </p:nvGrpSpPr>
      <p:grpSpPr>
        <a:xfrm>
          <a:off x="0" y="0"/>
          <a:ext cx="0" cy="0"/>
          <a:chOff x="0" y="0"/>
          <a:chExt cx="0" cy="0"/>
        </a:xfrm>
      </p:grpSpPr>
      <p:sp>
        <p:nvSpPr>
          <p:cNvPr id="98" name="Google Shape;98;p36"/>
          <p:cNvSpPr/>
          <p:nvPr>
            <p:ph idx="2" type="pic"/>
          </p:nvPr>
        </p:nvSpPr>
        <p:spPr>
          <a:xfrm>
            <a:off x="0" y="0"/>
            <a:ext cx="12192000" cy="6858000"/>
          </a:xfrm>
          <a:prstGeom prst="rect">
            <a:avLst/>
          </a:prstGeom>
          <a:noFill/>
          <a:ln>
            <a:noFill/>
          </a:ln>
        </p:spPr>
      </p:sp>
      <p:sp>
        <p:nvSpPr>
          <p:cNvPr id="99" name="Google Shape;99;p36"/>
          <p:cNvSpPr txBox="1"/>
          <p:nvPr>
            <p:ph idx="1" type="body"/>
          </p:nvPr>
        </p:nvSpPr>
        <p:spPr>
          <a:xfrm>
            <a:off x="881856" y="5782889"/>
            <a:ext cx="10428288" cy="758825"/>
          </a:xfrm>
          <a:prstGeom prst="rect">
            <a:avLst/>
          </a:prstGeom>
          <a:solidFill>
            <a:schemeClr val="lt1"/>
          </a:solidFill>
          <a:ln>
            <a:noFill/>
          </a:ln>
        </p:spPr>
        <p:txBody>
          <a:bodyPr anchorCtr="0" anchor="ctr" bIns="45700" lIns="91425" spcFirstLastPara="1" rIns="91425" wrap="square" tIns="45700">
            <a:normAutofit/>
          </a:bodyPr>
          <a:lstStyle>
            <a:lvl1pPr indent="-228600" lvl="0" marL="457200" algn="ctr">
              <a:lnSpc>
                <a:spcPct val="120000"/>
              </a:lnSpc>
              <a:spcBef>
                <a:spcPts val="369"/>
              </a:spcBef>
              <a:spcAft>
                <a:spcPts val="0"/>
              </a:spcAft>
              <a:buSzPts val="2800"/>
              <a:buNone/>
              <a:defRPr b="0" i="0" sz="2800">
                <a:solidFill>
                  <a:schemeClr val="dk2"/>
                </a:solidFill>
                <a:latin typeface="Montserrat Medium"/>
                <a:ea typeface="Montserrat Medium"/>
                <a:cs typeface="Montserrat Medium"/>
                <a:sym typeface="Montserrat Medium"/>
              </a:defRPr>
            </a:lvl1pPr>
            <a:lvl2pPr indent="-342900" lvl="1" marL="914400" algn="l">
              <a:lnSpc>
                <a:spcPct val="120000"/>
              </a:lnSpc>
              <a:spcBef>
                <a:spcPts val="969"/>
              </a:spcBef>
              <a:spcAft>
                <a:spcPts val="0"/>
              </a:spcAft>
              <a:buSzPts val="1800"/>
              <a:buChar char="•"/>
              <a:defRPr/>
            </a:lvl2pPr>
            <a:lvl3pPr indent="-342900" lvl="2" marL="1371600" algn="l">
              <a:lnSpc>
                <a:spcPct val="120000"/>
              </a:lnSpc>
              <a:spcBef>
                <a:spcPts val="969"/>
              </a:spcBef>
              <a:spcAft>
                <a:spcPts val="0"/>
              </a:spcAft>
              <a:buSzPts val="1800"/>
              <a:buChar char="•"/>
              <a:defRPr/>
            </a:lvl3pPr>
            <a:lvl4pPr indent="-228600" lvl="3" marL="1828800" algn="l">
              <a:lnSpc>
                <a:spcPct val="100000"/>
              </a:lnSpc>
              <a:spcBef>
                <a:spcPts val="969"/>
              </a:spcBef>
              <a:spcAft>
                <a:spcPts val="0"/>
              </a:spcAft>
              <a:buClr>
                <a:schemeClr val="dk1"/>
              </a:buClr>
              <a:buSzPts val="1231"/>
              <a:buNone/>
              <a:defRPr/>
            </a:lvl4pPr>
            <a:lvl5pPr indent="-306768" lvl="4" marL="2286000" algn="l">
              <a:lnSpc>
                <a:spcPct val="100000"/>
              </a:lnSpc>
              <a:spcBef>
                <a:spcPts val="246"/>
              </a:spcBef>
              <a:spcAft>
                <a:spcPts val="0"/>
              </a:spcAft>
              <a:buClr>
                <a:schemeClr val="dk1"/>
              </a:buClr>
              <a:buSzPts val="1231"/>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G | Thank You">
    <p:spTree>
      <p:nvGrpSpPr>
        <p:cNvPr id="100" name="Shape 100"/>
        <p:cNvGrpSpPr/>
        <p:nvPr/>
      </p:nvGrpSpPr>
      <p:grpSpPr>
        <a:xfrm>
          <a:off x="0" y="0"/>
          <a:ext cx="0" cy="0"/>
          <a:chOff x="0" y="0"/>
          <a:chExt cx="0" cy="0"/>
        </a:xfrm>
      </p:grpSpPr>
      <p:sp>
        <p:nvSpPr>
          <p:cNvPr id="101" name="Google Shape;101;p37"/>
          <p:cNvSpPr/>
          <p:nvPr/>
        </p:nvSpPr>
        <p:spPr>
          <a:xfrm>
            <a:off x="11169346" y="6271708"/>
            <a:ext cx="952298" cy="458850"/>
          </a:xfrm>
          <a:prstGeom prst="rect">
            <a:avLst/>
          </a:prstGeom>
          <a:solidFill>
            <a:schemeClr val="lt1"/>
          </a:solidFill>
          <a:ln>
            <a:noFill/>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901" u="none" cap="none" strike="noStrike">
              <a:solidFill>
                <a:schemeClr val="lt1"/>
              </a:solidFill>
              <a:latin typeface="Montserrat"/>
              <a:ea typeface="Montserrat"/>
              <a:cs typeface="Montserrat"/>
              <a:sym typeface="Montserrat"/>
            </a:endParaRPr>
          </a:p>
        </p:txBody>
      </p:sp>
      <p:sp>
        <p:nvSpPr>
          <p:cNvPr id="102" name="Google Shape;102;p37"/>
          <p:cNvSpPr txBox="1"/>
          <p:nvPr>
            <p:ph type="ctrTitle"/>
          </p:nvPr>
        </p:nvSpPr>
        <p:spPr>
          <a:xfrm>
            <a:off x="407368" y="5598897"/>
            <a:ext cx="10134239" cy="8530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8000"/>
              <a:buFont typeface="Arial Black"/>
              <a:buNone/>
              <a:defRPr b="0" i="0" sz="3200" u="none" cap="none" strike="noStrike">
                <a:solidFill>
                  <a:srgbClr val="262626"/>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9pPr>
          </a:lstStyle>
          <a:p/>
        </p:txBody>
      </p:sp>
      <p:pic>
        <p:nvPicPr>
          <p:cNvPr id="103" name="Google Shape;103;p37"/>
          <p:cNvPicPr preferRelativeResize="0"/>
          <p:nvPr/>
        </p:nvPicPr>
        <p:blipFill rotWithShape="1">
          <a:blip r:embed="rId2">
            <a:alphaModFix/>
          </a:blip>
          <a:srcRect b="0" l="3165" r="3174" t="0"/>
          <a:stretch/>
        </p:blipFill>
        <p:spPr>
          <a:xfrm>
            <a:off x="8841441" y="5376747"/>
            <a:ext cx="3350559" cy="1481252"/>
          </a:xfrm>
          <a:prstGeom prst="rect">
            <a:avLst/>
          </a:prstGeom>
          <a:noFill/>
          <a:ln>
            <a:noFill/>
          </a:ln>
        </p:spPr>
      </p:pic>
      <p:sp>
        <p:nvSpPr>
          <p:cNvPr id="104" name="Google Shape;104;p37"/>
          <p:cNvSpPr/>
          <p:nvPr/>
        </p:nvSpPr>
        <p:spPr>
          <a:xfrm rot="10800000">
            <a:off x="0" y="6771501"/>
            <a:ext cx="12192000" cy="127442"/>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ontserrat"/>
              <a:ea typeface="Montserrat"/>
              <a:cs typeface="Montserrat"/>
              <a:sym typeface="Montserrat"/>
            </a:endParaRPr>
          </a:p>
        </p:txBody>
      </p:sp>
      <p:pic>
        <p:nvPicPr>
          <p:cNvPr id="105" name="Google Shape;105;p37"/>
          <p:cNvPicPr preferRelativeResize="0"/>
          <p:nvPr/>
        </p:nvPicPr>
        <p:blipFill rotWithShape="1">
          <a:blip r:embed="rId3">
            <a:alphaModFix/>
          </a:blip>
          <a:srcRect b="-4024" l="0" r="0" t="0"/>
          <a:stretch/>
        </p:blipFill>
        <p:spPr>
          <a:xfrm>
            <a:off x="0" y="0"/>
            <a:ext cx="12192000" cy="4242150"/>
          </a:xfrm>
          <a:prstGeom prst="rect">
            <a:avLst/>
          </a:prstGeom>
          <a:noFill/>
          <a:ln>
            <a:noFill/>
          </a:ln>
        </p:spPr>
      </p:pic>
      <p:sp>
        <p:nvSpPr>
          <p:cNvPr id="106" name="Google Shape;106;p37"/>
          <p:cNvSpPr/>
          <p:nvPr/>
        </p:nvSpPr>
        <p:spPr>
          <a:xfrm rot="10800000">
            <a:off x="0" y="4066959"/>
            <a:ext cx="12192000" cy="1275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ontserrat"/>
              <a:ea typeface="Montserrat"/>
              <a:cs typeface="Montserrat"/>
              <a:sym typeface="Montserrat"/>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07" name="Shape 107"/>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108" name="Shape 108"/>
        <p:cNvGrpSpPr/>
        <p:nvPr/>
      </p:nvGrpSpPr>
      <p:grpSpPr>
        <a:xfrm>
          <a:off x="0" y="0"/>
          <a:ext cx="0" cy="0"/>
          <a:chOff x="0" y="0"/>
          <a:chExt cx="0" cy="0"/>
        </a:xfrm>
      </p:grpSpPr>
      <p:sp>
        <p:nvSpPr>
          <p:cNvPr id="109" name="Google Shape;109;g347a3058083_0_275"/>
          <p:cNvSpPr txBox="1"/>
          <p:nvPr>
            <p:ph type="title"/>
          </p:nvPr>
        </p:nvSpPr>
        <p:spPr>
          <a:xfrm>
            <a:off x="366308" y="213413"/>
            <a:ext cx="10517100" cy="742200"/>
          </a:xfrm>
          <a:prstGeom prst="rect">
            <a:avLst/>
          </a:prstGeom>
          <a:noFill/>
          <a:ln>
            <a:noFill/>
          </a:ln>
        </p:spPr>
        <p:txBody>
          <a:bodyPr anchorCtr="0" anchor="ctr" bIns="22850" lIns="45725" spcFirstLastPara="1" rIns="45725" wrap="square" tIns="22850">
            <a:noAutofit/>
          </a:bodyPr>
          <a:lstStyle>
            <a:lvl1pPr lvl="0" marR="0" algn="l">
              <a:lnSpc>
                <a:spcPct val="90000"/>
              </a:lnSpc>
              <a:spcBef>
                <a:spcPts val="0"/>
              </a:spcBef>
              <a:spcAft>
                <a:spcPts val="0"/>
              </a:spcAft>
              <a:buClr>
                <a:schemeClr val="dk2"/>
              </a:buClr>
              <a:buSzPts val="2000"/>
              <a:buNone/>
              <a:defRPr b="1" i="0" sz="2000" u="none" cap="none" strike="noStrike">
                <a:solidFill>
                  <a:schemeClr val="dk2"/>
                </a:solidFill>
              </a:defRPr>
            </a:lvl1pPr>
            <a:lvl2pPr lvl="1">
              <a:spcBef>
                <a:spcPts val="0"/>
              </a:spcBef>
              <a:spcAft>
                <a:spcPts val="0"/>
              </a:spcAft>
              <a:buClr>
                <a:schemeClr val="dk2"/>
              </a:buClr>
              <a:buSzPts val="2500"/>
              <a:buNone/>
              <a:defRPr b="1" sz="2500">
                <a:solidFill>
                  <a:schemeClr val="dk2"/>
                </a:solidFill>
              </a:defRPr>
            </a:lvl2pPr>
            <a:lvl3pPr lvl="2">
              <a:spcBef>
                <a:spcPts val="0"/>
              </a:spcBef>
              <a:spcAft>
                <a:spcPts val="0"/>
              </a:spcAft>
              <a:buClr>
                <a:schemeClr val="dk2"/>
              </a:buClr>
              <a:buSzPts val="2500"/>
              <a:buNone/>
              <a:defRPr b="1" sz="2500">
                <a:solidFill>
                  <a:schemeClr val="dk2"/>
                </a:solidFill>
              </a:defRPr>
            </a:lvl3pPr>
            <a:lvl4pPr lvl="3">
              <a:spcBef>
                <a:spcPts val="0"/>
              </a:spcBef>
              <a:spcAft>
                <a:spcPts val="0"/>
              </a:spcAft>
              <a:buClr>
                <a:schemeClr val="dk2"/>
              </a:buClr>
              <a:buSzPts val="2500"/>
              <a:buNone/>
              <a:defRPr b="1" sz="2500">
                <a:solidFill>
                  <a:schemeClr val="dk2"/>
                </a:solidFill>
              </a:defRPr>
            </a:lvl4pPr>
            <a:lvl5pPr lvl="4">
              <a:spcBef>
                <a:spcPts val="0"/>
              </a:spcBef>
              <a:spcAft>
                <a:spcPts val="0"/>
              </a:spcAft>
              <a:buClr>
                <a:schemeClr val="dk2"/>
              </a:buClr>
              <a:buSzPts val="2500"/>
              <a:buNone/>
              <a:defRPr b="1" sz="2500">
                <a:solidFill>
                  <a:schemeClr val="dk2"/>
                </a:solidFill>
              </a:defRPr>
            </a:lvl5pPr>
            <a:lvl6pPr lvl="5">
              <a:spcBef>
                <a:spcPts val="0"/>
              </a:spcBef>
              <a:spcAft>
                <a:spcPts val="0"/>
              </a:spcAft>
              <a:buClr>
                <a:schemeClr val="dk2"/>
              </a:buClr>
              <a:buSzPts val="2500"/>
              <a:buNone/>
              <a:defRPr b="1" sz="2500">
                <a:solidFill>
                  <a:schemeClr val="dk2"/>
                </a:solidFill>
              </a:defRPr>
            </a:lvl6pPr>
            <a:lvl7pPr lvl="6">
              <a:spcBef>
                <a:spcPts val="0"/>
              </a:spcBef>
              <a:spcAft>
                <a:spcPts val="0"/>
              </a:spcAft>
              <a:buClr>
                <a:schemeClr val="dk2"/>
              </a:buClr>
              <a:buSzPts val="2500"/>
              <a:buNone/>
              <a:defRPr b="1" sz="2500">
                <a:solidFill>
                  <a:schemeClr val="dk2"/>
                </a:solidFill>
              </a:defRPr>
            </a:lvl7pPr>
            <a:lvl8pPr lvl="7">
              <a:spcBef>
                <a:spcPts val="0"/>
              </a:spcBef>
              <a:spcAft>
                <a:spcPts val="0"/>
              </a:spcAft>
              <a:buClr>
                <a:schemeClr val="dk2"/>
              </a:buClr>
              <a:buSzPts val="2500"/>
              <a:buNone/>
              <a:defRPr b="1" sz="2500">
                <a:solidFill>
                  <a:schemeClr val="dk2"/>
                </a:solidFill>
              </a:defRPr>
            </a:lvl8pPr>
            <a:lvl9pPr lvl="8">
              <a:spcBef>
                <a:spcPts val="0"/>
              </a:spcBef>
              <a:spcAft>
                <a:spcPts val="0"/>
              </a:spcAft>
              <a:buClr>
                <a:schemeClr val="dk2"/>
              </a:buClr>
              <a:buSzPts val="2500"/>
              <a:buNone/>
              <a:defRPr b="1" sz="2500">
                <a:solidFill>
                  <a:schemeClr val="dk2"/>
                </a:solidFill>
              </a:defRPr>
            </a:lvl9pPr>
          </a:lstStyle>
          <a:p/>
        </p:txBody>
      </p:sp>
      <p:sp>
        <p:nvSpPr>
          <p:cNvPr id="110" name="Google Shape;110;g347a3058083_0_275"/>
          <p:cNvSpPr txBox="1"/>
          <p:nvPr>
            <p:ph idx="11" type="ftr"/>
          </p:nvPr>
        </p:nvSpPr>
        <p:spPr>
          <a:xfrm>
            <a:off x="366307" y="6272788"/>
            <a:ext cx="9589800" cy="3651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900"/>
              <a:buNone/>
              <a:defRPr sz="900"/>
            </a:lvl1pPr>
            <a:lvl2pPr lvl="1" algn="l">
              <a:spcBef>
                <a:spcPts val="0"/>
              </a:spcBef>
              <a:spcAft>
                <a:spcPts val="0"/>
              </a:spcAft>
              <a:buSzPts val="900"/>
              <a:buNone/>
              <a:defRPr sz="900"/>
            </a:lvl2pPr>
            <a:lvl3pPr lvl="2" algn="l">
              <a:spcBef>
                <a:spcPts val="0"/>
              </a:spcBef>
              <a:spcAft>
                <a:spcPts val="0"/>
              </a:spcAft>
              <a:buSzPts val="900"/>
              <a:buNone/>
              <a:defRPr sz="900"/>
            </a:lvl3pPr>
            <a:lvl4pPr lvl="3" algn="l">
              <a:spcBef>
                <a:spcPts val="0"/>
              </a:spcBef>
              <a:spcAft>
                <a:spcPts val="0"/>
              </a:spcAft>
              <a:buSzPts val="900"/>
              <a:buNone/>
              <a:defRPr sz="900"/>
            </a:lvl4pPr>
            <a:lvl5pPr lvl="4" algn="l">
              <a:spcBef>
                <a:spcPts val="0"/>
              </a:spcBef>
              <a:spcAft>
                <a:spcPts val="0"/>
              </a:spcAft>
              <a:buSzPts val="900"/>
              <a:buNone/>
              <a:defRPr sz="900"/>
            </a:lvl5pPr>
            <a:lvl6pPr lvl="5" algn="l">
              <a:spcBef>
                <a:spcPts val="0"/>
              </a:spcBef>
              <a:spcAft>
                <a:spcPts val="0"/>
              </a:spcAft>
              <a:buSzPts val="900"/>
              <a:buNone/>
              <a:defRPr sz="900"/>
            </a:lvl6pPr>
            <a:lvl7pPr lvl="6" algn="l">
              <a:spcBef>
                <a:spcPts val="0"/>
              </a:spcBef>
              <a:spcAft>
                <a:spcPts val="0"/>
              </a:spcAft>
              <a:buSzPts val="900"/>
              <a:buNone/>
              <a:defRPr sz="900"/>
            </a:lvl7pPr>
            <a:lvl8pPr lvl="7" algn="l">
              <a:spcBef>
                <a:spcPts val="0"/>
              </a:spcBef>
              <a:spcAft>
                <a:spcPts val="0"/>
              </a:spcAft>
              <a:buSzPts val="900"/>
              <a:buNone/>
              <a:defRPr sz="900"/>
            </a:lvl8pPr>
            <a:lvl9pPr lvl="8" algn="l">
              <a:spcBef>
                <a:spcPts val="0"/>
              </a:spcBef>
              <a:spcAft>
                <a:spcPts val="0"/>
              </a:spcAft>
              <a:buSzPts val="900"/>
              <a:buNone/>
              <a:defRPr sz="9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 | Normal (No Source)">
  <p:cSld name="G | Normal (No Source)">
    <p:spTree>
      <p:nvGrpSpPr>
        <p:cNvPr id="18" name="Shape 18"/>
        <p:cNvGrpSpPr/>
        <p:nvPr/>
      </p:nvGrpSpPr>
      <p:grpSpPr>
        <a:xfrm>
          <a:off x="0" y="0"/>
          <a:ext cx="0" cy="0"/>
          <a:chOff x="0" y="0"/>
          <a:chExt cx="0" cy="0"/>
        </a:xfrm>
      </p:grpSpPr>
      <p:pic>
        <p:nvPicPr>
          <p:cNvPr descr="GENESIS_Letterhead Page Number 2016.jpg" id="19" name="Google Shape;19;p25"/>
          <p:cNvPicPr preferRelativeResize="0"/>
          <p:nvPr/>
        </p:nvPicPr>
        <p:blipFill rotWithShape="1">
          <a:blip r:embed="rId2">
            <a:alphaModFix/>
          </a:blip>
          <a:srcRect b="0" l="0" r="0" t="0"/>
          <a:stretch/>
        </p:blipFill>
        <p:spPr>
          <a:xfrm>
            <a:off x="11152832" y="6509568"/>
            <a:ext cx="412049" cy="264368"/>
          </a:xfrm>
          <a:prstGeom prst="rect">
            <a:avLst/>
          </a:prstGeom>
          <a:noFill/>
          <a:ln>
            <a:noFill/>
          </a:ln>
        </p:spPr>
      </p:pic>
      <p:sp>
        <p:nvSpPr>
          <p:cNvPr id="20" name="Google Shape;20;p25"/>
          <p:cNvSpPr txBox="1"/>
          <p:nvPr>
            <p:ph type="title"/>
          </p:nvPr>
        </p:nvSpPr>
        <p:spPr>
          <a:xfrm>
            <a:off x="452438" y="268639"/>
            <a:ext cx="11305252" cy="639762"/>
          </a:xfrm>
          <a:prstGeom prst="rect">
            <a:avLst/>
          </a:prstGeom>
          <a:noFill/>
          <a:ln>
            <a:noFill/>
          </a:ln>
        </p:spPr>
        <p:txBody>
          <a:bodyPr anchorCtr="0" anchor="ctr" bIns="45700" lIns="90000" spcFirstLastPara="1" rIns="91425" wrap="square" tIns="45700">
            <a:normAutofit/>
          </a:bodyPr>
          <a:lstStyle>
            <a:lvl1pPr lvl="0" marR="0" rtl="0" algn="l">
              <a:lnSpc>
                <a:spcPct val="100000"/>
              </a:lnSpc>
              <a:spcBef>
                <a:spcPts val="0"/>
              </a:spcBef>
              <a:spcAft>
                <a:spcPts val="0"/>
              </a:spcAft>
              <a:buClr>
                <a:srgbClr val="262626"/>
              </a:buClr>
              <a:buSzPts val="2800"/>
              <a:buFont typeface="Montserrat Medium"/>
              <a:buNone/>
              <a:defRPr b="0" i="0" sz="2800" u="none" cap="none" strike="noStrike">
                <a:solidFill>
                  <a:srgbClr val="262626"/>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 name="Google Shape;21;p25"/>
          <p:cNvSpPr txBox="1"/>
          <p:nvPr>
            <p:ph idx="12" type="sldNum"/>
          </p:nvPr>
        </p:nvSpPr>
        <p:spPr>
          <a:xfrm>
            <a:off x="11619835" y="6560234"/>
            <a:ext cx="655387" cy="138499"/>
          </a:xfrm>
          <a:prstGeom prst="rect">
            <a:avLst/>
          </a:prstGeom>
          <a:noFill/>
          <a:ln>
            <a:noFill/>
          </a:ln>
        </p:spPr>
        <p:txBody>
          <a:bodyPr anchorCtr="0" anchor="b" bIns="0" lIns="0" spcFirstLastPara="1" rIns="0" wrap="square" tIns="0">
            <a:spAutoFit/>
          </a:bodyPr>
          <a:lstStyle>
            <a:lvl1pPr indent="0" lvl="0"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cxnSp>
        <p:nvCxnSpPr>
          <p:cNvPr id="22" name="Google Shape;22;p25"/>
          <p:cNvCxnSpPr/>
          <p:nvPr/>
        </p:nvCxnSpPr>
        <p:spPr>
          <a:xfrm>
            <a:off x="429684" y="260350"/>
            <a:ext cx="0" cy="647700"/>
          </a:xfrm>
          <a:prstGeom prst="straightConnector1">
            <a:avLst/>
          </a:prstGeom>
          <a:noFill/>
          <a:ln cap="rnd" cmpd="sng" w="38100">
            <a:solidFill>
              <a:srgbClr val="72A84E"/>
            </a:solidFill>
            <a:prstDash val="solid"/>
            <a:round/>
            <a:headEnd len="sm" w="sm" type="none"/>
            <a:tailEnd len="sm" w="sm" type="none"/>
          </a:ln>
        </p:spPr>
      </p:cxnSp>
      <p:sp>
        <p:nvSpPr>
          <p:cNvPr id="23" name="Google Shape;23;p25"/>
          <p:cNvSpPr txBox="1"/>
          <p:nvPr>
            <p:ph idx="1" type="body"/>
          </p:nvPr>
        </p:nvSpPr>
        <p:spPr>
          <a:xfrm>
            <a:off x="452438" y="908050"/>
            <a:ext cx="11306175" cy="35083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369"/>
              </a:spcBef>
              <a:spcAft>
                <a:spcPts val="0"/>
              </a:spcAft>
              <a:buSzPts val="1800"/>
              <a:buNone/>
              <a:defRPr b="0" i="0" sz="1800">
                <a:solidFill>
                  <a:schemeClr val="accent5"/>
                </a:solidFill>
                <a:latin typeface="Montserrat"/>
                <a:ea typeface="Montserrat"/>
                <a:cs typeface="Montserrat"/>
                <a:sym typeface="Montserrat"/>
              </a:defRPr>
            </a:lvl1pPr>
            <a:lvl2pPr indent="-228600" lvl="1" marL="914400" algn="l">
              <a:lnSpc>
                <a:spcPct val="120000"/>
              </a:lnSpc>
              <a:spcBef>
                <a:spcPts val="969"/>
              </a:spcBef>
              <a:spcAft>
                <a:spcPts val="0"/>
              </a:spcAft>
              <a:buSzPts val="1800"/>
              <a:buNone/>
              <a:defRPr>
                <a:solidFill>
                  <a:schemeClr val="accent5"/>
                </a:solidFill>
                <a:latin typeface="Montserrat"/>
                <a:ea typeface="Montserrat"/>
                <a:cs typeface="Montserrat"/>
                <a:sym typeface="Montserrat"/>
              </a:defRPr>
            </a:lvl2pPr>
            <a:lvl3pPr indent="-228600" lvl="2" marL="1371600" algn="l">
              <a:lnSpc>
                <a:spcPct val="120000"/>
              </a:lnSpc>
              <a:spcBef>
                <a:spcPts val="969"/>
              </a:spcBef>
              <a:spcAft>
                <a:spcPts val="0"/>
              </a:spcAft>
              <a:buSzPts val="1800"/>
              <a:buNone/>
              <a:defRPr>
                <a:solidFill>
                  <a:schemeClr val="accent5"/>
                </a:solidFill>
                <a:latin typeface="Montserrat"/>
                <a:ea typeface="Montserrat"/>
                <a:cs typeface="Montserrat"/>
                <a:sym typeface="Montserrat"/>
              </a:defRPr>
            </a:lvl3pPr>
            <a:lvl4pPr indent="-228600" lvl="3" marL="1828800" algn="l">
              <a:lnSpc>
                <a:spcPct val="100000"/>
              </a:lnSpc>
              <a:spcBef>
                <a:spcPts val="969"/>
              </a:spcBef>
              <a:spcAft>
                <a:spcPts val="0"/>
              </a:spcAft>
              <a:buClr>
                <a:schemeClr val="accent5"/>
              </a:buClr>
              <a:buSzPts val="1231"/>
              <a:buFont typeface="Arial"/>
              <a:buNone/>
              <a:defRPr>
                <a:solidFill>
                  <a:schemeClr val="accent5"/>
                </a:solidFill>
                <a:latin typeface="Montserrat"/>
                <a:ea typeface="Montserrat"/>
                <a:cs typeface="Montserrat"/>
                <a:sym typeface="Montserrat"/>
              </a:defRPr>
            </a:lvl4pPr>
            <a:lvl5pPr indent="-228600" lvl="4" marL="2286000" algn="l">
              <a:lnSpc>
                <a:spcPct val="100000"/>
              </a:lnSpc>
              <a:spcBef>
                <a:spcPts val="246"/>
              </a:spcBef>
              <a:spcAft>
                <a:spcPts val="0"/>
              </a:spcAft>
              <a:buClr>
                <a:schemeClr val="accent5"/>
              </a:buClr>
              <a:buSzPts val="1231"/>
              <a:buNone/>
              <a:defRPr>
                <a:solidFill>
                  <a:schemeClr val="accent5"/>
                </a:solidFill>
                <a:latin typeface="Montserrat"/>
                <a:ea typeface="Montserrat"/>
                <a:cs typeface="Montserrat"/>
                <a:sym typeface="Montserrat"/>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G | Quote">
    <p:bg>
      <p:bgPr>
        <a:solidFill>
          <a:schemeClr val="dk2"/>
        </a:solidFill>
      </p:bgPr>
    </p:bg>
    <p:spTree>
      <p:nvGrpSpPr>
        <p:cNvPr id="24" name="Shape 24"/>
        <p:cNvGrpSpPr/>
        <p:nvPr/>
      </p:nvGrpSpPr>
      <p:grpSpPr>
        <a:xfrm>
          <a:off x="0" y="0"/>
          <a:ext cx="0" cy="0"/>
          <a:chOff x="0" y="0"/>
          <a:chExt cx="0" cy="0"/>
        </a:xfrm>
      </p:grpSpPr>
      <p:sp>
        <p:nvSpPr>
          <p:cNvPr id="25" name="Google Shape;25;p26"/>
          <p:cNvSpPr txBox="1"/>
          <p:nvPr>
            <p:ph type="title"/>
          </p:nvPr>
        </p:nvSpPr>
        <p:spPr>
          <a:xfrm>
            <a:off x="955600" y="1855694"/>
            <a:ext cx="10280800" cy="2521322"/>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lt1"/>
              </a:buClr>
              <a:buSzPts val="2400"/>
              <a:buFont typeface="Montserrat"/>
              <a:buNone/>
              <a:defRPr b="1" i="0" sz="35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2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800" u="none" cap="none" strike="noStrike">
                <a:solidFill>
                  <a:srgbClr val="000000"/>
                </a:solidFill>
                <a:latin typeface="Arial"/>
                <a:ea typeface="Arial"/>
                <a:cs typeface="Arial"/>
                <a:sym typeface="Arial"/>
              </a:defRPr>
            </a:lvl9pPr>
          </a:lstStyle>
          <a:p/>
        </p:txBody>
      </p:sp>
      <p:sp>
        <p:nvSpPr>
          <p:cNvPr id="26" name="Google Shape;26;p26"/>
          <p:cNvSpPr txBox="1"/>
          <p:nvPr>
            <p:ph idx="1" type="body"/>
          </p:nvPr>
        </p:nvSpPr>
        <p:spPr>
          <a:xfrm>
            <a:off x="2485231" y="4545479"/>
            <a:ext cx="7221538" cy="598488"/>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0"/>
              </a:spcBef>
              <a:spcAft>
                <a:spcPts val="0"/>
              </a:spcAft>
              <a:buSzPts val="2400"/>
              <a:buNone/>
              <a:defRPr b="0" i="0" sz="2800">
                <a:solidFill>
                  <a:schemeClr val="accent4"/>
                </a:solidFill>
                <a:latin typeface="Montserrat Medium"/>
                <a:ea typeface="Montserrat Medium"/>
                <a:cs typeface="Montserrat Medium"/>
                <a:sym typeface="Montserrat Medium"/>
              </a:defRPr>
            </a:lvl1pPr>
            <a:lvl2pPr indent="-228600" lvl="1" marL="914400" algn="ctr">
              <a:lnSpc>
                <a:spcPct val="120000"/>
              </a:lnSpc>
              <a:spcBef>
                <a:spcPts val="0"/>
              </a:spcBef>
              <a:spcAft>
                <a:spcPts val="0"/>
              </a:spcAft>
              <a:buSzPts val="2400"/>
              <a:buNone/>
              <a:defRPr b="1" sz="3500">
                <a:solidFill>
                  <a:schemeClr val="lt1"/>
                </a:solidFill>
                <a:latin typeface="Montserrat"/>
                <a:ea typeface="Montserrat"/>
                <a:cs typeface="Montserrat"/>
                <a:sym typeface="Montserrat"/>
              </a:defRPr>
            </a:lvl2pPr>
            <a:lvl3pPr indent="-228600" lvl="2" marL="1371600" algn="ctr">
              <a:lnSpc>
                <a:spcPct val="120000"/>
              </a:lnSpc>
              <a:spcBef>
                <a:spcPts val="0"/>
              </a:spcBef>
              <a:spcAft>
                <a:spcPts val="0"/>
              </a:spcAft>
              <a:buSzPts val="2400"/>
              <a:buNone/>
              <a:defRPr b="1" sz="3500">
                <a:solidFill>
                  <a:schemeClr val="lt1"/>
                </a:solidFill>
                <a:latin typeface="Montserrat"/>
                <a:ea typeface="Montserrat"/>
                <a:cs typeface="Montserrat"/>
                <a:sym typeface="Montserrat"/>
              </a:defRPr>
            </a:lvl3pPr>
            <a:lvl4pPr indent="-228600" lvl="3" marL="1828800" algn="ctr">
              <a:lnSpc>
                <a:spcPct val="100000"/>
              </a:lnSpc>
              <a:spcBef>
                <a:spcPts val="0"/>
              </a:spcBef>
              <a:spcAft>
                <a:spcPts val="0"/>
              </a:spcAft>
              <a:buClr>
                <a:schemeClr val="lt1"/>
              </a:buClr>
              <a:buSzPts val="2400"/>
              <a:buNone/>
              <a:defRPr b="1" sz="3500">
                <a:solidFill>
                  <a:schemeClr val="lt1"/>
                </a:solidFill>
                <a:latin typeface="Montserrat"/>
                <a:ea typeface="Montserrat"/>
                <a:cs typeface="Montserrat"/>
                <a:sym typeface="Montserrat"/>
              </a:defRPr>
            </a:lvl4pPr>
            <a:lvl5pPr indent="-228600" lvl="4" marL="2286000" algn="ctr">
              <a:lnSpc>
                <a:spcPct val="100000"/>
              </a:lnSpc>
              <a:spcBef>
                <a:spcPts val="0"/>
              </a:spcBef>
              <a:spcAft>
                <a:spcPts val="0"/>
              </a:spcAft>
              <a:buClr>
                <a:schemeClr val="lt1"/>
              </a:buClr>
              <a:buSzPts val="2400"/>
              <a:buNone/>
              <a:defRPr b="1" sz="3500">
                <a:solidFill>
                  <a:schemeClr val="lt1"/>
                </a:solidFill>
                <a:latin typeface="Montserrat"/>
                <a:ea typeface="Montserrat"/>
                <a:cs typeface="Montserrat"/>
                <a:sym typeface="Montserrat"/>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 | Normal">
  <p:cSld name="G | Normal">
    <p:spTree>
      <p:nvGrpSpPr>
        <p:cNvPr id="27" name="Shape 27"/>
        <p:cNvGrpSpPr/>
        <p:nvPr/>
      </p:nvGrpSpPr>
      <p:grpSpPr>
        <a:xfrm>
          <a:off x="0" y="0"/>
          <a:ext cx="0" cy="0"/>
          <a:chOff x="0" y="0"/>
          <a:chExt cx="0" cy="0"/>
        </a:xfrm>
      </p:grpSpPr>
      <p:pic>
        <p:nvPicPr>
          <p:cNvPr descr="GENESIS_Letterhead Page Number 2016.jpg" id="28" name="Google Shape;28;p27"/>
          <p:cNvPicPr preferRelativeResize="0"/>
          <p:nvPr/>
        </p:nvPicPr>
        <p:blipFill rotWithShape="1">
          <a:blip r:embed="rId2">
            <a:alphaModFix/>
          </a:blip>
          <a:srcRect b="0" l="0" r="0" t="0"/>
          <a:stretch/>
        </p:blipFill>
        <p:spPr>
          <a:xfrm>
            <a:off x="11152832" y="6509568"/>
            <a:ext cx="412049" cy="264368"/>
          </a:xfrm>
          <a:prstGeom prst="rect">
            <a:avLst/>
          </a:prstGeom>
          <a:noFill/>
          <a:ln>
            <a:noFill/>
          </a:ln>
        </p:spPr>
      </p:pic>
      <p:sp>
        <p:nvSpPr>
          <p:cNvPr id="29" name="Google Shape;29;p27"/>
          <p:cNvSpPr txBox="1"/>
          <p:nvPr>
            <p:ph type="title"/>
          </p:nvPr>
        </p:nvSpPr>
        <p:spPr>
          <a:xfrm>
            <a:off x="452834" y="268639"/>
            <a:ext cx="11305252" cy="639762"/>
          </a:xfrm>
          <a:prstGeom prst="rect">
            <a:avLst/>
          </a:prstGeom>
          <a:noFill/>
          <a:ln>
            <a:noFill/>
          </a:ln>
        </p:spPr>
        <p:txBody>
          <a:bodyPr anchorCtr="0" anchor="ctr" bIns="45700" lIns="90000" spcFirstLastPara="1" rIns="91425" wrap="square" tIns="45700">
            <a:normAutofit/>
          </a:bodyPr>
          <a:lstStyle>
            <a:lvl1pPr lvl="0" marR="0" rtl="0" algn="l">
              <a:lnSpc>
                <a:spcPct val="100000"/>
              </a:lnSpc>
              <a:spcBef>
                <a:spcPts val="0"/>
              </a:spcBef>
              <a:spcAft>
                <a:spcPts val="0"/>
              </a:spcAft>
              <a:buClr>
                <a:srgbClr val="262626"/>
              </a:buClr>
              <a:buSzPts val="2800"/>
              <a:buFont typeface="Montserrat Medium"/>
              <a:buNone/>
              <a:defRPr b="0" i="0" sz="2800" u="none" cap="none" strike="noStrike">
                <a:solidFill>
                  <a:srgbClr val="262626"/>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 name="Google Shape;30;p27"/>
          <p:cNvSpPr txBox="1"/>
          <p:nvPr>
            <p:ph idx="12" type="sldNum"/>
          </p:nvPr>
        </p:nvSpPr>
        <p:spPr>
          <a:xfrm>
            <a:off x="11619835" y="6560234"/>
            <a:ext cx="655387" cy="138499"/>
          </a:xfrm>
          <a:prstGeom prst="rect">
            <a:avLst/>
          </a:prstGeom>
          <a:noFill/>
          <a:ln>
            <a:noFill/>
          </a:ln>
        </p:spPr>
        <p:txBody>
          <a:bodyPr anchorCtr="0" anchor="b" bIns="0" lIns="0" spcFirstLastPara="1" rIns="0" wrap="square" tIns="0">
            <a:spAutoFit/>
          </a:bodyPr>
          <a:lstStyle>
            <a:lvl1pPr indent="0" lvl="0"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31" name="Google Shape;31;p27"/>
          <p:cNvSpPr txBox="1"/>
          <p:nvPr>
            <p:ph idx="1" type="body"/>
          </p:nvPr>
        </p:nvSpPr>
        <p:spPr>
          <a:xfrm>
            <a:off x="452835" y="6533602"/>
            <a:ext cx="8639999" cy="167515"/>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0"/>
              </a:spcBef>
              <a:spcAft>
                <a:spcPts val="0"/>
              </a:spcAft>
              <a:buSzPts val="900"/>
              <a:buFont typeface="Montserrat"/>
              <a:buNone/>
              <a:defRPr b="0" i="0" sz="900">
                <a:solidFill>
                  <a:srgbClr val="262626"/>
                </a:solidFill>
                <a:latin typeface="Montserrat"/>
                <a:ea typeface="Montserrat"/>
                <a:cs typeface="Montserrat"/>
                <a:sym typeface="Montserrat"/>
              </a:defRPr>
            </a:lvl1pPr>
            <a:lvl2pPr indent="-228600" lvl="1" marL="914400" algn="l">
              <a:lnSpc>
                <a:spcPct val="120000"/>
              </a:lnSpc>
              <a:spcBef>
                <a:spcPts val="369"/>
              </a:spcBef>
              <a:spcAft>
                <a:spcPts val="0"/>
              </a:spcAft>
              <a:buSzPts val="985"/>
              <a:buFont typeface="Montserrat"/>
              <a:buNone/>
              <a:defRPr sz="985">
                <a:solidFill>
                  <a:schemeClr val="dk1"/>
                </a:solidFill>
              </a:defRPr>
            </a:lvl2pPr>
            <a:lvl3pPr indent="-228600" lvl="2" marL="1371600" algn="l">
              <a:lnSpc>
                <a:spcPct val="120000"/>
              </a:lnSpc>
              <a:spcBef>
                <a:spcPts val="969"/>
              </a:spcBef>
              <a:spcAft>
                <a:spcPts val="0"/>
              </a:spcAft>
              <a:buSzPts val="985"/>
              <a:buFont typeface="Montserrat"/>
              <a:buNone/>
              <a:defRPr sz="985">
                <a:solidFill>
                  <a:schemeClr val="dk1"/>
                </a:solidFill>
              </a:defRPr>
            </a:lvl3pPr>
            <a:lvl4pPr indent="-228600" lvl="3" marL="1828800" algn="l">
              <a:lnSpc>
                <a:spcPct val="100000"/>
              </a:lnSpc>
              <a:spcBef>
                <a:spcPts val="969"/>
              </a:spcBef>
              <a:spcAft>
                <a:spcPts val="0"/>
              </a:spcAft>
              <a:buClr>
                <a:schemeClr val="dk1"/>
              </a:buClr>
              <a:buSzPts val="985"/>
              <a:buFont typeface="Arial"/>
              <a:buNone/>
              <a:defRPr sz="985">
                <a:solidFill>
                  <a:schemeClr val="dk1"/>
                </a:solidFill>
              </a:defRPr>
            </a:lvl4pPr>
            <a:lvl5pPr indent="-228600" lvl="4" marL="2286000" algn="l">
              <a:lnSpc>
                <a:spcPct val="100000"/>
              </a:lnSpc>
              <a:spcBef>
                <a:spcPts val="197"/>
              </a:spcBef>
              <a:spcAft>
                <a:spcPts val="0"/>
              </a:spcAft>
              <a:buClr>
                <a:schemeClr val="dk1"/>
              </a:buClr>
              <a:buSzPts val="985"/>
              <a:buFont typeface="Arial"/>
              <a:buNone/>
              <a:defRPr sz="985">
                <a:solidFill>
                  <a:schemeClr val="dk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cxnSp>
        <p:nvCxnSpPr>
          <p:cNvPr id="32" name="Google Shape;32;p27"/>
          <p:cNvCxnSpPr/>
          <p:nvPr/>
        </p:nvCxnSpPr>
        <p:spPr>
          <a:xfrm>
            <a:off x="429684" y="260350"/>
            <a:ext cx="0" cy="647700"/>
          </a:xfrm>
          <a:prstGeom prst="straightConnector1">
            <a:avLst/>
          </a:prstGeom>
          <a:noFill/>
          <a:ln cap="rnd" cmpd="sng" w="38100">
            <a:solidFill>
              <a:srgbClr val="72A84E"/>
            </a:solidFill>
            <a:prstDash val="solid"/>
            <a:round/>
            <a:headEnd len="sm" w="sm" type="none"/>
            <a:tailEnd len="sm" w="sm" type="none"/>
          </a:ln>
        </p:spPr>
      </p:cxnSp>
      <p:sp>
        <p:nvSpPr>
          <p:cNvPr id="33" name="Google Shape;33;p27"/>
          <p:cNvSpPr txBox="1"/>
          <p:nvPr>
            <p:ph idx="2" type="body"/>
          </p:nvPr>
        </p:nvSpPr>
        <p:spPr>
          <a:xfrm>
            <a:off x="465573" y="1196975"/>
            <a:ext cx="11302442" cy="4832350"/>
          </a:xfrm>
          <a:prstGeom prst="rect">
            <a:avLst/>
          </a:prstGeom>
          <a:noFill/>
          <a:ln>
            <a:noFill/>
          </a:ln>
        </p:spPr>
        <p:txBody>
          <a:bodyPr anchorCtr="0" anchor="ctr" bIns="45700" lIns="91425" spcFirstLastPara="1" rIns="91425" wrap="square" tIns="45700">
            <a:noAutofit/>
          </a:bodyPr>
          <a:lstStyle>
            <a:lvl1pPr indent="-342900" lvl="0" marL="457200" algn="l">
              <a:lnSpc>
                <a:spcPct val="120000"/>
              </a:lnSpc>
              <a:spcBef>
                <a:spcPts val="369"/>
              </a:spcBef>
              <a:spcAft>
                <a:spcPts val="0"/>
              </a:spcAft>
              <a:buClr>
                <a:schemeClr val="dk2"/>
              </a:buClr>
              <a:buSzPts val="1800"/>
              <a:buFont typeface="Arial"/>
              <a:buChar char="•"/>
              <a:defRPr b="0" i="0" sz="1800">
                <a:solidFill>
                  <a:srgbClr val="262626"/>
                </a:solidFill>
                <a:latin typeface="Montserrat"/>
                <a:ea typeface="Montserrat"/>
                <a:cs typeface="Montserrat"/>
                <a:sym typeface="Montserrat"/>
              </a:defRPr>
            </a:lvl1pPr>
            <a:lvl2pPr indent="-342900" lvl="1" marL="914400" algn="l">
              <a:lnSpc>
                <a:spcPct val="120000"/>
              </a:lnSpc>
              <a:spcBef>
                <a:spcPts val="969"/>
              </a:spcBef>
              <a:spcAft>
                <a:spcPts val="0"/>
              </a:spcAft>
              <a:buClr>
                <a:schemeClr val="dk2"/>
              </a:buClr>
              <a:buSzPts val="1800"/>
              <a:buFont typeface="Arial"/>
              <a:buChar char="•"/>
              <a:defRPr b="0" i="0" sz="1800">
                <a:solidFill>
                  <a:srgbClr val="262626"/>
                </a:solidFill>
                <a:latin typeface="Montserrat"/>
                <a:ea typeface="Montserrat"/>
                <a:cs typeface="Montserrat"/>
                <a:sym typeface="Montserrat"/>
              </a:defRPr>
            </a:lvl2pPr>
            <a:lvl3pPr indent="-342900" lvl="2" marL="1371600" algn="l">
              <a:lnSpc>
                <a:spcPct val="120000"/>
              </a:lnSpc>
              <a:spcBef>
                <a:spcPts val="969"/>
              </a:spcBef>
              <a:spcAft>
                <a:spcPts val="0"/>
              </a:spcAft>
              <a:buClr>
                <a:schemeClr val="dk2"/>
              </a:buClr>
              <a:buSzPts val="1800"/>
              <a:buFont typeface="Arial"/>
              <a:buChar char="•"/>
              <a:defRPr b="0" i="0" sz="1800">
                <a:solidFill>
                  <a:srgbClr val="262626"/>
                </a:solidFill>
                <a:latin typeface="Montserrat"/>
                <a:ea typeface="Montserrat"/>
                <a:cs typeface="Montserrat"/>
                <a:sym typeface="Montserrat"/>
              </a:defRPr>
            </a:lvl3pPr>
            <a:lvl4pPr indent="-228600" lvl="3" marL="1828800" algn="l">
              <a:lnSpc>
                <a:spcPct val="100000"/>
              </a:lnSpc>
              <a:spcBef>
                <a:spcPts val="969"/>
              </a:spcBef>
              <a:spcAft>
                <a:spcPts val="0"/>
              </a:spcAft>
              <a:buClr>
                <a:schemeClr val="dk1"/>
              </a:buClr>
              <a:buSzPts val="1800"/>
              <a:buNone/>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 | Title">
  <p:cSld name="G | Title">
    <p:spTree>
      <p:nvGrpSpPr>
        <p:cNvPr id="34" name="Shape 34"/>
        <p:cNvGrpSpPr/>
        <p:nvPr/>
      </p:nvGrpSpPr>
      <p:grpSpPr>
        <a:xfrm>
          <a:off x="0" y="0"/>
          <a:ext cx="0" cy="0"/>
          <a:chOff x="0" y="0"/>
          <a:chExt cx="0" cy="0"/>
        </a:xfrm>
      </p:grpSpPr>
      <p:sp>
        <p:nvSpPr>
          <p:cNvPr id="35" name="Google Shape;35;p28"/>
          <p:cNvSpPr txBox="1"/>
          <p:nvPr>
            <p:ph type="ctrTitle"/>
          </p:nvPr>
        </p:nvSpPr>
        <p:spPr>
          <a:xfrm>
            <a:off x="1734082" y="2107976"/>
            <a:ext cx="9857483" cy="46878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262626"/>
              </a:buClr>
              <a:buSzPts val="2954"/>
              <a:buFont typeface="Montserrat"/>
              <a:buNone/>
              <a:defRPr b="0" i="0" sz="2954" u="none" cap="none" strike="noStrike">
                <a:solidFill>
                  <a:srgbClr val="262626"/>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 name="Google Shape;36;p28"/>
          <p:cNvSpPr txBox="1"/>
          <p:nvPr>
            <p:ph idx="1" type="subTitle"/>
          </p:nvPr>
        </p:nvSpPr>
        <p:spPr>
          <a:xfrm>
            <a:off x="1734082" y="2585255"/>
            <a:ext cx="9857483" cy="35815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2215"/>
              <a:buNone/>
              <a:defRPr b="0" i="0" sz="2215">
                <a:solidFill>
                  <a:schemeClr val="accent5"/>
                </a:solidFill>
                <a:latin typeface="Montserrat"/>
                <a:ea typeface="Montserrat"/>
                <a:cs typeface="Montserrat"/>
                <a:sym typeface="Montserrat"/>
              </a:defRPr>
            </a:lvl1pPr>
            <a:lvl2pPr lvl="1" algn="ctr">
              <a:lnSpc>
                <a:spcPct val="120000"/>
              </a:lnSpc>
              <a:spcBef>
                <a:spcPts val="969"/>
              </a:spcBef>
              <a:spcAft>
                <a:spcPts val="0"/>
              </a:spcAft>
              <a:buSzPts val="1800"/>
              <a:buNone/>
              <a:defRPr>
                <a:solidFill>
                  <a:srgbClr val="888888"/>
                </a:solidFill>
              </a:defRPr>
            </a:lvl2pPr>
            <a:lvl3pPr lvl="2" algn="ctr">
              <a:lnSpc>
                <a:spcPct val="120000"/>
              </a:lnSpc>
              <a:spcBef>
                <a:spcPts val="969"/>
              </a:spcBef>
              <a:spcAft>
                <a:spcPts val="0"/>
              </a:spcAft>
              <a:buSzPts val="1800"/>
              <a:buNone/>
              <a:defRPr>
                <a:solidFill>
                  <a:srgbClr val="888888"/>
                </a:solidFill>
              </a:defRPr>
            </a:lvl3pPr>
            <a:lvl4pPr lvl="3" algn="ctr">
              <a:lnSpc>
                <a:spcPct val="100000"/>
              </a:lnSpc>
              <a:spcBef>
                <a:spcPts val="969"/>
              </a:spcBef>
              <a:spcAft>
                <a:spcPts val="0"/>
              </a:spcAft>
              <a:buClr>
                <a:srgbClr val="888888"/>
              </a:buClr>
              <a:buSzPts val="1231"/>
              <a:buNone/>
              <a:defRPr>
                <a:solidFill>
                  <a:srgbClr val="888888"/>
                </a:solidFill>
              </a:defRPr>
            </a:lvl4pPr>
            <a:lvl5pPr lvl="4" algn="ctr">
              <a:lnSpc>
                <a:spcPct val="100000"/>
              </a:lnSpc>
              <a:spcBef>
                <a:spcPts val="246"/>
              </a:spcBef>
              <a:spcAft>
                <a:spcPts val="0"/>
              </a:spcAft>
              <a:buClr>
                <a:srgbClr val="888888"/>
              </a:buClr>
              <a:buSzPts val="1231"/>
              <a:buNone/>
              <a:defRPr>
                <a:solidFill>
                  <a:srgbClr val="888888"/>
                </a:solidFill>
              </a:defRPr>
            </a:lvl5pPr>
            <a:lvl6pPr lvl="5" algn="ctr">
              <a:lnSpc>
                <a:spcPct val="100000"/>
              </a:lnSpc>
              <a:spcBef>
                <a:spcPts val="492"/>
              </a:spcBef>
              <a:spcAft>
                <a:spcPts val="0"/>
              </a:spcAft>
              <a:buClr>
                <a:srgbClr val="888888"/>
              </a:buClr>
              <a:buSzPts val="2462"/>
              <a:buNone/>
              <a:defRPr>
                <a:solidFill>
                  <a:srgbClr val="888888"/>
                </a:solidFill>
              </a:defRPr>
            </a:lvl6pPr>
            <a:lvl7pPr lvl="6" algn="ctr">
              <a:lnSpc>
                <a:spcPct val="100000"/>
              </a:lnSpc>
              <a:spcBef>
                <a:spcPts val="492"/>
              </a:spcBef>
              <a:spcAft>
                <a:spcPts val="0"/>
              </a:spcAft>
              <a:buClr>
                <a:srgbClr val="888888"/>
              </a:buClr>
              <a:buSzPts val="2462"/>
              <a:buNone/>
              <a:defRPr>
                <a:solidFill>
                  <a:srgbClr val="888888"/>
                </a:solidFill>
              </a:defRPr>
            </a:lvl7pPr>
            <a:lvl8pPr lvl="7" algn="ctr">
              <a:lnSpc>
                <a:spcPct val="100000"/>
              </a:lnSpc>
              <a:spcBef>
                <a:spcPts val="492"/>
              </a:spcBef>
              <a:spcAft>
                <a:spcPts val="0"/>
              </a:spcAft>
              <a:buClr>
                <a:srgbClr val="888888"/>
              </a:buClr>
              <a:buSzPts val="2462"/>
              <a:buNone/>
              <a:defRPr>
                <a:solidFill>
                  <a:srgbClr val="888888"/>
                </a:solidFill>
              </a:defRPr>
            </a:lvl8pPr>
            <a:lvl9pPr lvl="8" algn="ctr">
              <a:lnSpc>
                <a:spcPct val="100000"/>
              </a:lnSpc>
              <a:spcBef>
                <a:spcPts val="492"/>
              </a:spcBef>
              <a:spcAft>
                <a:spcPts val="0"/>
              </a:spcAft>
              <a:buClr>
                <a:srgbClr val="888888"/>
              </a:buClr>
              <a:buSzPts val="2462"/>
              <a:buNone/>
              <a:defRPr>
                <a:solidFill>
                  <a:srgbClr val="888888"/>
                </a:solidFill>
              </a:defRPr>
            </a:lvl9pPr>
          </a:lstStyle>
          <a:p/>
        </p:txBody>
      </p:sp>
      <p:cxnSp>
        <p:nvCxnSpPr>
          <p:cNvPr id="37" name="Google Shape;37;p28"/>
          <p:cNvCxnSpPr/>
          <p:nvPr/>
        </p:nvCxnSpPr>
        <p:spPr>
          <a:xfrm>
            <a:off x="1487488" y="2091307"/>
            <a:ext cx="0" cy="2675391"/>
          </a:xfrm>
          <a:prstGeom prst="straightConnector1">
            <a:avLst/>
          </a:prstGeom>
          <a:noFill/>
          <a:ln cap="rnd" cmpd="sng" w="38100">
            <a:solidFill>
              <a:schemeClr val="dk2"/>
            </a:solidFill>
            <a:prstDash val="solid"/>
            <a:round/>
            <a:headEnd len="sm" w="sm" type="none"/>
            <a:tailEnd len="sm" w="sm" type="none"/>
          </a:ln>
        </p:spPr>
      </p:cxnSp>
      <p:sp>
        <p:nvSpPr>
          <p:cNvPr id="38" name="Google Shape;38;p28"/>
          <p:cNvSpPr txBox="1"/>
          <p:nvPr>
            <p:ph idx="2" type="body"/>
          </p:nvPr>
        </p:nvSpPr>
        <p:spPr>
          <a:xfrm>
            <a:off x="1734082" y="3356992"/>
            <a:ext cx="9856683" cy="350426"/>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SzPts val="1800"/>
              <a:buNone/>
              <a:defRPr b="0" i="0" sz="1800">
                <a:solidFill>
                  <a:srgbClr val="262626"/>
                </a:solidFill>
                <a:latin typeface="Montserrat"/>
                <a:ea typeface="Montserrat"/>
                <a:cs typeface="Montserrat"/>
                <a:sym typeface="Montserrat"/>
              </a:defRPr>
            </a:lvl1pPr>
            <a:lvl2pPr indent="-228600" lvl="1" marL="914400" algn="l">
              <a:lnSpc>
                <a:spcPct val="120000"/>
              </a:lnSpc>
              <a:spcBef>
                <a:spcPts val="969"/>
              </a:spcBef>
              <a:spcAft>
                <a:spcPts val="0"/>
              </a:spcAft>
              <a:buSzPts val="1723"/>
              <a:buNone/>
              <a:defRPr sz="1723"/>
            </a:lvl2pPr>
            <a:lvl3pPr indent="-228600" lvl="2" marL="1371600" algn="l">
              <a:lnSpc>
                <a:spcPct val="120000"/>
              </a:lnSpc>
              <a:spcBef>
                <a:spcPts val="969"/>
              </a:spcBef>
              <a:spcAft>
                <a:spcPts val="0"/>
              </a:spcAft>
              <a:buSzPts val="1723"/>
              <a:buNone/>
              <a:defRPr sz="1723"/>
            </a:lvl3pPr>
            <a:lvl4pPr indent="-228600" lvl="3" marL="1828800" algn="l">
              <a:lnSpc>
                <a:spcPct val="100000"/>
              </a:lnSpc>
              <a:spcBef>
                <a:spcPts val="969"/>
              </a:spcBef>
              <a:spcAft>
                <a:spcPts val="0"/>
              </a:spcAft>
              <a:buClr>
                <a:schemeClr val="dk1"/>
              </a:buClr>
              <a:buSzPts val="1723"/>
              <a:buNone/>
              <a:defRPr sz="1723"/>
            </a:lvl4pPr>
            <a:lvl5pPr indent="-228600" lvl="4" marL="2286000" algn="l">
              <a:lnSpc>
                <a:spcPct val="100000"/>
              </a:lnSpc>
              <a:spcBef>
                <a:spcPts val="345"/>
              </a:spcBef>
              <a:spcAft>
                <a:spcPts val="0"/>
              </a:spcAft>
              <a:buClr>
                <a:schemeClr val="dk1"/>
              </a:buClr>
              <a:buSzPts val="1723"/>
              <a:buNone/>
              <a:defRPr sz="1723"/>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9" name="Google Shape;39;p28"/>
          <p:cNvSpPr txBox="1"/>
          <p:nvPr>
            <p:ph idx="3" type="body"/>
          </p:nvPr>
        </p:nvSpPr>
        <p:spPr>
          <a:xfrm>
            <a:off x="1734082" y="4420357"/>
            <a:ext cx="9857483" cy="326597"/>
          </a:xfrm>
          <a:prstGeom prst="rect">
            <a:avLst/>
          </a:prstGeom>
          <a:noFill/>
          <a:ln>
            <a:noFill/>
          </a:ln>
        </p:spPr>
        <p:txBody>
          <a:bodyPr anchorCtr="0" anchor="ctr" bIns="45700" lIns="91425" spcFirstLastPara="1" rIns="91425" wrap="square" tIns="45700">
            <a:noAutofit/>
          </a:bodyPr>
          <a:lstStyle>
            <a:lvl1pPr indent="-228600" lvl="0" marL="457200" algn="l">
              <a:lnSpc>
                <a:spcPct val="120000"/>
              </a:lnSpc>
              <a:spcBef>
                <a:spcPts val="0"/>
              </a:spcBef>
              <a:spcAft>
                <a:spcPts val="0"/>
              </a:spcAft>
              <a:buSzPts val="1800"/>
              <a:buNone/>
              <a:defRPr b="0" i="0" sz="1800">
                <a:solidFill>
                  <a:srgbClr val="262626"/>
                </a:solidFill>
                <a:latin typeface="Montserrat"/>
                <a:ea typeface="Montserrat"/>
                <a:cs typeface="Montserrat"/>
                <a:sym typeface="Montserrat"/>
              </a:defRPr>
            </a:lvl1pPr>
            <a:lvl2pPr indent="-228600" lvl="1" marL="914400" algn="l">
              <a:lnSpc>
                <a:spcPct val="120000"/>
              </a:lnSpc>
              <a:spcBef>
                <a:spcPts val="969"/>
              </a:spcBef>
              <a:spcAft>
                <a:spcPts val="0"/>
              </a:spcAft>
              <a:buSzPts val="1723"/>
              <a:buNone/>
              <a:defRPr b="1" sz="1723"/>
            </a:lvl2pPr>
            <a:lvl3pPr indent="-228600" lvl="2" marL="1371600" algn="l">
              <a:lnSpc>
                <a:spcPct val="120000"/>
              </a:lnSpc>
              <a:spcBef>
                <a:spcPts val="969"/>
              </a:spcBef>
              <a:spcAft>
                <a:spcPts val="0"/>
              </a:spcAft>
              <a:buSzPts val="1723"/>
              <a:buNone/>
              <a:defRPr b="1" sz="1723"/>
            </a:lvl3pPr>
            <a:lvl4pPr indent="-228600" lvl="3" marL="1828800" algn="l">
              <a:lnSpc>
                <a:spcPct val="100000"/>
              </a:lnSpc>
              <a:spcBef>
                <a:spcPts val="969"/>
              </a:spcBef>
              <a:spcAft>
                <a:spcPts val="0"/>
              </a:spcAft>
              <a:buClr>
                <a:schemeClr val="dk1"/>
              </a:buClr>
              <a:buSzPts val="1723"/>
              <a:buNone/>
              <a:defRPr b="1" sz="1723"/>
            </a:lvl4pPr>
            <a:lvl5pPr indent="-228600" lvl="4" marL="2286000" algn="l">
              <a:lnSpc>
                <a:spcPct val="100000"/>
              </a:lnSpc>
              <a:spcBef>
                <a:spcPts val="0"/>
              </a:spcBef>
              <a:spcAft>
                <a:spcPts val="0"/>
              </a:spcAft>
              <a:buClr>
                <a:schemeClr val="dk1"/>
              </a:buClr>
              <a:buSzPts val="1723"/>
              <a:buNone/>
              <a:defRPr b="1" sz="1723"/>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0" name="Google Shape;40;p28"/>
          <p:cNvSpPr txBox="1"/>
          <p:nvPr>
            <p:ph idx="4" type="body"/>
          </p:nvPr>
        </p:nvSpPr>
        <p:spPr>
          <a:xfrm>
            <a:off x="3217693" y="44327"/>
            <a:ext cx="8639999" cy="167515"/>
          </a:xfrm>
          <a:prstGeom prst="rect">
            <a:avLst/>
          </a:prstGeom>
          <a:noFill/>
          <a:ln>
            <a:noFill/>
          </a:ln>
        </p:spPr>
        <p:txBody>
          <a:bodyPr anchorCtr="0" anchor="b" bIns="0" lIns="0" spcFirstLastPara="1" rIns="0" wrap="square" tIns="0">
            <a:noAutofit/>
          </a:bodyPr>
          <a:lstStyle>
            <a:lvl1pPr indent="-228600" lvl="0" marL="457200" algn="r">
              <a:lnSpc>
                <a:spcPct val="120000"/>
              </a:lnSpc>
              <a:spcBef>
                <a:spcPts val="369"/>
              </a:spcBef>
              <a:spcAft>
                <a:spcPts val="0"/>
              </a:spcAft>
              <a:buSzPts val="985"/>
              <a:buFont typeface="Montserrat"/>
              <a:buNone/>
              <a:defRPr b="0" i="0" sz="985">
                <a:solidFill>
                  <a:schemeClr val="dk1"/>
                </a:solidFill>
                <a:latin typeface="Montserrat"/>
                <a:ea typeface="Montserrat"/>
                <a:cs typeface="Montserrat"/>
                <a:sym typeface="Montserrat"/>
              </a:defRPr>
            </a:lvl1pPr>
            <a:lvl2pPr indent="-228600" lvl="1" marL="914400" algn="l">
              <a:lnSpc>
                <a:spcPct val="120000"/>
              </a:lnSpc>
              <a:spcBef>
                <a:spcPts val="969"/>
              </a:spcBef>
              <a:spcAft>
                <a:spcPts val="0"/>
              </a:spcAft>
              <a:buSzPts val="985"/>
              <a:buFont typeface="Montserrat"/>
              <a:buNone/>
              <a:defRPr sz="985">
                <a:solidFill>
                  <a:schemeClr val="dk1"/>
                </a:solidFill>
              </a:defRPr>
            </a:lvl2pPr>
            <a:lvl3pPr indent="-228600" lvl="2" marL="1371600" algn="l">
              <a:lnSpc>
                <a:spcPct val="120000"/>
              </a:lnSpc>
              <a:spcBef>
                <a:spcPts val="969"/>
              </a:spcBef>
              <a:spcAft>
                <a:spcPts val="0"/>
              </a:spcAft>
              <a:buSzPts val="985"/>
              <a:buFont typeface="Montserrat"/>
              <a:buNone/>
              <a:defRPr sz="985">
                <a:solidFill>
                  <a:schemeClr val="dk1"/>
                </a:solidFill>
              </a:defRPr>
            </a:lvl3pPr>
            <a:lvl4pPr indent="-228600" lvl="3" marL="1828800" algn="l">
              <a:lnSpc>
                <a:spcPct val="100000"/>
              </a:lnSpc>
              <a:spcBef>
                <a:spcPts val="969"/>
              </a:spcBef>
              <a:spcAft>
                <a:spcPts val="0"/>
              </a:spcAft>
              <a:buClr>
                <a:schemeClr val="dk1"/>
              </a:buClr>
              <a:buSzPts val="985"/>
              <a:buFont typeface="Arial"/>
              <a:buNone/>
              <a:defRPr sz="985">
                <a:solidFill>
                  <a:schemeClr val="dk1"/>
                </a:solidFill>
              </a:defRPr>
            </a:lvl4pPr>
            <a:lvl5pPr indent="-228600" lvl="4" marL="2286000" algn="l">
              <a:lnSpc>
                <a:spcPct val="100000"/>
              </a:lnSpc>
              <a:spcBef>
                <a:spcPts val="197"/>
              </a:spcBef>
              <a:spcAft>
                <a:spcPts val="0"/>
              </a:spcAft>
              <a:buClr>
                <a:schemeClr val="dk1"/>
              </a:buClr>
              <a:buSzPts val="985"/>
              <a:buFont typeface="Arial"/>
              <a:buNone/>
              <a:defRPr sz="985">
                <a:solidFill>
                  <a:schemeClr val="dk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1" name="Google Shape;41;p28"/>
          <p:cNvSpPr txBox="1"/>
          <p:nvPr>
            <p:ph idx="5" type="body"/>
          </p:nvPr>
        </p:nvSpPr>
        <p:spPr>
          <a:xfrm>
            <a:off x="1734082" y="3888674"/>
            <a:ext cx="9856683" cy="350426"/>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SzPts val="1800"/>
              <a:buNone/>
              <a:defRPr b="0" i="0" sz="1800">
                <a:solidFill>
                  <a:srgbClr val="262626"/>
                </a:solidFill>
                <a:latin typeface="Montserrat"/>
                <a:ea typeface="Montserrat"/>
                <a:cs typeface="Montserrat"/>
                <a:sym typeface="Montserrat"/>
              </a:defRPr>
            </a:lvl1pPr>
            <a:lvl2pPr indent="-228600" lvl="1" marL="914400" algn="l">
              <a:lnSpc>
                <a:spcPct val="120000"/>
              </a:lnSpc>
              <a:spcBef>
                <a:spcPts val="969"/>
              </a:spcBef>
              <a:spcAft>
                <a:spcPts val="0"/>
              </a:spcAft>
              <a:buSzPts val="1723"/>
              <a:buNone/>
              <a:defRPr sz="1723"/>
            </a:lvl2pPr>
            <a:lvl3pPr indent="-228600" lvl="2" marL="1371600" algn="l">
              <a:lnSpc>
                <a:spcPct val="120000"/>
              </a:lnSpc>
              <a:spcBef>
                <a:spcPts val="969"/>
              </a:spcBef>
              <a:spcAft>
                <a:spcPts val="0"/>
              </a:spcAft>
              <a:buSzPts val="1723"/>
              <a:buNone/>
              <a:defRPr sz="1723"/>
            </a:lvl3pPr>
            <a:lvl4pPr indent="-228600" lvl="3" marL="1828800" algn="l">
              <a:lnSpc>
                <a:spcPct val="100000"/>
              </a:lnSpc>
              <a:spcBef>
                <a:spcPts val="969"/>
              </a:spcBef>
              <a:spcAft>
                <a:spcPts val="0"/>
              </a:spcAft>
              <a:buClr>
                <a:schemeClr val="dk1"/>
              </a:buClr>
              <a:buSzPts val="1723"/>
              <a:buNone/>
              <a:defRPr sz="1723"/>
            </a:lvl4pPr>
            <a:lvl5pPr indent="-228600" lvl="4" marL="2286000" algn="l">
              <a:lnSpc>
                <a:spcPct val="100000"/>
              </a:lnSpc>
              <a:spcBef>
                <a:spcPts val="345"/>
              </a:spcBef>
              <a:spcAft>
                <a:spcPts val="0"/>
              </a:spcAft>
              <a:buClr>
                <a:schemeClr val="dk1"/>
              </a:buClr>
              <a:buSzPts val="1723"/>
              <a:buNone/>
              <a:defRPr sz="1723"/>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42" name="Google Shape;42;p28"/>
          <p:cNvPicPr preferRelativeResize="0"/>
          <p:nvPr/>
        </p:nvPicPr>
        <p:blipFill rotWithShape="1">
          <a:blip r:embed="rId2">
            <a:alphaModFix/>
          </a:blip>
          <a:srcRect b="0" l="3165" r="3174" t="0"/>
          <a:stretch/>
        </p:blipFill>
        <p:spPr>
          <a:xfrm>
            <a:off x="8841441" y="5376747"/>
            <a:ext cx="3350559" cy="148125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G | Title Slide">
    <p:spTree>
      <p:nvGrpSpPr>
        <p:cNvPr id="43" name="Shape 43"/>
        <p:cNvGrpSpPr/>
        <p:nvPr/>
      </p:nvGrpSpPr>
      <p:grpSpPr>
        <a:xfrm>
          <a:off x="0" y="0"/>
          <a:ext cx="0" cy="0"/>
          <a:chOff x="0" y="0"/>
          <a:chExt cx="0" cy="0"/>
        </a:xfrm>
      </p:grpSpPr>
      <p:sp>
        <p:nvSpPr>
          <p:cNvPr id="44" name="Google Shape;44;p29"/>
          <p:cNvSpPr/>
          <p:nvPr/>
        </p:nvSpPr>
        <p:spPr>
          <a:xfrm>
            <a:off x="11169346" y="6271708"/>
            <a:ext cx="952298" cy="458850"/>
          </a:xfrm>
          <a:prstGeom prst="rect">
            <a:avLst/>
          </a:prstGeom>
          <a:solidFill>
            <a:schemeClr val="lt1"/>
          </a:solidFill>
          <a:ln>
            <a:noFill/>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901" u="none" cap="none" strike="noStrike">
              <a:solidFill>
                <a:schemeClr val="lt1"/>
              </a:solidFill>
              <a:latin typeface="Montserrat"/>
              <a:ea typeface="Montserrat"/>
              <a:cs typeface="Montserrat"/>
              <a:sym typeface="Montserrat"/>
            </a:endParaRPr>
          </a:p>
        </p:txBody>
      </p:sp>
      <p:sp>
        <p:nvSpPr>
          <p:cNvPr id="45" name="Google Shape;45;p29"/>
          <p:cNvSpPr txBox="1"/>
          <p:nvPr>
            <p:ph type="ctrTitle"/>
          </p:nvPr>
        </p:nvSpPr>
        <p:spPr>
          <a:xfrm>
            <a:off x="407368" y="4402129"/>
            <a:ext cx="10134239" cy="8530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8000"/>
              <a:buFont typeface="Arial Black"/>
              <a:buNone/>
              <a:defRPr b="0" i="0" sz="3200" u="none" cap="none" strike="noStrike">
                <a:solidFill>
                  <a:srgbClr val="262626"/>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9pPr>
          </a:lstStyle>
          <a:p/>
        </p:txBody>
      </p:sp>
      <p:sp>
        <p:nvSpPr>
          <p:cNvPr id="46" name="Google Shape;46;p29"/>
          <p:cNvSpPr txBox="1"/>
          <p:nvPr>
            <p:ph idx="1" type="subTitle"/>
          </p:nvPr>
        </p:nvSpPr>
        <p:spPr>
          <a:xfrm>
            <a:off x="407368" y="5158361"/>
            <a:ext cx="7891305" cy="556350"/>
          </a:xfrm>
          <a:prstGeom prst="rect">
            <a:avLst/>
          </a:prstGeom>
          <a:noFill/>
          <a:ln>
            <a:noFill/>
          </a:ln>
        </p:spPr>
        <p:txBody>
          <a:bodyPr anchorCtr="0" anchor="t" bIns="45700" lIns="91425" spcFirstLastPara="1" rIns="91425" wrap="square" tIns="45700">
            <a:noAutofit/>
          </a:bodyPr>
          <a:lstStyle>
            <a:lvl1pPr lvl="0" algn="l">
              <a:lnSpc>
                <a:spcPct val="90000"/>
              </a:lnSpc>
              <a:spcBef>
                <a:spcPts val="1200"/>
              </a:spcBef>
              <a:spcAft>
                <a:spcPts val="0"/>
              </a:spcAft>
              <a:buSzPts val="3739"/>
              <a:buNone/>
              <a:defRPr b="0" i="0" sz="1800">
                <a:solidFill>
                  <a:schemeClr val="accent6"/>
                </a:solidFill>
                <a:latin typeface="Montserrat"/>
                <a:ea typeface="Montserrat"/>
                <a:cs typeface="Montserrat"/>
                <a:sym typeface="Montserrat"/>
              </a:defRPr>
            </a:lvl1pPr>
            <a:lvl2pPr lvl="1" algn="ctr">
              <a:lnSpc>
                <a:spcPct val="90000"/>
              </a:lnSpc>
              <a:spcBef>
                <a:spcPts val="400"/>
              </a:spcBef>
              <a:spcAft>
                <a:spcPts val="0"/>
              </a:spcAft>
              <a:buSzPts val="4759"/>
              <a:buNone/>
              <a:defRPr sz="2800"/>
            </a:lvl2pPr>
            <a:lvl3pPr lvl="2" algn="ctr">
              <a:lnSpc>
                <a:spcPct val="90000"/>
              </a:lnSpc>
              <a:spcBef>
                <a:spcPts val="400"/>
              </a:spcBef>
              <a:spcAft>
                <a:spcPts val="0"/>
              </a:spcAft>
              <a:buSzPts val="4079"/>
              <a:buNone/>
              <a:defRPr sz="2400"/>
            </a:lvl3pPr>
            <a:lvl4pPr lvl="3" algn="ctr">
              <a:lnSpc>
                <a:spcPct val="90000"/>
              </a:lnSpc>
              <a:spcBef>
                <a:spcPts val="400"/>
              </a:spcBef>
              <a:spcAft>
                <a:spcPts val="0"/>
              </a:spcAft>
              <a:buClr>
                <a:schemeClr val="dk1"/>
              </a:buClr>
              <a:buSzPts val="3399"/>
              <a:buNone/>
              <a:defRPr sz="2000"/>
            </a:lvl4pPr>
            <a:lvl5pPr lvl="4" algn="ctr">
              <a:lnSpc>
                <a:spcPct val="90000"/>
              </a:lnSpc>
              <a:spcBef>
                <a:spcPts val="400"/>
              </a:spcBef>
              <a:spcAft>
                <a:spcPts val="0"/>
              </a:spcAft>
              <a:buClr>
                <a:schemeClr val="dk1"/>
              </a:buClr>
              <a:buSzPts val="3399"/>
              <a:buNone/>
              <a:defRPr sz="2000"/>
            </a:lvl5pPr>
            <a:lvl6pPr lvl="5" algn="ctr">
              <a:lnSpc>
                <a:spcPct val="90000"/>
              </a:lnSpc>
              <a:spcBef>
                <a:spcPts val="400"/>
              </a:spcBef>
              <a:spcAft>
                <a:spcPts val="0"/>
              </a:spcAft>
              <a:buClr>
                <a:schemeClr val="dk1"/>
              </a:buClr>
              <a:buSzPts val="3399"/>
              <a:buNone/>
              <a:defRPr sz="2000"/>
            </a:lvl6pPr>
            <a:lvl7pPr lvl="6" algn="ctr">
              <a:lnSpc>
                <a:spcPct val="90000"/>
              </a:lnSpc>
              <a:spcBef>
                <a:spcPts val="400"/>
              </a:spcBef>
              <a:spcAft>
                <a:spcPts val="0"/>
              </a:spcAft>
              <a:buClr>
                <a:schemeClr val="dk1"/>
              </a:buClr>
              <a:buSzPts val="3399"/>
              <a:buNone/>
              <a:defRPr sz="2000"/>
            </a:lvl7pPr>
            <a:lvl8pPr lvl="7" algn="ctr">
              <a:lnSpc>
                <a:spcPct val="90000"/>
              </a:lnSpc>
              <a:spcBef>
                <a:spcPts val="400"/>
              </a:spcBef>
              <a:spcAft>
                <a:spcPts val="0"/>
              </a:spcAft>
              <a:buClr>
                <a:schemeClr val="dk1"/>
              </a:buClr>
              <a:buSzPts val="3399"/>
              <a:buNone/>
              <a:defRPr sz="2000"/>
            </a:lvl8pPr>
            <a:lvl9pPr lvl="8" algn="ctr">
              <a:lnSpc>
                <a:spcPct val="90000"/>
              </a:lnSpc>
              <a:spcBef>
                <a:spcPts val="400"/>
              </a:spcBef>
              <a:spcAft>
                <a:spcPts val="201"/>
              </a:spcAft>
              <a:buClr>
                <a:schemeClr val="dk1"/>
              </a:buClr>
              <a:buSzPts val="3399"/>
              <a:buNone/>
              <a:defRPr sz="2000"/>
            </a:lvl9pPr>
          </a:lstStyle>
          <a:p/>
        </p:txBody>
      </p:sp>
      <p:pic>
        <p:nvPicPr>
          <p:cNvPr id="47" name="Google Shape;47;p29"/>
          <p:cNvPicPr preferRelativeResize="0"/>
          <p:nvPr/>
        </p:nvPicPr>
        <p:blipFill rotWithShape="1">
          <a:blip r:embed="rId2">
            <a:alphaModFix/>
          </a:blip>
          <a:srcRect b="0" l="3165" r="3174" t="0"/>
          <a:stretch/>
        </p:blipFill>
        <p:spPr>
          <a:xfrm>
            <a:off x="8841441" y="5376747"/>
            <a:ext cx="3350559" cy="1481252"/>
          </a:xfrm>
          <a:prstGeom prst="rect">
            <a:avLst/>
          </a:prstGeom>
          <a:noFill/>
          <a:ln>
            <a:noFill/>
          </a:ln>
        </p:spPr>
      </p:pic>
      <p:pic>
        <p:nvPicPr>
          <p:cNvPr id="48" name="Google Shape;48;p29"/>
          <p:cNvPicPr preferRelativeResize="0"/>
          <p:nvPr/>
        </p:nvPicPr>
        <p:blipFill rotWithShape="1">
          <a:blip r:embed="rId3">
            <a:alphaModFix/>
          </a:blip>
          <a:srcRect b="-4024" l="0" r="0" t="0"/>
          <a:stretch/>
        </p:blipFill>
        <p:spPr>
          <a:xfrm>
            <a:off x="0" y="0"/>
            <a:ext cx="12192000" cy="4242150"/>
          </a:xfrm>
          <a:prstGeom prst="rect">
            <a:avLst/>
          </a:prstGeom>
          <a:noFill/>
          <a:ln>
            <a:noFill/>
          </a:ln>
        </p:spPr>
      </p:pic>
      <p:sp>
        <p:nvSpPr>
          <p:cNvPr id="49" name="Google Shape;49;p29"/>
          <p:cNvSpPr txBox="1"/>
          <p:nvPr>
            <p:ph idx="2" type="body"/>
          </p:nvPr>
        </p:nvSpPr>
        <p:spPr>
          <a:xfrm>
            <a:off x="407368" y="6013721"/>
            <a:ext cx="5111750" cy="431800"/>
          </a:xfrm>
          <a:prstGeom prst="rect">
            <a:avLst/>
          </a:prstGeom>
          <a:noFill/>
          <a:ln>
            <a:noFill/>
          </a:ln>
        </p:spPr>
        <p:txBody>
          <a:bodyPr anchorCtr="0" anchor="b" bIns="45700" lIns="91425" spcFirstLastPara="1" rIns="91425" wrap="square" tIns="45700">
            <a:noAutofit/>
          </a:bodyPr>
          <a:lstStyle>
            <a:lvl1pPr indent="-228600" lvl="0" marL="457200" algn="l">
              <a:lnSpc>
                <a:spcPct val="120000"/>
              </a:lnSpc>
              <a:spcBef>
                <a:spcPts val="369"/>
              </a:spcBef>
              <a:spcAft>
                <a:spcPts val="0"/>
              </a:spcAft>
              <a:buSzPts val="1800"/>
              <a:buNone/>
              <a:defRPr b="0" i="0">
                <a:solidFill>
                  <a:srgbClr val="262626"/>
                </a:solidFill>
                <a:latin typeface="Montserrat"/>
                <a:ea typeface="Montserrat"/>
                <a:cs typeface="Montserrat"/>
                <a:sym typeface="Montserrat"/>
              </a:defRPr>
            </a:lvl1pPr>
            <a:lvl2pPr indent="-342900" lvl="1" marL="914400" algn="l">
              <a:lnSpc>
                <a:spcPct val="120000"/>
              </a:lnSpc>
              <a:spcBef>
                <a:spcPts val="969"/>
              </a:spcBef>
              <a:spcAft>
                <a:spcPts val="0"/>
              </a:spcAft>
              <a:buSzPts val="1800"/>
              <a:buChar char="•"/>
              <a:defRPr/>
            </a:lvl2pPr>
            <a:lvl3pPr indent="-342900" lvl="2" marL="1371600" algn="l">
              <a:lnSpc>
                <a:spcPct val="120000"/>
              </a:lnSpc>
              <a:spcBef>
                <a:spcPts val="969"/>
              </a:spcBef>
              <a:spcAft>
                <a:spcPts val="0"/>
              </a:spcAft>
              <a:buSzPts val="1800"/>
              <a:buChar char="•"/>
              <a:defRPr/>
            </a:lvl3pPr>
            <a:lvl4pPr indent="-228600" lvl="3" marL="1828800" algn="l">
              <a:lnSpc>
                <a:spcPct val="100000"/>
              </a:lnSpc>
              <a:spcBef>
                <a:spcPts val="969"/>
              </a:spcBef>
              <a:spcAft>
                <a:spcPts val="0"/>
              </a:spcAft>
              <a:buClr>
                <a:schemeClr val="dk1"/>
              </a:buClr>
              <a:buSzPts val="1800"/>
              <a:buNone/>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0" name="Google Shape;50;p29"/>
          <p:cNvSpPr/>
          <p:nvPr/>
        </p:nvSpPr>
        <p:spPr>
          <a:xfrm rot="10800000">
            <a:off x="0" y="6771501"/>
            <a:ext cx="12192000" cy="127442"/>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ontserrat"/>
              <a:ea typeface="Montserrat"/>
              <a:cs typeface="Montserrat"/>
              <a:sym typeface="Montserrat"/>
            </a:endParaRPr>
          </a:p>
        </p:txBody>
      </p:sp>
      <p:sp>
        <p:nvSpPr>
          <p:cNvPr id="51" name="Google Shape;51;p29"/>
          <p:cNvSpPr/>
          <p:nvPr/>
        </p:nvSpPr>
        <p:spPr>
          <a:xfrm rot="10800000">
            <a:off x="0" y="4066959"/>
            <a:ext cx="12192000" cy="1275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ontserrat"/>
              <a:ea typeface="Montserrat"/>
              <a:cs typeface="Montserrat"/>
              <a:sym typeface="Montserrat"/>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G | Title Slide add Image">
    <p:spTree>
      <p:nvGrpSpPr>
        <p:cNvPr id="52" name="Shape 52"/>
        <p:cNvGrpSpPr/>
        <p:nvPr/>
      </p:nvGrpSpPr>
      <p:grpSpPr>
        <a:xfrm>
          <a:off x="0" y="0"/>
          <a:ext cx="0" cy="0"/>
          <a:chOff x="0" y="0"/>
          <a:chExt cx="0" cy="0"/>
        </a:xfrm>
      </p:grpSpPr>
      <p:sp>
        <p:nvSpPr>
          <p:cNvPr id="53" name="Google Shape;53;p30"/>
          <p:cNvSpPr/>
          <p:nvPr/>
        </p:nvSpPr>
        <p:spPr>
          <a:xfrm>
            <a:off x="11169346" y="6271708"/>
            <a:ext cx="952298" cy="458850"/>
          </a:xfrm>
          <a:prstGeom prst="rect">
            <a:avLst/>
          </a:prstGeom>
          <a:solidFill>
            <a:schemeClr val="lt1"/>
          </a:solidFill>
          <a:ln>
            <a:noFill/>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901" u="none" cap="none" strike="noStrike">
              <a:solidFill>
                <a:schemeClr val="lt1"/>
              </a:solidFill>
              <a:latin typeface="Montserrat"/>
              <a:ea typeface="Montserrat"/>
              <a:cs typeface="Montserrat"/>
              <a:sym typeface="Montserrat"/>
            </a:endParaRPr>
          </a:p>
        </p:txBody>
      </p:sp>
      <p:sp>
        <p:nvSpPr>
          <p:cNvPr id="54" name="Google Shape;54;p30"/>
          <p:cNvSpPr txBox="1"/>
          <p:nvPr>
            <p:ph type="ctrTitle"/>
          </p:nvPr>
        </p:nvSpPr>
        <p:spPr>
          <a:xfrm>
            <a:off x="407368" y="4402129"/>
            <a:ext cx="10134239" cy="8530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8000"/>
              <a:buFont typeface="Arial Black"/>
              <a:buNone/>
              <a:defRPr b="0" i="0" sz="3200" u="none" cap="none" strike="noStrike">
                <a:solidFill>
                  <a:srgbClr val="262626"/>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000"/>
              <a:buFont typeface="Arial"/>
              <a:buNone/>
              <a:defRPr b="0" i="0" sz="1800" u="none" cap="none" strike="noStrike">
                <a:solidFill>
                  <a:srgbClr val="000000"/>
                </a:solidFill>
                <a:latin typeface="Arial"/>
                <a:ea typeface="Arial"/>
                <a:cs typeface="Arial"/>
                <a:sym typeface="Arial"/>
              </a:defRPr>
            </a:lvl9pPr>
          </a:lstStyle>
          <a:p/>
        </p:txBody>
      </p:sp>
      <p:sp>
        <p:nvSpPr>
          <p:cNvPr id="55" name="Google Shape;55;p30"/>
          <p:cNvSpPr txBox="1"/>
          <p:nvPr>
            <p:ph idx="1" type="subTitle"/>
          </p:nvPr>
        </p:nvSpPr>
        <p:spPr>
          <a:xfrm>
            <a:off x="407369" y="5158361"/>
            <a:ext cx="5111750" cy="556350"/>
          </a:xfrm>
          <a:prstGeom prst="rect">
            <a:avLst/>
          </a:prstGeom>
          <a:noFill/>
          <a:ln>
            <a:noFill/>
          </a:ln>
        </p:spPr>
        <p:txBody>
          <a:bodyPr anchorCtr="0" anchor="t" bIns="45700" lIns="91425" spcFirstLastPara="1" rIns="91425" wrap="square" tIns="45700">
            <a:noAutofit/>
          </a:bodyPr>
          <a:lstStyle>
            <a:lvl1pPr lvl="0" algn="l">
              <a:lnSpc>
                <a:spcPct val="90000"/>
              </a:lnSpc>
              <a:spcBef>
                <a:spcPts val="1200"/>
              </a:spcBef>
              <a:spcAft>
                <a:spcPts val="0"/>
              </a:spcAft>
              <a:buSzPts val="3739"/>
              <a:buNone/>
              <a:defRPr b="0" i="0" sz="1800">
                <a:solidFill>
                  <a:schemeClr val="accent6"/>
                </a:solidFill>
                <a:latin typeface="Montserrat"/>
                <a:ea typeface="Montserrat"/>
                <a:cs typeface="Montserrat"/>
                <a:sym typeface="Montserrat"/>
              </a:defRPr>
            </a:lvl1pPr>
            <a:lvl2pPr lvl="1" algn="ctr">
              <a:lnSpc>
                <a:spcPct val="90000"/>
              </a:lnSpc>
              <a:spcBef>
                <a:spcPts val="400"/>
              </a:spcBef>
              <a:spcAft>
                <a:spcPts val="0"/>
              </a:spcAft>
              <a:buSzPts val="4759"/>
              <a:buNone/>
              <a:defRPr sz="2800"/>
            </a:lvl2pPr>
            <a:lvl3pPr lvl="2" algn="ctr">
              <a:lnSpc>
                <a:spcPct val="90000"/>
              </a:lnSpc>
              <a:spcBef>
                <a:spcPts val="400"/>
              </a:spcBef>
              <a:spcAft>
                <a:spcPts val="0"/>
              </a:spcAft>
              <a:buSzPts val="4079"/>
              <a:buNone/>
              <a:defRPr sz="2400"/>
            </a:lvl3pPr>
            <a:lvl4pPr lvl="3" algn="ctr">
              <a:lnSpc>
                <a:spcPct val="90000"/>
              </a:lnSpc>
              <a:spcBef>
                <a:spcPts val="400"/>
              </a:spcBef>
              <a:spcAft>
                <a:spcPts val="0"/>
              </a:spcAft>
              <a:buClr>
                <a:schemeClr val="dk1"/>
              </a:buClr>
              <a:buSzPts val="3399"/>
              <a:buNone/>
              <a:defRPr sz="2000"/>
            </a:lvl4pPr>
            <a:lvl5pPr lvl="4" algn="ctr">
              <a:lnSpc>
                <a:spcPct val="90000"/>
              </a:lnSpc>
              <a:spcBef>
                <a:spcPts val="400"/>
              </a:spcBef>
              <a:spcAft>
                <a:spcPts val="0"/>
              </a:spcAft>
              <a:buClr>
                <a:schemeClr val="dk1"/>
              </a:buClr>
              <a:buSzPts val="3399"/>
              <a:buNone/>
              <a:defRPr sz="2000"/>
            </a:lvl5pPr>
            <a:lvl6pPr lvl="5" algn="ctr">
              <a:lnSpc>
                <a:spcPct val="90000"/>
              </a:lnSpc>
              <a:spcBef>
                <a:spcPts val="400"/>
              </a:spcBef>
              <a:spcAft>
                <a:spcPts val="0"/>
              </a:spcAft>
              <a:buClr>
                <a:schemeClr val="dk1"/>
              </a:buClr>
              <a:buSzPts val="3399"/>
              <a:buNone/>
              <a:defRPr sz="2000"/>
            </a:lvl6pPr>
            <a:lvl7pPr lvl="6" algn="ctr">
              <a:lnSpc>
                <a:spcPct val="90000"/>
              </a:lnSpc>
              <a:spcBef>
                <a:spcPts val="400"/>
              </a:spcBef>
              <a:spcAft>
                <a:spcPts val="0"/>
              </a:spcAft>
              <a:buClr>
                <a:schemeClr val="dk1"/>
              </a:buClr>
              <a:buSzPts val="3399"/>
              <a:buNone/>
              <a:defRPr sz="2000"/>
            </a:lvl7pPr>
            <a:lvl8pPr lvl="7" algn="ctr">
              <a:lnSpc>
                <a:spcPct val="90000"/>
              </a:lnSpc>
              <a:spcBef>
                <a:spcPts val="400"/>
              </a:spcBef>
              <a:spcAft>
                <a:spcPts val="0"/>
              </a:spcAft>
              <a:buClr>
                <a:schemeClr val="dk1"/>
              </a:buClr>
              <a:buSzPts val="3399"/>
              <a:buNone/>
              <a:defRPr sz="2000"/>
            </a:lvl8pPr>
            <a:lvl9pPr lvl="8" algn="ctr">
              <a:lnSpc>
                <a:spcPct val="90000"/>
              </a:lnSpc>
              <a:spcBef>
                <a:spcPts val="400"/>
              </a:spcBef>
              <a:spcAft>
                <a:spcPts val="201"/>
              </a:spcAft>
              <a:buClr>
                <a:schemeClr val="dk1"/>
              </a:buClr>
              <a:buSzPts val="3399"/>
              <a:buNone/>
              <a:defRPr sz="2000"/>
            </a:lvl9pPr>
          </a:lstStyle>
          <a:p/>
        </p:txBody>
      </p:sp>
      <p:pic>
        <p:nvPicPr>
          <p:cNvPr id="56" name="Google Shape;56;p30"/>
          <p:cNvPicPr preferRelativeResize="0"/>
          <p:nvPr/>
        </p:nvPicPr>
        <p:blipFill rotWithShape="1">
          <a:blip r:embed="rId2">
            <a:alphaModFix/>
          </a:blip>
          <a:srcRect b="0" l="3165" r="3174" t="0"/>
          <a:stretch/>
        </p:blipFill>
        <p:spPr>
          <a:xfrm>
            <a:off x="8841441" y="5376747"/>
            <a:ext cx="3350559" cy="1481252"/>
          </a:xfrm>
          <a:prstGeom prst="rect">
            <a:avLst/>
          </a:prstGeom>
          <a:noFill/>
          <a:ln>
            <a:noFill/>
          </a:ln>
        </p:spPr>
      </p:pic>
      <p:sp>
        <p:nvSpPr>
          <p:cNvPr id="57" name="Google Shape;57;p30"/>
          <p:cNvSpPr txBox="1"/>
          <p:nvPr>
            <p:ph idx="2" type="body"/>
          </p:nvPr>
        </p:nvSpPr>
        <p:spPr>
          <a:xfrm>
            <a:off x="407368" y="6013721"/>
            <a:ext cx="5111750" cy="431800"/>
          </a:xfrm>
          <a:prstGeom prst="rect">
            <a:avLst/>
          </a:prstGeom>
          <a:noFill/>
          <a:ln>
            <a:noFill/>
          </a:ln>
        </p:spPr>
        <p:txBody>
          <a:bodyPr anchorCtr="0" anchor="b" bIns="45700" lIns="91425" spcFirstLastPara="1" rIns="91425" wrap="square" tIns="45700">
            <a:noAutofit/>
          </a:bodyPr>
          <a:lstStyle>
            <a:lvl1pPr indent="-228600" lvl="0" marL="457200" algn="l">
              <a:lnSpc>
                <a:spcPct val="120000"/>
              </a:lnSpc>
              <a:spcBef>
                <a:spcPts val="369"/>
              </a:spcBef>
              <a:spcAft>
                <a:spcPts val="0"/>
              </a:spcAft>
              <a:buSzPts val="1800"/>
              <a:buNone/>
              <a:defRPr b="0" i="0">
                <a:solidFill>
                  <a:srgbClr val="262626"/>
                </a:solidFill>
                <a:latin typeface="Montserrat"/>
                <a:ea typeface="Montserrat"/>
                <a:cs typeface="Montserrat"/>
                <a:sym typeface="Montserrat"/>
              </a:defRPr>
            </a:lvl1pPr>
            <a:lvl2pPr indent="-342900" lvl="1" marL="914400" algn="l">
              <a:lnSpc>
                <a:spcPct val="120000"/>
              </a:lnSpc>
              <a:spcBef>
                <a:spcPts val="969"/>
              </a:spcBef>
              <a:spcAft>
                <a:spcPts val="0"/>
              </a:spcAft>
              <a:buSzPts val="1800"/>
              <a:buChar char="•"/>
              <a:defRPr/>
            </a:lvl2pPr>
            <a:lvl3pPr indent="-342900" lvl="2" marL="1371600" algn="l">
              <a:lnSpc>
                <a:spcPct val="120000"/>
              </a:lnSpc>
              <a:spcBef>
                <a:spcPts val="969"/>
              </a:spcBef>
              <a:spcAft>
                <a:spcPts val="0"/>
              </a:spcAft>
              <a:buSzPts val="1800"/>
              <a:buChar char="•"/>
              <a:defRPr/>
            </a:lvl3pPr>
            <a:lvl4pPr indent="-228600" lvl="3" marL="1828800" algn="l">
              <a:lnSpc>
                <a:spcPct val="100000"/>
              </a:lnSpc>
              <a:spcBef>
                <a:spcPts val="969"/>
              </a:spcBef>
              <a:spcAft>
                <a:spcPts val="0"/>
              </a:spcAft>
              <a:buClr>
                <a:schemeClr val="dk1"/>
              </a:buClr>
              <a:buSzPts val="1800"/>
              <a:buNone/>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8" name="Google Shape;58;p30"/>
          <p:cNvSpPr/>
          <p:nvPr/>
        </p:nvSpPr>
        <p:spPr>
          <a:xfrm rot="10800000">
            <a:off x="0" y="6771501"/>
            <a:ext cx="12192000" cy="127442"/>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ontserrat"/>
              <a:ea typeface="Montserrat"/>
              <a:cs typeface="Montserrat"/>
              <a:sym typeface="Montserrat"/>
            </a:endParaRPr>
          </a:p>
        </p:txBody>
      </p:sp>
      <p:sp>
        <p:nvSpPr>
          <p:cNvPr id="59" name="Google Shape;59;p30"/>
          <p:cNvSpPr/>
          <p:nvPr/>
        </p:nvSpPr>
        <p:spPr>
          <a:xfrm rot="10800000">
            <a:off x="0" y="4233017"/>
            <a:ext cx="12192000" cy="127442"/>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ontserrat"/>
              <a:ea typeface="Montserrat"/>
              <a:cs typeface="Montserrat"/>
              <a:sym typeface="Montserrat"/>
            </a:endParaRPr>
          </a:p>
        </p:txBody>
      </p:sp>
      <p:sp>
        <p:nvSpPr>
          <p:cNvPr id="60" name="Google Shape;60;p30"/>
          <p:cNvSpPr/>
          <p:nvPr>
            <p:ph idx="3" type="pic"/>
          </p:nvPr>
        </p:nvSpPr>
        <p:spPr>
          <a:xfrm>
            <a:off x="0" y="0"/>
            <a:ext cx="12192000" cy="4280561"/>
          </a:xfrm>
          <a:prstGeom prst="rect">
            <a:avLst/>
          </a:prstGeom>
          <a:noFill/>
          <a:ln>
            <a:noFill/>
          </a:ln>
        </p:spPr>
      </p:sp>
      <p:sp>
        <p:nvSpPr>
          <p:cNvPr id="61" name="Google Shape;61;p30"/>
          <p:cNvSpPr/>
          <p:nvPr>
            <p:ph idx="4" type="pic"/>
          </p:nvPr>
        </p:nvSpPr>
        <p:spPr>
          <a:xfrm>
            <a:off x="6261248" y="5713413"/>
            <a:ext cx="2509837" cy="800100"/>
          </a:xfrm>
          <a:prstGeom prst="rect">
            <a:avLst/>
          </a:prstGeom>
          <a:noFill/>
          <a:ln>
            <a:noFill/>
          </a:ln>
        </p:spPr>
      </p:sp>
      <p:cxnSp>
        <p:nvCxnSpPr>
          <p:cNvPr id="62" name="Google Shape;62;p30"/>
          <p:cNvCxnSpPr/>
          <p:nvPr/>
        </p:nvCxnSpPr>
        <p:spPr>
          <a:xfrm>
            <a:off x="8916154" y="5790286"/>
            <a:ext cx="0" cy="655235"/>
          </a:xfrm>
          <a:prstGeom prst="straightConnector1">
            <a:avLst/>
          </a:prstGeom>
          <a:noFill/>
          <a:ln cap="rnd" cmpd="sng" w="38100">
            <a:solidFill>
              <a:schemeClr val="lt2"/>
            </a:solidFill>
            <a:prstDash val="solid"/>
            <a:round/>
            <a:headEnd len="sm" w="sm" type="none"/>
            <a:tailEnd len="sm" w="sm" type="none"/>
          </a:ln>
        </p:spPr>
      </p:cxn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 | Contents">
  <p:cSld name="G | Contents">
    <p:spTree>
      <p:nvGrpSpPr>
        <p:cNvPr id="63" name="Shape 63"/>
        <p:cNvGrpSpPr/>
        <p:nvPr/>
      </p:nvGrpSpPr>
      <p:grpSpPr>
        <a:xfrm>
          <a:off x="0" y="0"/>
          <a:ext cx="0" cy="0"/>
          <a:chOff x="0" y="0"/>
          <a:chExt cx="0" cy="0"/>
        </a:xfrm>
      </p:grpSpPr>
      <p:sp>
        <p:nvSpPr>
          <p:cNvPr id="64" name="Google Shape;64;p31"/>
          <p:cNvSpPr txBox="1"/>
          <p:nvPr>
            <p:ph idx="1" type="body"/>
          </p:nvPr>
        </p:nvSpPr>
        <p:spPr>
          <a:xfrm>
            <a:off x="4307169" y="1635132"/>
            <a:ext cx="7450914" cy="3587736"/>
          </a:xfrm>
          <a:prstGeom prst="rect">
            <a:avLst/>
          </a:prstGeom>
          <a:noFill/>
          <a:ln>
            <a:noFill/>
          </a:ln>
        </p:spPr>
        <p:txBody>
          <a:bodyPr anchorCtr="0" anchor="ctr" bIns="45700" lIns="91425" spcFirstLastPara="1" rIns="91425" wrap="square" tIns="45700">
            <a:noAutofit/>
          </a:bodyPr>
          <a:lstStyle>
            <a:lvl1pPr indent="-228600" lvl="0" marL="457200" marR="0" algn="l">
              <a:lnSpc>
                <a:spcPct val="150000"/>
              </a:lnSpc>
              <a:spcBef>
                <a:spcPts val="0"/>
              </a:spcBef>
              <a:spcAft>
                <a:spcPts val="0"/>
              </a:spcAft>
              <a:buClr>
                <a:schemeClr val="accent2"/>
              </a:buClr>
              <a:buSzPts val="1800"/>
              <a:buFont typeface="Montserrat"/>
              <a:buNone/>
              <a:defRPr b="0" i="0" sz="1800">
                <a:solidFill>
                  <a:srgbClr val="3F3F3F"/>
                </a:solidFill>
                <a:latin typeface="Montserrat"/>
                <a:ea typeface="Montserrat"/>
                <a:cs typeface="Montserrat"/>
                <a:sym typeface="Montserrat"/>
              </a:defRPr>
            </a:lvl1pPr>
            <a:lvl2pPr indent="-338010" lvl="1" marL="914400" algn="l">
              <a:lnSpc>
                <a:spcPct val="120000"/>
              </a:lnSpc>
              <a:spcBef>
                <a:spcPts val="1846"/>
              </a:spcBef>
              <a:spcAft>
                <a:spcPts val="0"/>
              </a:spcAft>
              <a:buClr>
                <a:schemeClr val="lt2"/>
              </a:buClr>
              <a:buSzPts val="1723"/>
              <a:buFont typeface="Arial"/>
              <a:buChar char="•"/>
              <a:defRPr sz="1723"/>
            </a:lvl2pPr>
            <a:lvl3pPr indent="-338010" lvl="2" marL="1371600" algn="l">
              <a:lnSpc>
                <a:spcPct val="120000"/>
              </a:lnSpc>
              <a:spcBef>
                <a:spcPts val="1846"/>
              </a:spcBef>
              <a:spcAft>
                <a:spcPts val="0"/>
              </a:spcAft>
              <a:buClr>
                <a:schemeClr val="lt2"/>
              </a:buClr>
              <a:buSzPts val="1723"/>
              <a:buFont typeface="Arial"/>
              <a:buChar char="‒"/>
              <a:defRPr sz="1723"/>
            </a:lvl3pPr>
            <a:lvl4pPr indent="-338010" lvl="3" marL="1828800" algn="l">
              <a:lnSpc>
                <a:spcPct val="100000"/>
              </a:lnSpc>
              <a:spcBef>
                <a:spcPts val="1846"/>
              </a:spcBef>
              <a:spcAft>
                <a:spcPts val="0"/>
              </a:spcAft>
              <a:buClr>
                <a:schemeClr val="dk1"/>
              </a:buClr>
              <a:buSzPts val="1723"/>
              <a:buFont typeface="Arial"/>
              <a:buAutoNum type="arabicPeriod"/>
              <a:defRPr sz="1723"/>
            </a:lvl4pPr>
            <a:lvl5pPr indent="-306768" lvl="4" marL="2286000" algn="l">
              <a:lnSpc>
                <a:spcPct val="100000"/>
              </a:lnSpc>
              <a:spcBef>
                <a:spcPts val="246"/>
              </a:spcBef>
              <a:spcAft>
                <a:spcPts val="0"/>
              </a:spcAft>
              <a:buClr>
                <a:schemeClr val="dk1"/>
              </a:buClr>
              <a:buSzPts val="1231"/>
              <a:buFont typeface="Arial"/>
              <a:buAutoNum type="arabicPeriod"/>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cxnSp>
        <p:nvCxnSpPr>
          <p:cNvPr id="65" name="Google Shape;65;p31"/>
          <p:cNvCxnSpPr/>
          <p:nvPr/>
        </p:nvCxnSpPr>
        <p:spPr>
          <a:xfrm>
            <a:off x="3994817" y="2091307"/>
            <a:ext cx="0" cy="2675391"/>
          </a:xfrm>
          <a:prstGeom prst="straightConnector1">
            <a:avLst/>
          </a:prstGeom>
          <a:noFill/>
          <a:ln cap="rnd" cmpd="sng" w="38100">
            <a:solidFill>
              <a:srgbClr val="72A84E"/>
            </a:solidFill>
            <a:prstDash val="solid"/>
            <a:round/>
            <a:headEnd len="sm" w="sm" type="none"/>
            <a:tailEnd len="sm" w="sm" type="none"/>
          </a:ln>
        </p:spPr>
      </p:cxnSp>
      <p:sp>
        <p:nvSpPr>
          <p:cNvPr id="66" name="Google Shape;66;p31"/>
          <p:cNvSpPr txBox="1"/>
          <p:nvPr/>
        </p:nvSpPr>
        <p:spPr>
          <a:xfrm>
            <a:off x="409734" y="3244335"/>
            <a:ext cx="3282462" cy="369332"/>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5"/>
              </a:buClr>
              <a:buSzPts val="2400"/>
              <a:buFont typeface="Montserrat"/>
              <a:buNone/>
            </a:pPr>
            <a:r>
              <a:rPr b="0" i="0" lang="en-GB" sz="2400" u="none" cap="none" strike="noStrike">
                <a:solidFill>
                  <a:schemeClr val="accent5"/>
                </a:solidFill>
                <a:latin typeface="Montserrat"/>
                <a:ea typeface="Montserrat"/>
                <a:cs typeface="Montserrat"/>
                <a:sym typeface="Montserrat"/>
              </a:rPr>
              <a:t>Table of Contents</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 | Normal (No Green Line)">
  <p:cSld name="G | Normal (No Green Line)">
    <p:spTree>
      <p:nvGrpSpPr>
        <p:cNvPr id="67" name="Shape 67"/>
        <p:cNvGrpSpPr/>
        <p:nvPr/>
      </p:nvGrpSpPr>
      <p:grpSpPr>
        <a:xfrm>
          <a:off x="0" y="0"/>
          <a:ext cx="0" cy="0"/>
          <a:chOff x="0" y="0"/>
          <a:chExt cx="0" cy="0"/>
        </a:xfrm>
      </p:grpSpPr>
      <p:sp>
        <p:nvSpPr>
          <p:cNvPr id="68" name="Google Shape;68;p32"/>
          <p:cNvSpPr txBox="1"/>
          <p:nvPr>
            <p:ph type="title"/>
          </p:nvPr>
        </p:nvSpPr>
        <p:spPr>
          <a:xfrm>
            <a:off x="452834" y="268639"/>
            <a:ext cx="11305252" cy="639762"/>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262626"/>
              </a:buClr>
              <a:buSzPts val="2800"/>
              <a:buFont typeface="Montserrat Medium"/>
              <a:buNone/>
              <a:defRPr b="0" i="0" sz="2800" u="none" cap="none" strike="noStrike">
                <a:solidFill>
                  <a:srgbClr val="262626"/>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9" name="Google Shape;69;p32"/>
          <p:cNvSpPr txBox="1"/>
          <p:nvPr>
            <p:ph idx="12" type="sldNum"/>
          </p:nvPr>
        </p:nvSpPr>
        <p:spPr>
          <a:xfrm>
            <a:off x="11624813" y="6560234"/>
            <a:ext cx="655387" cy="138499"/>
          </a:xfrm>
          <a:prstGeom prst="rect">
            <a:avLst/>
          </a:prstGeom>
          <a:noFill/>
          <a:ln>
            <a:noFill/>
          </a:ln>
        </p:spPr>
        <p:txBody>
          <a:bodyPr anchorCtr="0" anchor="b" bIns="0" lIns="0" spcFirstLastPara="1" rIns="0" wrap="square" tIns="0">
            <a:spAutoFit/>
          </a:bodyPr>
          <a:lstStyle>
            <a:lvl1pPr indent="0" lvl="0"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900"/>
              <a:buFont typeface="Arial"/>
              <a:buNone/>
              <a:defRPr b="0" i="0" sz="900" u="none" cap="none" strike="noStrike">
                <a:solidFill>
                  <a:schemeClr val="accent5"/>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70" name="Google Shape;70;p32"/>
          <p:cNvSpPr txBox="1"/>
          <p:nvPr>
            <p:ph idx="1" type="body"/>
          </p:nvPr>
        </p:nvSpPr>
        <p:spPr>
          <a:xfrm>
            <a:off x="452832" y="6533602"/>
            <a:ext cx="8640000" cy="167515"/>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0"/>
              </a:spcBef>
              <a:spcAft>
                <a:spcPts val="0"/>
              </a:spcAft>
              <a:buSzPts val="900"/>
              <a:buFont typeface="Montserrat"/>
              <a:buNone/>
              <a:defRPr b="0" i="0" sz="900">
                <a:solidFill>
                  <a:srgbClr val="262626"/>
                </a:solidFill>
                <a:latin typeface="Montserrat"/>
                <a:ea typeface="Montserrat"/>
                <a:cs typeface="Montserrat"/>
                <a:sym typeface="Montserrat"/>
              </a:defRPr>
            </a:lvl1pPr>
            <a:lvl2pPr indent="-228600" lvl="1" marL="914400" algn="l">
              <a:lnSpc>
                <a:spcPct val="120000"/>
              </a:lnSpc>
              <a:spcBef>
                <a:spcPts val="369"/>
              </a:spcBef>
              <a:spcAft>
                <a:spcPts val="0"/>
              </a:spcAft>
              <a:buSzPts val="985"/>
              <a:buFont typeface="Montserrat"/>
              <a:buNone/>
              <a:defRPr sz="985">
                <a:solidFill>
                  <a:schemeClr val="dk1"/>
                </a:solidFill>
              </a:defRPr>
            </a:lvl2pPr>
            <a:lvl3pPr indent="-228600" lvl="2" marL="1371600" algn="l">
              <a:lnSpc>
                <a:spcPct val="120000"/>
              </a:lnSpc>
              <a:spcBef>
                <a:spcPts val="969"/>
              </a:spcBef>
              <a:spcAft>
                <a:spcPts val="0"/>
              </a:spcAft>
              <a:buSzPts val="985"/>
              <a:buFont typeface="Montserrat"/>
              <a:buNone/>
              <a:defRPr sz="985">
                <a:solidFill>
                  <a:schemeClr val="dk1"/>
                </a:solidFill>
              </a:defRPr>
            </a:lvl3pPr>
            <a:lvl4pPr indent="-228600" lvl="3" marL="1828800" algn="l">
              <a:lnSpc>
                <a:spcPct val="100000"/>
              </a:lnSpc>
              <a:spcBef>
                <a:spcPts val="969"/>
              </a:spcBef>
              <a:spcAft>
                <a:spcPts val="0"/>
              </a:spcAft>
              <a:buClr>
                <a:schemeClr val="dk1"/>
              </a:buClr>
              <a:buSzPts val="985"/>
              <a:buFont typeface="Arial"/>
              <a:buNone/>
              <a:defRPr sz="985">
                <a:solidFill>
                  <a:schemeClr val="dk1"/>
                </a:solidFill>
              </a:defRPr>
            </a:lvl4pPr>
            <a:lvl5pPr indent="-228600" lvl="4" marL="2286000" algn="l">
              <a:lnSpc>
                <a:spcPct val="100000"/>
              </a:lnSpc>
              <a:spcBef>
                <a:spcPts val="197"/>
              </a:spcBef>
              <a:spcAft>
                <a:spcPts val="0"/>
              </a:spcAft>
              <a:buClr>
                <a:schemeClr val="dk1"/>
              </a:buClr>
              <a:buSzPts val="985"/>
              <a:buFont typeface="Arial"/>
              <a:buNone/>
              <a:defRPr sz="985">
                <a:solidFill>
                  <a:schemeClr val="dk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32"/>
          <p:cNvSpPr txBox="1"/>
          <p:nvPr>
            <p:ph idx="2" type="body"/>
          </p:nvPr>
        </p:nvSpPr>
        <p:spPr>
          <a:xfrm>
            <a:off x="465573" y="1196975"/>
            <a:ext cx="11302442" cy="4832350"/>
          </a:xfrm>
          <a:prstGeom prst="rect">
            <a:avLst/>
          </a:prstGeom>
          <a:noFill/>
          <a:ln>
            <a:noFill/>
          </a:ln>
        </p:spPr>
        <p:txBody>
          <a:bodyPr anchorCtr="0" anchor="ctr" bIns="45700" lIns="91425" spcFirstLastPara="1" rIns="91425" wrap="square" tIns="45700">
            <a:noAutofit/>
          </a:bodyPr>
          <a:lstStyle>
            <a:lvl1pPr indent="-342900" lvl="0" marL="457200" algn="l">
              <a:lnSpc>
                <a:spcPct val="120000"/>
              </a:lnSpc>
              <a:spcBef>
                <a:spcPts val="369"/>
              </a:spcBef>
              <a:spcAft>
                <a:spcPts val="0"/>
              </a:spcAft>
              <a:buClr>
                <a:schemeClr val="dk2"/>
              </a:buClr>
              <a:buSzPts val="1800"/>
              <a:buFont typeface="Arial"/>
              <a:buChar char="•"/>
              <a:defRPr b="0" i="0" sz="1800">
                <a:solidFill>
                  <a:srgbClr val="262626"/>
                </a:solidFill>
                <a:latin typeface="Montserrat"/>
                <a:ea typeface="Montserrat"/>
                <a:cs typeface="Montserrat"/>
                <a:sym typeface="Montserrat"/>
              </a:defRPr>
            </a:lvl1pPr>
            <a:lvl2pPr indent="-342900" lvl="1" marL="914400" algn="l">
              <a:lnSpc>
                <a:spcPct val="120000"/>
              </a:lnSpc>
              <a:spcBef>
                <a:spcPts val="969"/>
              </a:spcBef>
              <a:spcAft>
                <a:spcPts val="0"/>
              </a:spcAft>
              <a:buClr>
                <a:schemeClr val="dk2"/>
              </a:buClr>
              <a:buSzPts val="1800"/>
              <a:buFont typeface="Arial"/>
              <a:buChar char="•"/>
              <a:defRPr b="0" i="0" sz="1800">
                <a:solidFill>
                  <a:srgbClr val="262626"/>
                </a:solidFill>
                <a:latin typeface="Montserrat"/>
                <a:ea typeface="Montserrat"/>
                <a:cs typeface="Montserrat"/>
                <a:sym typeface="Montserrat"/>
              </a:defRPr>
            </a:lvl2pPr>
            <a:lvl3pPr indent="-342900" lvl="2" marL="1371600" algn="l">
              <a:lnSpc>
                <a:spcPct val="120000"/>
              </a:lnSpc>
              <a:spcBef>
                <a:spcPts val="969"/>
              </a:spcBef>
              <a:spcAft>
                <a:spcPts val="0"/>
              </a:spcAft>
              <a:buClr>
                <a:schemeClr val="dk2"/>
              </a:buClr>
              <a:buSzPts val="1800"/>
              <a:buFont typeface="Arial"/>
              <a:buChar char="•"/>
              <a:defRPr b="0" i="0" sz="1800">
                <a:solidFill>
                  <a:srgbClr val="262626"/>
                </a:solidFill>
                <a:latin typeface="Montserrat"/>
                <a:ea typeface="Montserrat"/>
                <a:cs typeface="Montserrat"/>
                <a:sym typeface="Montserrat"/>
              </a:defRPr>
            </a:lvl3pPr>
            <a:lvl4pPr indent="-228600" lvl="3" marL="1828800" algn="l">
              <a:lnSpc>
                <a:spcPct val="100000"/>
              </a:lnSpc>
              <a:spcBef>
                <a:spcPts val="969"/>
              </a:spcBef>
              <a:spcAft>
                <a:spcPts val="0"/>
              </a:spcAft>
              <a:buClr>
                <a:schemeClr val="dk1"/>
              </a:buClr>
              <a:buSzPts val="1800"/>
              <a:buNone/>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descr="GENESIS_Letterhead Page Number 2016.jpg" id="72" name="Google Shape;72;p32"/>
          <p:cNvPicPr preferRelativeResize="0"/>
          <p:nvPr/>
        </p:nvPicPr>
        <p:blipFill rotWithShape="1">
          <a:blip r:embed="rId2">
            <a:alphaModFix/>
          </a:blip>
          <a:srcRect b="0" l="0" r="0" t="0"/>
          <a:stretch/>
        </p:blipFill>
        <p:spPr>
          <a:xfrm>
            <a:off x="11152832" y="6509568"/>
            <a:ext cx="412049" cy="26436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20000"/>
              </a:lnSpc>
              <a:spcBef>
                <a:spcPts val="369"/>
              </a:spcBef>
              <a:spcAft>
                <a:spcPts val="0"/>
              </a:spcAft>
              <a:buClr>
                <a:schemeClr val="dk2"/>
              </a:buClr>
              <a:buSzPts val="1800"/>
              <a:buFont typeface="Arial"/>
              <a:buChar char="•"/>
              <a:defRPr b="0" i="0" sz="1800" u="none" cap="none" strike="noStrike">
                <a:solidFill>
                  <a:srgbClr val="262626"/>
                </a:solidFill>
                <a:latin typeface="Montserrat"/>
                <a:ea typeface="Montserrat"/>
                <a:cs typeface="Montserrat"/>
                <a:sym typeface="Montserrat"/>
              </a:defRPr>
            </a:lvl1pPr>
            <a:lvl2pPr indent="-342900" lvl="1" marL="914400" marR="0" rtl="0" algn="l">
              <a:lnSpc>
                <a:spcPct val="120000"/>
              </a:lnSpc>
              <a:spcBef>
                <a:spcPts val="969"/>
              </a:spcBef>
              <a:spcAft>
                <a:spcPts val="0"/>
              </a:spcAft>
              <a:buClr>
                <a:schemeClr val="dk2"/>
              </a:buClr>
              <a:buSzPts val="1800"/>
              <a:buFont typeface="Arial"/>
              <a:buChar char="•"/>
              <a:defRPr b="0" i="0" sz="1800" u="none" cap="none" strike="noStrike">
                <a:solidFill>
                  <a:srgbClr val="262626"/>
                </a:solidFill>
                <a:latin typeface="Montserrat"/>
                <a:ea typeface="Montserrat"/>
                <a:cs typeface="Montserrat"/>
                <a:sym typeface="Montserrat"/>
              </a:defRPr>
            </a:lvl2pPr>
            <a:lvl3pPr indent="-342900" lvl="2" marL="1371600" marR="0" rtl="0" algn="l">
              <a:lnSpc>
                <a:spcPct val="120000"/>
              </a:lnSpc>
              <a:spcBef>
                <a:spcPts val="969"/>
              </a:spcBef>
              <a:spcAft>
                <a:spcPts val="0"/>
              </a:spcAft>
              <a:buClr>
                <a:schemeClr val="dk2"/>
              </a:buClr>
              <a:buSzPts val="1800"/>
              <a:buFont typeface="Arial"/>
              <a:buChar char="•"/>
              <a:defRPr b="0" i="0" sz="1800" u="none" cap="none" strike="noStrike">
                <a:solidFill>
                  <a:srgbClr val="262626"/>
                </a:solidFill>
                <a:latin typeface="Montserrat"/>
                <a:ea typeface="Montserrat"/>
                <a:cs typeface="Montserrat"/>
                <a:sym typeface="Montserrat"/>
              </a:defRPr>
            </a:lvl3pPr>
            <a:lvl4pPr indent="-228600" lvl="3" marL="1828800" marR="0" rtl="0" algn="l">
              <a:lnSpc>
                <a:spcPct val="100000"/>
              </a:lnSpc>
              <a:spcBef>
                <a:spcPts val="969"/>
              </a:spcBef>
              <a:spcAft>
                <a:spcPts val="0"/>
              </a:spcAft>
              <a:buClr>
                <a:schemeClr val="dk1"/>
              </a:buClr>
              <a:buSzPts val="1231"/>
              <a:buFont typeface="Arial"/>
              <a:buNone/>
              <a:defRPr b="0" i="0" sz="1231" u="none" cap="none" strike="noStrike">
                <a:solidFill>
                  <a:schemeClr val="dk1"/>
                </a:solidFill>
                <a:latin typeface="Arial"/>
                <a:ea typeface="Arial"/>
                <a:cs typeface="Arial"/>
                <a:sym typeface="Arial"/>
              </a:defRPr>
            </a:lvl4pPr>
            <a:lvl5pPr indent="-306768" lvl="4" marL="2286000" marR="0" rtl="0" algn="l">
              <a:lnSpc>
                <a:spcPct val="100000"/>
              </a:lnSpc>
              <a:spcBef>
                <a:spcPts val="246"/>
              </a:spcBef>
              <a:spcAft>
                <a:spcPts val="0"/>
              </a:spcAft>
              <a:buClr>
                <a:schemeClr val="dk1"/>
              </a:buClr>
              <a:buSzPts val="1231"/>
              <a:buFont typeface="Arial"/>
              <a:buChar char="»"/>
              <a:defRPr b="0" i="0" sz="1231" u="none" cap="none" strike="noStrike">
                <a:solidFill>
                  <a:schemeClr val="dk1"/>
                </a:solidFill>
                <a:latin typeface="Arial"/>
                <a:ea typeface="Arial"/>
                <a:cs typeface="Arial"/>
                <a:sym typeface="Arial"/>
              </a:defRPr>
            </a:lvl5pPr>
            <a:lvl6pPr indent="-384936" lvl="5" marL="2743200" marR="0" rtl="0" algn="l">
              <a:lnSpc>
                <a:spcPct val="100000"/>
              </a:lnSpc>
              <a:spcBef>
                <a:spcPts val="492"/>
              </a:spcBef>
              <a:spcAft>
                <a:spcPts val="0"/>
              </a:spcAft>
              <a:buClr>
                <a:schemeClr val="dk1"/>
              </a:buClr>
              <a:buSzPts val="2462"/>
              <a:buFont typeface="Arial"/>
              <a:buChar char="•"/>
              <a:defRPr b="0" i="0" sz="2462" u="none" cap="none" strike="noStrike">
                <a:solidFill>
                  <a:schemeClr val="dk1"/>
                </a:solidFill>
                <a:latin typeface="Arial"/>
                <a:ea typeface="Arial"/>
                <a:cs typeface="Arial"/>
                <a:sym typeface="Arial"/>
              </a:defRPr>
            </a:lvl6pPr>
            <a:lvl7pPr indent="-384936" lvl="6" marL="3200400" marR="0" rtl="0" algn="l">
              <a:lnSpc>
                <a:spcPct val="100000"/>
              </a:lnSpc>
              <a:spcBef>
                <a:spcPts val="492"/>
              </a:spcBef>
              <a:spcAft>
                <a:spcPts val="0"/>
              </a:spcAft>
              <a:buClr>
                <a:schemeClr val="dk1"/>
              </a:buClr>
              <a:buSzPts val="2462"/>
              <a:buFont typeface="Arial"/>
              <a:buChar char="•"/>
              <a:defRPr b="0" i="0" sz="2462" u="none" cap="none" strike="noStrike">
                <a:solidFill>
                  <a:schemeClr val="dk1"/>
                </a:solidFill>
                <a:latin typeface="Arial"/>
                <a:ea typeface="Arial"/>
                <a:cs typeface="Arial"/>
                <a:sym typeface="Arial"/>
              </a:defRPr>
            </a:lvl7pPr>
            <a:lvl8pPr indent="-384936" lvl="7" marL="3657600" marR="0" rtl="0" algn="l">
              <a:lnSpc>
                <a:spcPct val="100000"/>
              </a:lnSpc>
              <a:spcBef>
                <a:spcPts val="492"/>
              </a:spcBef>
              <a:spcAft>
                <a:spcPts val="0"/>
              </a:spcAft>
              <a:buClr>
                <a:schemeClr val="dk1"/>
              </a:buClr>
              <a:buSzPts val="2462"/>
              <a:buFont typeface="Arial"/>
              <a:buChar char="•"/>
              <a:defRPr b="0" i="0" sz="2462" u="none" cap="none" strike="noStrike">
                <a:solidFill>
                  <a:schemeClr val="dk1"/>
                </a:solidFill>
                <a:latin typeface="Arial"/>
                <a:ea typeface="Arial"/>
                <a:cs typeface="Arial"/>
                <a:sym typeface="Arial"/>
              </a:defRPr>
            </a:lvl8pPr>
            <a:lvl9pPr indent="-384936" lvl="8" marL="4114800" marR="0" rtl="0" algn="l">
              <a:lnSpc>
                <a:spcPct val="100000"/>
              </a:lnSpc>
              <a:spcBef>
                <a:spcPts val="492"/>
              </a:spcBef>
              <a:spcAft>
                <a:spcPts val="0"/>
              </a:spcAft>
              <a:buClr>
                <a:schemeClr val="dk1"/>
              </a:buClr>
              <a:buSzPts val="2462"/>
              <a:buFont typeface="Arial"/>
              <a:buChar char="•"/>
              <a:defRPr b="0" i="0" sz="2462"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
          <p:cNvSpPr txBox="1"/>
          <p:nvPr>
            <p:ph type="ctrTitle"/>
          </p:nvPr>
        </p:nvSpPr>
        <p:spPr>
          <a:xfrm>
            <a:off x="407376" y="4460775"/>
            <a:ext cx="11073600" cy="853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8000"/>
              <a:buFont typeface="Arial Black"/>
              <a:buNone/>
            </a:pPr>
            <a:r>
              <a:rPr lang="en-GB"/>
              <a:t>Evaluation of TMA’s Business Competitiveness Programme </a:t>
            </a:r>
            <a:endParaRPr/>
          </a:p>
        </p:txBody>
      </p:sp>
      <p:sp>
        <p:nvSpPr>
          <p:cNvPr id="116" name="Google Shape;116;p1"/>
          <p:cNvSpPr txBox="1"/>
          <p:nvPr>
            <p:ph idx="1" type="subTitle"/>
          </p:nvPr>
        </p:nvSpPr>
        <p:spPr>
          <a:xfrm>
            <a:off x="430228" y="5457225"/>
            <a:ext cx="8077800" cy="556500"/>
          </a:xfrm>
          <a:prstGeom prst="rect">
            <a:avLst/>
          </a:prstGeom>
          <a:noFill/>
          <a:ln>
            <a:noFill/>
          </a:ln>
        </p:spPr>
        <p:txBody>
          <a:bodyPr anchorCtr="0" anchor="t" bIns="45700" lIns="91425" spcFirstLastPara="1" rIns="91425" wrap="square" tIns="45700">
            <a:noAutofit/>
          </a:bodyPr>
          <a:lstStyle/>
          <a:p>
            <a:pPr indent="-221543" lvl="0" marL="221543" rtl="0" algn="l">
              <a:lnSpc>
                <a:spcPct val="90000"/>
              </a:lnSpc>
              <a:spcBef>
                <a:spcPts val="1200"/>
              </a:spcBef>
              <a:spcAft>
                <a:spcPts val="0"/>
              </a:spcAft>
              <a:buClr>
                <a:schemeClr val="dk1"/>
              </a:buClr>
              <a:buSzPts val="3739"/>
              <a:buFont typeface="Arial"/>
              <a:buNone/>
            </a:pPr>
            <a:r>
              <a:rPr lang="en-GB" sz="1500"/>
              <a:t>Presentation of key findings</a:t>
            </a:r>
            <a:endParaRPr sz="1500"/>
          </a:p>
          <a:p>
            <a:pPr indent="-221543" lvl="0" marL="221543" rtl="0" algn="l">
              <a:lnSpc>
                <a:spcPct val="90000"/>
              </a:lnSpc>
              <a:spcBef>
                <a:spcPts val="1200"/>
              </a:spcBef>
              <a:spcAft>
                <a:spcPts val="0"/>
              </a:spcAft>
              <a:buSzPts val="3739"/>
              <a:buNone/>
            </a:pPr>
            <a:r>
              <a:t/>
            </a:r>
            <a:endParaRPr/>
          </a:p>
        </p:txBody>
      </p:sp>
      <p:sp>
        <p:nvSpPr>
          <p:cNvPr id="117" name="Google Shape;117;p1"/>
          <p:cNvSpPr txBox="1"/>
          <p:nvPr>
            <p:ph idx="2" type="body"/>
          </p:nvPr>
        </p:nvSpPr>
        <p:spPr>
          <a:xfrm>
            <a:off x="407368" y="6013721"/>
            <a:ext cx="5111700" cy="4317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0"/>
              </a:spcBef>
              <a:spcAft>
                <a:spcPts val="0"/>
              </a:spcAft>
              <a:buSzPts val="1800"/>
              <a:buNone/>
            </a:pPr>
            <a:r>
              <a:rPr lang="en-GB" sz="1400"/>
              <a:t>December 2024 </a:t>
            </a:r>
            <a:endParaRPr sz="1400"/>
          </a:p>
        </p:txBody>
      </p:sp>
      <p:pic>
        <p:nvPicPr>
          <p:cNvPr id="118" name="Google Shape;118;p1"/>
          <p:cNvPicPr preferRelativeResize="0"/>
          <p:nvPr/>
        </p:nvPicPr>
        <p:blipFill rotWithShape="1">
          <a:blip r:embed="rId3">
            <a:alphaModFix/>
          </a:blip>
          <a:srcRect b="20283" l="0" r="0" t="20284"/>
          <a:stretch/>
        </p:blipFill>
        <p:spPr>
          <a:xfrm>
            <a:off x="0" y="0"/>
            <a:ext cx="12192000" cy="4235024"/>
          </a:xfrm>
          <a:prstGeom prst="rect">
            <a:avLst/>
          </a:prstGeom>
          <a:noFill/>
          <a:ln>
            <a:noFill/>
          </a:ln>
        </p:spPr>
      </p:pic>
      <p:pic>
        <p:nvPicPr>
          <p:cNvPr id="119" name="Google Shape;119;p1"/>
          <p:cNvPicPr preferRelativeResize="0"/>
          <p:nvPr/>
        </p:nvPicPr>
        <p:blipFill rotWithShape="1">
          <a:blip r:embed="rId4">
            <a:alphaModFix/>
          </a:blip>
          <a:srcRect b="0" l="0" r="0" t="0"/>
          <a:stretch/>
        </p:blipFill>
        <p:spPr>
          <a:xfrm>
            <a:off x="7483095" y="5457225"/>
            <a:ext cx="1132780" cy="1128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347f05db157_0_0"/>
          <p:cNvSpPr txBox="1"/>
          <p:nvPr>
            <p:ph type="title"/>
          </p:nvPr>
        </p:nvSpPr>
        <p:spPr>
          <a:xfrm>
            <a:off x="452834" y="268639"/>
            <a:ext cx="11305200" cy="639900"/>
          </a:xfrm>
          <a:prstGeom prst="rect">
            <a:avLst/>
          </a:prstGeom>
          <a:noFill/>
          <a:ln>
            <a:noFill/>
          </a:ln>
        </p:spPr>
        <p:txBody>
          <a:bodyPr anchorCtr="0" anchor="ctr" bIns="45700" lIns="90000" spcFirstLastPara="1" rIns="91425" wrap="square" tIns="45700">
            <a:normAutofit/>
          </a:bodyPr>
          <a:lstStyle/>
          <a:p>
            <a:pPr indent="0" lvl="0" marL="0" rtl="0" algn="l">
              <a:lnSpc>
                <a:spcPct val="100000"/>
              </a:lnSpc>
              <a:spcBef>
                <a:spcPts val="0"/>
              </a:spcBef>
              <a:spcAft>
                <a:spcPts val="0"/>
              </a:spcAft>
              <a:buSzPts val="2800"/>
              <a:buNone/>
            </a:pPr>
            <a:r>
              <a:rPr lang="en-GB"/>
              <a:t>Effectiveness</a:t>
            </a:r>
            <a:endParaRPr/>
          </a:p>
        </p:txBody>
      </p:sp>
      <p:sp>
        <p:nvSpPr>
          <p:cNvPr id="274" name="Google Shape;274;g347f05db157_0_0"/>
          <p:cNvSpPr txBox="1"/>
          <p:nvPr>
            <p:ph idx="12" type="sldNum"/>
          </p:nvPr>
        </p:nvSpPr>
        <p:spPr>
          <a:xfrm>
            <a:off x="11619835" y="6560234"/>
            <a:ext cx="655500" cy="138600"/>
          </a:xfrm>
          <a:prstGeom prst="rect">
            <a:avLst/>
          </a:prstGeom>
          <a:noFill/>
          <a:ln>
            <a:noFill/>
          </a:ln>
        </p:spPr>
        <p:txBody>
          <a:bodyPr anchorCtr="0" anchor="b" bIns="0" lIns="0" spcFirstLastPara="1" rIns="0" wrap="square" tIns="0">
            <a:spAutoFit/>
          </a:bodyPr>
          <a:lstStyle/>
          <a:p>
            <a:pPr indent="0" lvl="0" marL="0" rtl="0" algn="l">
              <a:lnSpc>
                <a:spcPct val="100000"/>
              </a:lnSpc>
              <a:spcBef>
                <a:spcPts val="0"/>
              </a:spcBef>
              <a:spcAft>
                <a:spcPts val="0"/>
              </a:spcAft>
              <a:buClr>
                <a:srgbClr val="000000"/>
              </a:buClr>
              <a:buSzPts val="900"/>
              <a:buFont typeface="Arial"/>
              <a:buNone/>
            </a:pPr>
            <a:fld id="{00000000-1234-1234-1234-123412341234}" type="slidenum">
              <a:rPr lang="en-GB"/>
              <a:t>‹#›</a:t>
            </a:fld>
            <a:endParaRPr/>
          </a:p>
        </p:txBody>
      </p:sp>
      <p:sp>
        <p:nvSpPr>
          <p:cNvPr id="275" name="Google Shape;275;g347f05db157_0_0"/>
          <p:cNvSpPr txBox="1"/>
          <p:nvPr>
            <p:ph idx="2" type="body"/>
          </p:nvPr>
        </p:nvSpPr>
        <p:spPr>
          <a:xfrm>
            <a:off x="342685" y="2554409"/>
            <a:ext cx="11604900" cy="2767500"/>
          </a:xfrm>
          <a:prstGeom prst="rect">
            <a:avLst/>
          </a:prstGeom>
          <a:noFill/>
          <a:ln>
            <a:noFill/>
          </a:ln>
        </p:spPr>
        <p:txBody>
          <a:bodyPr anchorCtr="0" anchor="ctr" bIns="45700" lIns="91425" spcFirstLastPara="1" rIns="91425" wrap="square" tIns="45700">
            <a:noAutofit/>
          </a:bodyPr>
          <a:lstStyle/>
          <a:p>
            <a:pPr indent="-311150" lvl="0" marL="457200" rtl="0" algn="l">
              <a:lnSpc>
                <a:spcPct val="120000"/>
              </a:lnSpc>
              <a:spcBef>
                <a:spcPts val="0"/>
              </a:spcBef>
              <a:spcAft>
                <a:spcPts val="0"/>
              </a:spcAft>
              <a:buSzPts val="1300"/>
              <a:buChar char="•"/>
            </a:pPr>
            <a:r>
              <a:rPr lang="en-GB" sz="1300">
                <a:solidFill>
                  <a:schemeClr val="dk1"/>
                </a:solidFill>
              </a:rPr>
              <a:t>Packhouses such as Olivado EPZ Ltd and Veg Pro Group report substantial trade values of Ksh 1.25 billion (~ USD 9.6 million) and Ksh 5.3 billion (~ USD 40.8 million), respectively, following training in food safety systems, which have enhanced their operational standards. Farmer groups, including Loitoktok Fresh Growers and Gituamba Bidii SHG, also demonstrate impressive trade figures, with values reaching Ksh 52 million (~ USD 0.4 million) and Ksh 33 million (~ USD 0.3 million), reflecting improved access to markets and contract renewals.</a:t>
            </a:r>
            <a:endParaRPr sz="1300">
              <a:solidFill>
                <a:schemeClr val="dk1"/>
              </a:solidFill>
            </a:endParaRPr>
          </a:p>
          <a:p>
            <a:pPr indent="0" lvl="0" marL="457200" rtl="0" algn="l">
              <a:lnSpc>
                <a:spcPct val="120000"/>
              </a:lnSpc>
              <a:spcBef>
                <a:spcPts val="0"/>
              </a:spcBef>
              <a:spcAft>
                <a:spcPts val="0"/>
              </a:spcAft>
              <a:buNone/>
            </a:pPr>
            <a:r>
              <a:t/>
            </a:r>
            <a:endParaRPr sz="1300">
              <a:solidFill>
                <a:schemeClr val="dk1"/>
              </a:solidFill>
            </a:endParaRPr>
          </a:p>
          <a:p>
            <a:pPr indent="0" lvl="0" marL="457200" rtl="0" algn="l">
              <a:lnSpc>
                <a:spcPct val="120000"/>
              </a:lnSpc>
              <a:spcBef>
                <a:spcPts val="0"/>
              </a:spcBef>
              <a:spcAft>
                <a:spcPts val="0"/>
              </a:spcAft>
              <a:buNone/>
            </a:pPr>
            <a:r>
              <a:rPr b="1" lang="en-GB" sz="1300">
                <a:solidFill>
                  <a:schemeClr val="dk1"/>
                </a:solidFill>
              </a:rPr>
              <a:t>As such, under the HMAP programme, these interventions have contributed to an estimated total trade value of approximately USD 51.4 million, underscoring the significant role of food safety training and market linkages in enhancing competitiveness and trade performance.</a:t>
            </a:r>
            <a:endParaRPr b="1" sz="1300"/>
          </a:p>
          <a:p>
            <a:pPr indent="0" lvl="0" marL="457200" rtl="0" algn="l">
              <a:lnSpc>
                <a:spcPct val="120000"/>
              </a:lnSpc>
              <a:spcBef>
                <a:spcPts val="0"/>
              </a:spcBef>
              <a:spcAft>
                <a:spcPts val="0"/>
              </a:spcAft>
              <a:buNone/>
            </a:pPr>
            <a:r>
              <a:t/>
            </a:r>
            <a:endParaRPr b="1" sz="1300"/>
          </a:p>
          <a:p>
            <a:pPr indent="-311150" lvl="0" marL="457200" marR="0" rtl="0" algn="l">
              <a:lnSpc>
                <a:spcPct val="120000"/>
              </a:lnSpc>
              <a:spcBef>
                <a:spcPts val="0"/>
              </a:spcBef>
              <a:spcAft>
                <a:spcPts val="0"/>
              </a:spcAft>
              <a:buSzPts val="1300"/>
              <a:buChar char="•"/>
            </a:pPr>
            <a:r>
              <a:rPr b="1" lang="en-GB" sz="1300">
                <a:solidFill>
                  <a:schemeClr val="dk1"/>
                </a:solidFill>
              </a:rPr>
              <a:t>Through training, network building, technological adoption, and market access initiatives, the programme has laid a strong foundation for sustainable growth for East African businesses</a:t>
            </a:r>
            <a:r>
              <a:rPr lang="en-GB" sz="1300">
                <a:solidFill>
                  <a:schemeClr val="dk1"/>
                </a:solidFill>
              </a:rPr>
              <a:t>. It has not only improved their competitiveness within local markets but has also set them on a path to becoming active in the international trade arena. This improved competitiveness is confirmed across the DRC Market Linkages Programme, the HMAP programme, the Rwanda Export Development Programme and the Tourism Export Diversification Programme. For these programmes, this report’s findings have confirmed the exposure and access to international business for project beneficiaries. Notably, the Programme boosted tourism recovery to 2.5%; linked 1,198 farmers to export markets, supported USD 2 million in export transactions in Rwanda; increased trade value for women traders and women-led SMEs in Kenya and supported the creation of USD 17,558 worth of market linkages for 20 SMEs in the DRC.</a:t>
            </a:r>
            <a:endParaRPr sz="1300">
              <a:solidFill>
                <a:schemeClr val="dk1"/>
              </a:solidFill>
            </a:endParaRPr>
          </a:p>
          <a:p>
            <a:pPr indent="0" lvl="0" marL="457200" rtl="0" algn="l">
              <a:spcBef>
                <a:spcPts val="0"/>
              </a:spcBef>
              <a:spcAft>
                <a:spcPts val="0"/>
              </a:spcAft>
              <a:buNone/>
            </a:pPr>
            <a:r>
              <a:t/>
            </a:r>
            <a:endParaRPr sz="1100"/>
          </a:p>
          <a:p>
            <a:pPr indent="-311150" lvl="0" marL="457200" rtl="0" algn="l">
              <a:spcBef>
                <a:spcPts val="0"/>
              </a:spcBef>
              <a:spcAft>
                <a:spcPts val="0"/>
              </a:spcAft>
              <a:buSzPts val="1300"/>
              <a:buChar char="•"/>
            </a:pPr>
            <a:r>
              <a:rPr lang="en-GB" sz="1300">
                <a:latin typeface="Montserrat SemiBold"/>
                <a:ea typeface="Montserrat SemiBold"/>
                <a:cs typeface="Montserrat SemiBold"/>
                <a:sym typeface="Montserrat SemiBold"/>
              </a:rPr>
              <a:t>The DRC Market Linkages Project improved the knowledge of export requirements, leading to improvement in export readiness. </a:t>
            </a:r>
            <a:r>
              <a:rPr lang="en-GB" sz="1300"/>
              <a:t>90% of SMEs demonstrated knowledge of export requirement. SMEs highlighted the role of the project in increasing their awareness of the need for certification and improved packaging to be able to reach and engage with export markets.</a:t>
            </a:r>
            <a:br>
              <a:rPr lang="en-GB" sz="1300"/>
            </a:br>
            <a:endParaRPr sz="1300"/>
          </a:p>
          <a:p>
            <a:pPr indent="-311150" lvl="0" marL="457200" rtl="0" algn="l">
              <a:spcBef>
                <a:spcPts val="0"/>
              </a:spcBef>
              <a:spcAft>
                <a:spcPts val="0"/>
              </a:spcAft>
              <a:buSzPts val="1300"/>
              <a:buChar char="•"/>
            </a:pPr>
            <a:r>
              <a:rPr lang="en-GB" sz="1300">
                <a:latin typeface="Montserrat SemiBold"/>
                <a:ea typeface="Montserrat SemiBold"/>
                <a:cs typeface="Montserrat SemiBold"/>
                <a:sym typeface="Montserrat SemiBold"/>
              </a:rPr>
              <a:t>The Women in Trade project enhanced traders’ understanding of business, EAC trading requirements, and access to market and trading information. </a:t>
            </a:r>
            <a:r>
              <a:rPr lang="en-GB" sz="1300"/>
              <a:t>The market information platform, has  20,038 new female users who have accessed the platform. </a:t>
            </a:r>
            <a:endParaRPr sz="1900"/>
          </a:p>
          <a:p>
            <a:pPr indent="0" lvl="0" marL="0" marR="0" rtl="0" algn="l">
              <a:lnSpc>
                <a:spcPct val="120000"/>
              </a:lnSpc>
              <a:spcBef>
                <a:spcPts val="0"/>
              </a:spcBef>
              <a:spcAft>
                <a:spcPts val="0"/>
              </a:spcAft>
              <a:buNone/>
            </a:pPr>
            <a:r>
              <a:t/>
            </a:r>
            <a:endParaRPr sz="1300">
              <a:solidFill>
                <a:schemeClr val="dk1"/>
              </a:solidFill>
            </a:endParaRPr>
          </a:p>
          <a:p>
            <a:pPr indent="0" lvl="0" marL="457200" rtl="0" algn="l">
              <a:lnSpc>
                <a:spcPct val="120000"/>
              </a:lnSpc>
              <a:spcBef>
                <a:spcPts val="0"/>
              </a:spcBef>
              <a:spcAft>
                <a:spcPts val="0"/>
              </a:spcAft>
              <a:buNone/>
            </a:pPr>
            <a:r>
              <a:t/>
            </a:r>
            <a:endParaRPr sz="1300">
              <a:latin typeface="Montserrat SemiBold"/>
              <a:ea typeface="Montserrat SemiBold"/>
              <a:cs typeface="Montserrat SemiBold"/>
              <a:sym typeface="Montserrat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349f1831ff3_0_47"/>
          <p:cNvSpPr txBox="1"/>
          <p:nvPr>
            <p:ph type="title"/>
          </p:nvPr>
        </p:nvSpPr>
        <p:spPr>
          <a:xfrm>
            <a:off x="452834" y="268639"/>
            <a:ext cx="11305200" cy="639900"/>
          </a:xfrm>
          <a:prstGeom prst="rect">
            <a:avLst/>
          </a:prstGeom>
          <a:noFill/>
          <a:ln>
            <a:noFill/>
          </a:ln>
        </p:spPr>
        <p:txBody>
          <a:bodyPr anchorCtr="0" anchor="ctr" bIns="45700" lIns="90000" spcFirstLastPara="1" rIns="91425" wrap="square" tIns="45700">
            <a:normAutofit/>
          </a:bodyPr>
          <a:lstStyle/>
          <a:p>
            <a:pPr indent="0" lvl="0" marL="0" rtl="0" algn="l">
              <a:lnSpc>
                <a:spcPct val="100000"/>
              </a:lnSpc>
              <a:spcBef>
                <a:spcPts val="0"/>
              </a:spcBef>
              <a:spcAft>
                <a:spcPts val="0"/>
              </a:spcAft>
              <a:buSzPts val="2800"/>
              <a:buNone/>
            </a:pPr>
            <a:r>
              <a:rPr lang="en-GB"/>
              <a:t>Effectiveness</a:t>
            </a:r>
            <a:endParaRPr/>
          </a:p>
        </p:txBody>
      </p:sp>
      <p:sp>
        <p:nvSpPr>
          <p:cNvPr id="281" name="Google Shape;281;g349f1831ff3_0_47"/>
          <p:cNvSpPr txBox="1"/>
          <p:nvPr>
            <p:ph idx="12" type="sldNum"/>
          </p:nvPr>
        </p:nvSpPr>
        <p:spPr>
          <a:xfrm>
            <a:off x="11619835" y="6560234"/>
            <a:ext cx="655500" cy="138600"/>
          </a:xfrm>
          <a:prstGeom prst="rect">
            <a:avLst/>
          </a:prstGeom>
          <a:noFill/>
          <a:ln>
            <a:noFill/>
          </a:ln>
        </p:spPr>
        <p:txBody>
          <a:bodyPr anchorCtr="0" anchor="b" bIns="0" lIns="0" spcFirstLastPara="1" rIns="0" wrap="square" tIns="0">
            <a:spAutoFit/>
          </a:bodyPr>
          <a:lstStyle/>
          <a:p>
            <a:pPr indent="0" lvl="0" marL="0" rtl="0" algn="l">
              <a:lnSpc>
                <a:spcPct val="100000"/>
              </a:lnSpc>
              <a:spcBef>
                <a:spcPts val="0"/>
              </a:spcBef>
              <a:spcAft>
                <a:spcPts val="0"/>
              </a:spcAft>
              <a:buClr>
                <a:srgbClr val="000000"/>
              </a:buClr>
              <a:buSzPts val="900"/>
              <a:buFont typeface="Arial"/>
              <a:buNone/>
            </a:pPr>
            <a:fld id="{00000000-1234-1234-1234-123412341234}" type="slidenum">
              <a:rPr lang="en-GB"/>
              <a:t>‹#›</a:t>
            </a:fld>
            <a:endParaRPr/>
          </a:p>
        </p:txBody>
      </p:sp>
      <p:sp>
        <p:nvSpPr>
          <p:cNvPr id="282" name="Google Shape;282;g349f1831ff3_0_47"/>
          <p:cNvSpPr txBox="1"/>
          <p:nvPr>
            <p:ph idx="2" type="body"/>
          </p:nvPr>
        </p:nvSpPr>
        <p:spPr>
          <a:xfrm>
            <a:off x="342685" y="2554409"/>
            <a:ext cx="11604900" cy="2767500"/>
          </a:xfrm>
          <a:prstGeom prst="rect">
            <a:avLst/>
          </a:prstGeom>
          <a:noFill/>
          <a:ln>
            <a:noFill/>
          </a:ln>
        </p:spPr>
        <p:txBody>
          <a:bodyPr anchorCtr="0" anchor="ctr" bIns="45700" lIns="91425" spcFirstLastPara="1" rIns="91425" wrap="square" tIns="45700">
            <a:noAutofit/>
          </a:bodyPr>
          <a:lstStyle/>
          <a:p>
            <a:pPr indent="-311150" lvl="0" marL="457200" rtl="0" algn="l">
              <a:lnSpc>
                <a:spcPct val="120000"/>
              </a:lnSpc>
              <a:spcBef>
                <a:spcPts val="0"/>
              </a:spcBef>
              <a:spcAft>
                <a:spcPts val="0"/>
              </a:spcAft>
              <a:buSzPts val="1300"/>
              <a:buChar char="•"/>
            </a:pPr>
            <a:r>
              <a:rPr lang="en-GB" sz="1300">
                <a:solidFill>
                  <a:schemeClr val="dk1"/>
                </a:solidFill>
              </a:rPr>
              <a:t>Packhouses such as Olivado EPZ Ltd and Veg Pro Group report substantial trade values of Ksh 1.25 billion (~ USD 9.6 million) and Ksh 5.3 billion (~ USD 40.8 million), respectively, following training in food safety systems, which have enhanced their operational standards. Farmer groups, including Loitoktok Fresh Growers and Gituamba Bidii SHG, also demonstrate impressive trade figures, with values reaching Ksh 52 million (~ USD 0.4 million) and Ksh 33 million (~ USD 0.3 million), reflecting improved access to markets and contract renewals.</a:t>
            </a:r>
            <a:endParaRPr sz="1300">
              <a:solidFill>
                <a:schemeClr val="dk1"/>
              </a:solidFill>
            </a:endParaRPr>
          </a:p>
          <a:p>
            <a:pPr indent="0" lvl="0" marL="457200" rtl="0" algn="l">
              <a:lnSpc>
                <a:spcPct val="120000"/>
              </a:lnSpc>
              <a:spcBef>
                <a:spcPts val="0"/>
              </a:spcBef>
              <a:spcAft>
                <a:spcPts val="0"/>
              </a:spcAft>
              <a:buNone/>
            </a:pPr>
            <a:r>
              <a:t/>
            </a:r>
            <a:endParaRPr sz="1300">
              <a:solidFill>
                <a:schemeClr val="dk1"/>
              </a:solidFill>
            </a:endParaRPr>
          </a:p>
          <a:p>
            <a:pPr indent="0" lvl="0" marL="457200" rtl="0" algn="l">
              <a:lnSpc>
                <a:spcPct val="120000"/>
              </a:lnSpc>
              <a:spcBef>
                <a:spcPts val="0"/>
              </a:spcBef>
              <a:spcAft>
                <a:spcPts val="0"/>
              </a:spcAft>
              <a:buNone/>
            </a:pPr>
            <a:r>
              <a:rPr b="1" lang="en-GB" sz="1300">
                <a:solidFill>
                  <a:schemeClr val="dk1"/>
                </a:solidFill>
              </a:rPr>
              <a:t>As such, under the HMAP programme, these interventions have contributed to an estimated total trade value of approximately USD 51.4 million, underscoring the significant role of food safety training and market linkages in enhancing competitiveness and trade performance.</a:t>
            </a:r>
            <a:endParaRPr b="1" sz="1300"/>
          </a:p>
          <a:p>
            <a:pPr indent="0" lvl="0" marL="457200" rtl="0" algn="l">
              <a:lnSpc>
                <a:spcPct val="120000"/>
              </a:lnSpc>
              <a:spcBef>
                <a:spcPts val="0"/>
              </a:spcBef>
              <a:spcAft>
                <a:spcPts val="0"/>
              </a:spcAft>
              <a:buNone/>
            </a:pPr>
            <a:r>
              <a:t/>
            </a:r>
            <a:endParaRPr b="1" sz="1300"/>
          </a:p>
          <a:p>
            <a:pPr indent="-311150" lvl="0" marL="457200" marR="0" rtl="0" algn="l">
              <a:lnSpc>
                <a:spcPct val="120000"/>
              </a:lnSpc>
              <a:spcBef>
                <a:spcPts val="0"/>
              </a:spcBef>
              <a:spcAft>
                <a:spcPts val="0"/>
              </a:spcAft>
              <a:buSzPts val="1300"/>
              <a:buChar char="•"/>
            </a:pPr>
            <a:r>
              <a:rPr b="1" lang="en-GB" sz="1300">
                <a:solidFill>
                  <a:schemeClr val="dk1"/>
                </a:solidFill>
              </a:rPr>
              <a:t>Through training, network building, technological adoption, and market access initiatives, the programme has laid a strong foundation for sustainable growth for East African businesses</a:t>
            </a:r>
            <a:r>
              <a:rPr lang="en-GB" sz="1300">
                <a:solidFill>
                  <a:schemeClr val="dk1"/>
                </a:solidFill>
              </a:rPr>
              <a:t>. It has not only improved their competitiveness within local markets but has also set them on a path to becoming active in the international trade arena. This improved competitiveness is confirmed across the DRC Market Linkages Programme, the HMAP programme, the Rwanda Export Development Programme and the Tourism Export Diversification Programme. For these programmes, this report’s findings have confirmed the exposure and access to international business for project beneficiaries. Notably, the Programme boosted tourism recovery to 2.5%; linked 1,198 farmers to export markets, supported USD 2 million in export transactions in Rwanda; increased trade value for women traders and women-led SMEs in Kenya and supported the creation of USD 17,558 worth of market linkages for 20 SMEs in the DRC.</a:t>
            </a:r>
            <a:endParaRPr sz="1300">
              <a:solidFill>
                <a:schemeClr val="dk1"/>
              </a:solidFill>
            </a:endParaRPr>
          </a:p>
          <a:p>
            <a:pPr indent="0" lvl="0" marL="457200" rtl="0" algn="l">
              <a:spcBef>
                <a:spcPts val="0"/>
              </a:spcBef>
              <a:spcAft>
                <a:spcPts val="0"/>
              </a:spcAft>
              <a:buNone/>
            </a:pPr>
            <a:r>
              <a:t/>
            </a:r>
            <a:endParaRPr sz="1100"/>
          </a:p>
          <a:p>
            <a:pPr indent="-311150" lvl="0" marL="457200" rtl="0" algn="l">
              <a:spcBef>
                <a:spcPts val="0"/>
              </a:spcBef>
              <a:spcAft>
                <a:spcPts val="0"/>
              </a:spcAft>
              <a:buSzPts val="1300"/>
              <a:buChar char="•"/>
            </a:pPr>
            <a:r>
              <a:rPr lang="en-GB" sz="1300">
                <a:latin typeface="Montserrat SemiBold"/>
                <a:ea typeface="Montserrat SemiBold"/>
                <a:cs typeface="Montserrat SemiBold"/>
                <a:sym typeface="Montserrat SemiBold"/>
              </a:rPr>
              <a:t>The DRC Market Linkages Project improved the knowledge of export requirements, leading to improvement in export readiness. </a:t>
            </a:r>
            <a:r>
              <a:rPr lang="en-GB" sz="1300"/>
              <a:t>90% of SMEs demonstrated knowledge of export requirement. SMEs highlighted the role of the project in increasing their awareness of the need for certification and improved packaging to be able to reach and engage with export markets.</a:t>
            </a:r>
            <a:br>
              <a:rPr lang="en-GB" sz="1300"/>
            </a:br>
            <a:endParaRPr sz="1300"/>
          </a:p>
          <a:p>
            <a:pPr indent="-311150" lvl="0" marL="457200" rtl="0" algn="l">
              <a:spcBef>
                <a:spcPts val="0"/>
              </a:spcBef>
              <a:spcAft>
                <a:spcPts val="0"/>
              </a:spcAft>
              <a:buSzPts val="1300"/>
              <a:buChar char="•"/>
            </a:pPr>
            <a:r>
              <a:rPr lang="en-GB" sz="1300">
                <a:latin typeface="Montserrat SemiBold"/>
                <a:ea typeface="Montserrat SemiBold"/>
                <a:cs typeface="Montserrat SemiBold"/>
                <a:sym typeface="Montserrat SemiBold"/>
              </a:rPr>
              <a:t>The Women in Trade project enhanced traders’ understanding of business, EAC trading requirements, and access to market and trading information. </a:t>
            </a:r>
            <a:r>
              <a:rPr lang="en-GB" sz="1300"/>
              <a:t>The market information platform, has  20,038 new female users who have accessed the platform. </a:t>
            </a:r>
            <a:endParaRPr sz="1900"/>
          </a:p>
          <a:p>
            <a:pPr indent="0" lvl="0" marL="0" marR="0" rtl="0" algn="l">
              <a:lnSpc>
                <a:spcPct val="120000"/>
              </a:lnSpc>
              <a:spcBef>
                <a:spcPts val="0"/>
              </a:spcBef>
              <a:spcAft>
                <a:spcPts val="0"/>
              </a:spcAft>
              <a:buNone/>
            </a:pPr>
            <a:r>
              <a:t/>
            </a:r>
            <a:endParaRPr sz="1300">
              <a:solidFill>
                <a:schemeClr val="dk1"/>
              </a:solidFill>
            </a:endParaRPr>
          </a:p>
          <a:p>
            <a:pPr indent="0" lvl="0" marL="457200" rtl="0" algn="l">
              <a:lnSpc>
                <a:spcPct val="120000"/>
              </a:lnSpc>
              <a:spcBef>
                <a:spcPts val="0"/>
              </a:spcBef>
              <a:spcAft>
                <a:spcPts val="0"/>
              </a:spcAft>
              <a:buNone/>
            </a:pPr>
            <a:r>
              <a:t/>
            </a:r>
            <a:endParaRPr sz="1300">
              <a:latin typeface="Montserrat SemiBold"/>
              <a:ea typeface="Montserrat SemiBold"/>
              <a:cs typeface="Montserrat SemiBold"/>
              <a:sym typeface="Montserrat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347a3058083_0_78"/>
          <p:cNvSpPr txBox="1"/>
          <p:nvPr>
            <p:ph type="title"/>
          </p:nvPr>
        </p:nvSpPr>
        <p:spPr>
          <a:xfrm>
            <a:off x="452834" y="268639"/>
            <a:ext cx="11305200" cy="639900"/>
          </a:xfrm>
          <a:prstGeom prst="rect">
            <a:avLst/>
          </a:prstGeom>
          <a:noFill/>
          <a:ln>
            <a:noFill/>
          </a:ln>
        </p:spPr>
        <p:txBody>
          <a:bodyPr anchorCtr="0" anchor="ctr" bIns="45700" lIns="90000" spcFirstLastPara="1" rIns="91425" wrap="square" tIns="45700">
            <a:normAutofit/>
          </a:bodyPr>
          <a:lstStyle/>
          <a:p>
            <a:pPr indent="0" lvl="0" marL="0" rtl="0" algn="l">
              <a:lnSpc>
                <a:spcPct val="100000"/>
              </a:lnSpc>
              <a:spcBef>
                <a:spcPts val="0"/>
              </a:spcBef>
              <a:spcAft>
                <a:spcPts val="0"/>
              </a:spcAft>
              <a:buSzPts val="2800"/>
              <a:buNone/>
            </a:pPr>
            <a:r>
              <a:rPr lang="en-GB"/>
              <a:t>Effectiveness</a:t>
            </a:r>
            <a:endParaRPr/>
          </a:p>
        </p:txBody>
      </p:sp>
      <p:sp>
        <p:nvSpPr>
          <p:cNvPr id="288" name="Google Shape;288;g347a3058083_0_78"/>
          <p:cNvSpPr txBox="1"/>
          <p:nvPr>
            <p:ph idx="12" type="sldNum"/>
          </p:nvPr>
        </p:nvSpPr>
        <p:spPr>
          <a:xfrm>
            <a:off x="11619835" y="6560234"/>
            <a:ext cx="655500" cy="138600"/>
          </a:xfrm>
          <a:prstGeom prst="rect">
            <a:avLst/>
          </a:prstGeom>
          <a:noFill/>
          <a:ln>
            <a:noFill/>
          </a:ln>
        </p:spPr>
        <p:txBody>
          <a:bodyPr anchorCtr="0" anchor="b" bIns="0" lIns="0" spcFirstLastPara="1" rIns="0" wrap="square" tIns="0">
            <a:spAutoFit/>
          </a:bodyPr>
          <a:lstStyle/>
          <a:p>
            <a:pPr indent="0" lvl="0" marL="0" rtl="0" algn="l">
              <a:lnSpc>
                <a:spcPct val="100000"/>
              </a:lnSpc>
              <a:spcBef>
                <a:spcPts val="0"/>
              </a:spcBef>
              <a:spcAft>
                <a:spcPts val="0"/>
              </a:spcAft>
              <a:buClr>
                <a:srgbClr val="000000"/>
              </a:buClr>
              <a:buSzPts val="900"/>
              <a:buFont typeface="Arial"/>
              <a:buNone/>
            </a:pPr>
            <a:fld id="{00000000-1234-1234-1234-123412341234}" type="slidenum">
              <a:rPr lang="en-GB"/>
              <a:t>‹#›</a:t>
            </a:fld>
            <a:endParaRPr/>
          </a:p>
        </p:txBody>
      </p:sp>
      <p:sp>
        <p:nvSpPr>
          <p:cNvPr id="289" name="Google Shape;289;g347a3058083_0_78"/>
          <p:cNvSpPr txBox="1"/>
          <p:nvPr/>
        </p:nvSpPr>
        <p:spPr>
          <a:xfrm>
            <a:off x="342685" y="827584"/>
            <a:ext cx="11604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GB">
                <a:solidFill>
                  <a:schemeClr val="dk1"/>
                </a:solidFill>
                <a:latin typeface="Montserrat"/>
                <a:ea typeface="Montserrat"/>
                <a:cs typeface="Montserrat"/>
                <a:sym typeface="Montserrat"/>
              </a:rPr>
              <a:t>The following were seen to be drivers of success in the programme:</a:t>
            </a:r>
            <a:endParaRPr b="0" i="0" sz="1400" u="none" cap="none" strike="noStrike">
              <a:solidFill>
                <a:schemeClr val="dk1"/>
              </a:solidFill>
              <a:latin typeface="Montserrat"/>
              <a:ea typeface="Montserrat"/>
              <a:cs typeface="Montserrat"/>
              <a:sym typeface="Montserrat"/>
            </a:endParaRPr>
          </a:p>
        </p:txBody>
      </p:sp>
      <p:grpSp>
        <p:nvGrpSpPr>
          <p:cNvPr id="290" name="Google Shape;290;g347a3058083_0_78"/>
          <p:cNvGrpSpPr/>
          <p:nvPr/>
        </p:nvGrpSpPr>
        <p:grpSpPr>
          <a:xfrm>
            <a:off x="622013" y="1277642"/>
            <a:ext cx="10947974" cy="4367562"/>
            <a:chOff x="50513" y="1277642"/>
            <a:chExt cx="10947974" cy="4367562"/>
          </a:xfrm>
        </p:grpSpPr>
        <p:sp>
          <p:nvSpPr>
            <p:cNvPr id="291" name="Google Shape;291;g347a3058083_0_78"/>
            <p:cNvSpPr/>
            <p:nvPr/>
          </p:nvSpPr>
          <p:spPr>
            <a:xfrm>
              <a:off x="798519" y="1277642"/>
              <a:ext cx="779100" cy="779100"/>
            </a:xfrm>
            <a:prstGeom prst="rect">
              <a:avLst/>
            </a:prstGeom>
            <a:solidFill>
              <a:srgbClr val="72A8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500">
                  <a:solidFill>
                    <a:srgbClr val="FFFFFF"/>
                  </a:solidFill>
                  <a:latin typeface="Montserrat"/>
                  <a:ea typeface="Montserrat"/>
                  <a:cs typeface="Montserrat"/>
                  <a:sym typeface="Montserrat"/>
                </a:rPr>
                <a:t>1</a:t>
              </a:r>
              <a:endParaRPr/>
            </a:p>
          </p:txBody>
        </p:sp>
        <p:sp>
          <p:nvSpPr>
            <p:cNvPr id="292" name="Google Shape;292;g347a3058083_0_78"/>
            <p:cNvSpPr txBox="1"/>
            <p:nvPr/>
          </p:nvSpPr>
          <p:spPr>
            <a:xfrm>
              <a:off x="50513" y="3093925"/>
              <a:ext cx="2274900" cy="996900"/>
            </a:xfrm>
            <a:prstGeom prst="rect">
              <a:avLst/>
            </a:prstGeom>
            <a:noFill/>
            <a:ln>
              <a:noFill/>
            </a:ln>
          </p:spPr>
          <p:txBody>
            <a:bodyPr anchorCtr="0" anchor="b" bIns="91425" lIns="91425" spcFirstLastPara="1" rIns="91425" wrap="square" tIns="91425">
              <a:noAutofit/>
            </a:bodyPr>
            <a:lstStyle/>
            <a:p>
              <a:pPr indent="0" lvl="0" marL="0" marR="0" rtl="0" algn="ctr">
                <a:spcBef>
                  <a:spcPts val="0"/>
                </a:spcBef>
                <a:spcAft>
                  <a:spcPts val="0"/>
                </a:spcAft>
                <a:buClr>
                  <a:srgbClr val="72A84E"/>
                </a:buClr>
                <a:buSzPts val="1800"/>
                <a:buFont typeface="Montserrat"/>
                <a:buNone/>
              </a:pPr>
              <a:r>
                <a:rPr b="1" lang="en-GB" sz="1800">
                  <a:solidFill>
                    <a:srgbClr val="72A84E"/>
                  </a:solidFill>
                  <a:latin typeface="Montserrat"/>
                  <a:ea typeface="Montserrat"/>
                  <a:cs typeface="Montserrat"/>
                  <a:sym typeface="Montserrat"/>
                </a:rPr>
                <a:t>Flexibility and adaptability</a:t>
              </a:r>
              <a:endParaRPr b="1" sz="1800">
                <a:solidFill>
                  <a:srgbClr val="72A84E"/>
                </a:solidFill>
                <a:latin typeface="Montserrat"/>
                <a:ea typeface="Montserrat"/>
                <a:cs typeface="Montserrat"/>
                <a:sym typeface="Montserrat"/>
              </a:endParaRPr>
            </a:p>
          </p:txBody>
        </p:sp>
        <p:sp>
          <p:nvSpPr>
            <p:cNvPr id="293" name="Google Shape;293;g347a3058083_0_78"/>
            <p:cNvSpPr txBox="1"/>
            <p:nvPr/>
          </p:nvSpPr>
          <p:spPr>
            <a:xfrm>
              <a:off x="203505" y="3993104"/>
              <a:ext cx="1968900" cy="11187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3F3F3F"/>
                </a:buClr>
                <a:buSzPts val="1600"/>
                <a:buFont typeface="Montserrat"/>
                <a:buNone/>
              </a:pPr>
              <a:r>
                <a:rPr lang="en-GB" sz="1300">
                  <a:solidFill>
                    <a:srgbClr val="3F3F3F"/>
                  </a:solidFill>
                  <a:latin typeface="Montserrat"/>
                  <a:ea typeface="Montserrat"/>
                  <a:cs typeface="Montserrat"/>
                  <a:sym typeface="Montserrat"/>
                </a:rPr>
                <a:t>TMA and implementing partners navigated the impact of COVID-19 due to flexibility in timelines, good communication and implementation adaptations, enabling most projects to still concluded on time and on budget.</a:t>
              </a:r>
              <a:endParaRPr sz="1300">
                <a:solidFill>
                  <a:srgbClr val="3F3F3F"/>
                </a:solidFill>
                <a:latin typeface="Montserrat"/>
                <a:ea typeface="Montserrat"/>
                <a:cs typeface="Montserrat"/>
                <a:sym typeface="Montserrat"/>
              </a:endParaRPr>
            </a:p>
          </p:txBody>
        </p:sp>
        <p:sp>
          <p:nvSpPr>
            <p:cNvPr id="294" name="Google Shape;294;g347a3058083_0_78"/>
            <p:cNvSpPr txBox="1"/>
            <p:nvPr/>
          </p:nvSpPr>
          <p:spPr>
            <a:xfrm>
              <a:off x="2361352" y="3093925"/>
              <a:ext cx="1968900" cy="996900"/>
            </a:xfrm>
            <a:prstGeom prst="rect">
              <a:avLst/>
            </a:prstGeom>
            <a:noFill/>
            <a:ln>
              <a:noFill/>
            </a:ln>
          </p:spPr>
          <p:txBody>
            <a:bodyPr anchorCtr="0" anchor="b" bIns="91425" lIns="91425" spcFirstLastPara="1" rIns="91425" wrap="square" tIns="91425">
              <a:noAutofit/>
            </a:bodyPr>
            <a:lstStyle/>
            <a:p>
              <a:pPr indent="0" lvl="0" marL="0" marR="0" rtl="0" algn="ctr">
                <a:spcBef>
                  <a:spcPts val="0"/>
                </a:spcBef>
                <a:spcAft>
                  <a:spcPts val="0"/>
                </a:spcAft>
                <a:buClr>
                  <a:srgbClr val="72A84E"/>
                </a:buClr>
                <a:buSzPts val="1800"/>
                <a:buFont typeface="Montserrat"/>
                <a:buNone/>
              </a:pPr>
              <a:r>
                <a:rPr b="1" lang="en-GB" sz="1800">
                  <a:solidFill>
                    <a:srgbClr val="72A84E"/>
                  </a:solidFill>
                  <a:latin typeface="Montserrat"/>
                  <a:ea typeface="Montserrat"/>
                  <a:cs typeface="Montserrat"/>
                  <a:sym typeface="Montserrat"/>
                </a:rPr>
                <a:t>Government buy-in and political</a:t>
              </a:r>
              <a:endParaRPr/>
            </a:p>
          </p:txBody>
        </p:sp>
        <p:sp>
          <p:nvSpPr>
            <p:cNvPr id="295" name="Google Shape;295;g347a3058083_0_78"/>
            <p:cNvSpPr txBox="1"/>
            <p:nvPr/>
          </p:nvSpPr>
          <p:spPr>
            <a:xfrm>
              <a:off x="2361352" y="3993104"/>
              <a:ext cx="1968900" cy="11187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3F3F3F"/>
                </a:buClr>
                <a:buSzPts val="1600"/>
                <a:buFont typeface="Montserrat"/>
                <a:buNone/>
              </a:pPr>
              <a:r>
                <a:rPr lang="en-GB" sz="1300">
                  <a:solidFill>
                    <a:srgbClr val="3F3F3F"/>
                  </a:solidFill>
                  <a:latin typeface="Montserrat"/>
                  <a:ea typeface="Montserrat"/>
                  <a:cs typeface="Montserrat"/>
                  <a:sym typeface="Montserrat"/>
                </a:rPr>
                <a:t>Government buy-in and political will were found to be a key enabler for the Business Competitiveness Programmes, and set the foundation for successful interventions.</a:t>
              </a:r>
              <a:endParaRPr sz="1100"/>
            </a:p>
          </p:txBody>
        </p:sp>
        <p:sp>
          <p:nvSpPr>
            <p:cNvPr id="296" name="Google Shape;296;g347a3058083_0_78"/>
            <p:cNvSpPr txBox="1"/>
            <p:nvPr/>
          </p:nvSpPr>
          <p:spPr>
            <a:xfrm>
              <a:off x="4442988" y="3093925"/>
              <a:ext cx="2147100" cy="996900"/>
            </a:xfrm>
            <a:prstGeom prst="rect">
              <a:avLst/>
            </a:prstGeom>
            <a:noFill/>
            <a:ln>
              <a:noFill/>
            </a:ln>
          </p:spPr>
          <p:txBody>
            <a:bodyPr anchorCtr="0" anchor="b" bIns="91425" lIns="91425" spcFirstLastPara="1" rIns="91425" wrap="square" tIns="91425">
              <a:noAutofit/>
            </a:bodyPr>
            <a:lstStyle/>
            <a:p>
              <a:pPr indent="0" lvl="0" marL="0" marR="0" rtl="0" algn="ctr">
                <a:spcBef>
                  <a:spcPts val="0"/>
                </a:spcBef>
                <a:spcAft>
                  <a:spcPts val="0"/>
                </a:spcAft>
                <a:buClr>
                  <a:srgbClr val="72A84E"/>
                </a:buClr>
                <a:buSzPts val="1800"/>
                <a:buFont typeface="Montserrat"/>
                <a:buNone/>
              </a:pPr>
              <a:r>
                <a:rPr b="1" lang="en-GB" sz="1800">
                  <a:solidFill>
                    <a:srgbClr val="72A84E"/>
                  </a:solidFill>
                  <a:latin typeface="Montserrat"/>
                  <a:ea typeface="Montserrat"/>
                  <a:cs typeface="Montserrat"/>
                  <a:sym typeface="Montserrat"/>
                </a:rPr>
                <a:t>Strong Internal </a:t>
              </a:r>
              <a:r>
                <a:rPr b="1" lang="en-GB" sz="1800">
                  <a:solidFill>
                    <a:srgbClr val="72A84E"/>
                  </a:solidFill>
                  <a:latin typeface="Montserrat"/>
                  <a:ea typeface="Montserrat"/>
                  <a:cs typeface="Montserrat"/>
                  <a:sym typeface="Montserrat"/>
                </a:rPr>
                <a:t>Capacity</a:t>
              </a:r>
              <a:endParaRPr/>
            </a:p>
          </p:txBody>
        </p:sp>
        <p:sp>
          <p:nvSpPr>
            <p:cNvPr id="297" name="Google Shape;297;g347a3058083_0_78"/>
            <p:cNvSpPr txBox="1"/>
            <p:nvPr/>
          </p:nvSpPr>
          <p:spPr>
            <a:xfrm>
              <a:off x="4442993" y="3993104"/>
              <a:ext cx="1968900" cy="11187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3F3F3F"/>
                </a:buClr>
                <a:buSzPts val="1600"/>
                <a:buFont typeface="Montserrat"/>
                <a:buNone/>
              </a:pPr>
              <a:r>
                <a:rPr lang="en-GB" sz="1300">
                  <a:solidFill>
                    <a:srgbClr val="3F3F3F"/>
                  </a:solidFill>
                  <a:latin typeface="Montserrat"/>
                  <a:ea typeface="Montserrat"/>
                  <a:cs typeface="Montserrat"/>
                  <a:sym typeface="Montserrat"/>
                </a:rPr>
                <a:t>The evaluation found strong internal capacity (linked to capacity building efforts) across many of the implementing partners was instrumental in the completion of the project and achievement of outputs and short-term outcomes.</a:t>
              </a:r>
              <a:endParaRPr sz="1100"/>
            </a:p>
          </p:txBody>
        </p:sp>
        <p:sp>
          <p:nvSpPr>
            <p:cNvPr id="298" name="Google Shape;298;g347a3058083_0_78"/>
            <p:cNvSpPr txBox="1"/>
            <p:nvPr/>
          </p:nvSpPr>
          <p:spPr>
            <a:xfrm>
              <a:off x="6589987" y="3627325"/>
              <a:ext cx="2274900" cy="996900"/>
            </a:xfrm>
            <a:prstGeom prst="rect">
              <a:avLst/>
            </a:prstGeom>
            <a:noFill/>
            <a:ln>
              <a:noFill/>
            </a:ln>
          </p:spPr>
          <p:txBody>
            <a:bodyPr anchorCtr="0" anchor="b" bIns="91425" lIns="182875" spcFirstLastPara="1" rIns="182875" wrap="square" tIns="91425">
              <a:noAutofit/>
            </a:bodyPr>
            <a:lstStyle/>
            <a:p>
              <a:pPr indent="0" lvl="0" marL="0" marR="0" rtl="0" algn="ctr">
                <a:spcBef>
                  <a:spcPts val="0"/>
                </a:spcBef>
                <a:spcAft>
                  <a:spcPts val="0"/>
                </a:spcAft>
                <a:buClr>
                  <a:srgbClr val="72A84E"/>
                </a:buClr>
                <a:buSzPts val="1800"/>
                <a:buFont typeface="Montserrat"/>
                <a:buNone/>
              </a:pPr>
              <a:r>
                <a:rPr b="1" lang="en-GB" sz="1800">
                  <a:solidFill>
                    <a:srgbClr val="72A84E"/>
                  </a:solidFill>
                  <a:latin typeface="Montserrat"/>
                  <a:ea typeface="Montserrat"/>
                  <a:cs typeface="Montserrat"/>
                  <a:sym typeface="Montserrat"/>
                </a:rPr>
                <a:t>The market-centric approach adopted in Strategy 2</a:t>
              </a:r>
              <a:endParaRPr/>
            </a:p>
          </p:txBody>
        </p:sp>
        <p:sp>
          <p:nvSpPr>
            <p:cNvPr id="299" name="Google Shape;299;g347a3058083_0_78"/>
            <p:cNvSpPr txBox="1"/>
            <p:nvPr/>
          </p:nvSpPr>
          <p:spPr>
            <a:xfrm>
              <a:off x="6742987" y="4526504"/>
              <a:ext cx="1968900" cy="11187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3F3F3F"/>
                </a:buClr>
                <a:buSzPts val="1600"/>
                <a:buFont typeface="Montserrat"/>
                <a:buNone/>
              </a:pPr>
              <a:r>
                <a:rPr lang="en-GB" sz="1300">
                  <a:solidFill>
                    <a:srgbClr val="3F3F3F"/>
                  </a:solidFill>
                  <a:latin typeface="Montserrat"/>
                  <a:ea typeface="Montserrat"/>
                  <a:cs typeface="Montserrat"/>
                  <a:sym typeface="Montserrat"/>
                </a:rPr>
                <a:t> TMA shifted to a market-centric approach, focusing on up-to-date realities of the market to provide more appropriate support to beneficiary companies.</a:t>
              </a:r>
              <a:endParaRPr sz="1300">
                <a:solidFill>
                  <a:srgbClr val="3F3F3F"/>
                </a:solidFill>
                <a:latin typeface="Montserrat"/>
                <a:ea typeface="Montserrat"/>
                <a:cs typeface="Montserrat"/>
                <a:sym typeface="Montserrat"/>
              </a:endParaRPr>
            </a:p>
            <a:p>
              <a:pPr indent="0" lvl="0" marL="0" marR="0" rtl="0" algn="ctr">
                <a:spcBef>
                  <a:spcPts val="0"/>
                </a:spcBef>
                <a:spcAft>
                  <a:spcPts val="0"/>
                </a:spcAft>
                <a:buClr>
                  <a:srgbClr val="3F3F3F"/>
                </a:buClr>
                <a:buSzPts val="1600"/>
                <a:buFont typeface="Montserrat"/>
                <a:buNone/>
              </a:pPr>
              <a:r>
                <a:t/>
              </a:r>
              <a:endParaRPr sz="1300">
                <a:solidFill>
                  <a:srgbClr val="3F3F3F"/>
                </a:solidFill>
                <a:latin typeface="Montserrat"/>
                <a:ea typeface="Montserrat"/>
                <a:cs typeface="Montserrat"/>
                <a:sym typeface="Montserrat"/>
              </a:endParaRPr>
            </a:p>
          </p:txBody>
        </p:sp>
        <p:cxnSp>
          <p:nvCxnSpPr>
            <p:cNvPr id="300" name="Google Shape;300;g347a3058083_0_78"/>
            <p:cNvCxnSpPr/>
            <p:nvPr/>
          </p:nvCxnSpPr>
          <p:spPr>
            <a:xfrm>
              <a:off x="1589373" y="1667119"/>
              <a:ext cx="1352400" cy="0"/>
            </a:xfrm>
            <a:prstGeom prst="straightConnector1">
              <a:avLst/>
            </a:prstGeom>
            <a:noFill/>
            <a:ln cap="rnd" cmpd="sng" w="22225">
              <a:solidFill>
                <a:srgbClr val="595959"/>
              </a:solidFill>
              <a:prstDash val="solid"/>
              <a:round/>
              <a:headEnd len="sm" w="sm" type="none"/>
              <a:tailEnd len="sm" w="sm" type="none"/>
            </a:ln>
          </p:spPr>
        </p:cxnSp>
        <p:cxnSp>
          <p:nvCxnSpPr>
            <p:cNvPr id="301" name="Google Shape;301;g347a3058083_0_78"/>
            <p:cNvCxnSpPr/>
            <p:nvPr/>
          </p:nvCxnSpPr>
          <p:spPr>
            <a:xfrm>
              <a:off x="3744409" y="1667119"/>
              <a:ext cx="1351800" cy="0"/>
            </a:xfrm>
            <a:prstGeom prst="straightConnector1">
              <a:avLst/>
            </a:prstGeom>
            <a:noFill/>
            <a:ln cap="rnd" cmpd="sng" w="22225">
              <a:solidFill>
                <a:srgbClr val="595959"/>
              </a:solidFill>
              <a:prstDash val="solid"/>
              <a:round/>
              <a:headEnd len="sm" w="sm" type="none"/>
              <a:tailEnd len="sm" w="sm" type="none"/>
            </a:ln>
          </p:spPr>
        </p:cxnSp>
        <p:cxnSp>
          <p:nvCxnSpPr>
            <p:cNvPr id="302" name="Google Shape;302;g347a3058083_0_78"/>
            <p:cNvCxnSpPr/>
            <p:nvPr/>
          </p:nvCxnSpPr>
          <p:spPr>
            <a:xfrm>
              <a:off x="5899032" y="1667119"/>
              <a:ext cx="1352400" cy="0"/>
            </a:xfrm>
            <a:prstGeom prst="straightConnector1">
              <a:avLst/>
            </a:prstGeom>
            <a:noFill/>
            <a:ln cap="rnd" cmpd="sng" w="22225">
              <a:solidFill>
                <a:srgbClr val="595959"/>
              </a:solidFill>
              <a:prstDash val="solid"/>
              <a:round/>
              <a:headEnd len="sm" w="sm" type="none"/>
              <a:tailEnd len="sm" w="sm" type="none"/>
            </a:ln>
          </p:spPr>
        </p:cxnSp>
        <p:cxnSp>
          <p:nvCxnSpPr>
            <p:cNvPr id="303" name="Google Shape;303;g347a3058083_0_78"/>
            <p:cNvCxnSpPr/>
            <p:nvPr/>
          </p:nvCxnSpPr>
          <p:spPr>
            <a:xfrm rot="10800000">
              <a:off x="1187996" y="2056525"/>
              <a:ext cx="0" cy="1037400"/>
            </a:xfrm>
            <a:prstGeom prst="straightConnector1">
              <a:avLst/>
            </a:prstGeom>
            <a:noFill/>
            <a:ln cap="rnd" cmpd="sng" w="22225">
              <a:solidFill>
                <a:srgbClr val="595959"/>
              </a:solidFill>
              <a:prstDash val="solid"/>
              <a:round/>
              <a:headEnd len="sm" w="sm" type="none"/>
              <a:tailEnd len="sm" w="sm" type="none"/>
            </a:ln>
          </p:spPr>
        </p:cxnSp>
        <p:cxnSp>
          <p:nvCxnSpPr>
            <p:cNvPr id="304" name="Google Shape;304;g347a3058083_0_78"/>
            <p:cNvCxnSpPr/>
            <p:nvPr/>
          </p:nvCxnSpPr>
          <p:spPr>
            <a:xfrm rot="10800000">
              <a:off x="3342929" y="2056525"/>
              <a:ext cx="0" cy="1037400"/>
            </a:xfrm>
            <a:prstGeom prst="straightConnector1">
              <a:avLst/>
            </a:prstGeom>
            <a:noFill/>
            <a:ln cap="rnd" cmpd="sng" w="22225">
              <a:solidFill>
                <a:srgbClr val="595959"/>
              </a:solidFill>
              <a:prstDash val="solid"/>
              <a:round/>
              <a:headEnd len="sm" w="sm" type="none"/>
              <a:tailEnd len="sm" w="sm" type="none"/>
            </a:ln>
          </p:spPr>
        </p:cxnSp>
        <p:cxnSp>
          <p:nvCxnSpPr>
            <p:cNvPr id="305" name="Google Shape;305;g347a3058083_0_78"/>
            <p:cNvCxnSpPr/>
            <p:nvPr/>
          </p:nvCxnSpPr>
          <p:spPr>
            <a:xfrm rot="10800000">
              <a:off x="5497861" y="2056525"/>
              <a:ext cx="0" cy="1037400"/>
            </a:xfrm>
            <a:prstGeom prst="straightConnector1">
              <a:avLst/>
            </a:prstGeom>
            <a:noFill/>
            <a:ln cap="rnd" cmpd="sng" w="22225">
              <a:solidFill>
                <a:srgbClr val="595959"/>
              </a:solidFill>
              <a:prstDash val="solid"/>
              <a:round/>
              <a:headEnd len="sm" w="sm" type="none"/>
              <a:tailEnd len="sm" w="sm" type="none"/>
            </a:ln>
          </p:spPr>
        </p:cxnSp>
        <p:cxnSp>
          <p:nvCxnSpPr>
            <p:cNvPr id="306" name="Google Shape;306;g347a3058083_0_78"/>
            <p:cNvCxnSpPr/>
            <p:nvPr/>
          </p:nvCxnSpPr>
          <p:spPr>
            <a:xfrm rot="10800000">
              <a:off x="7652793" y="2056525"/>
              <a:ext cx="0" cy="1037400"/>
            </a:xfrm>
            <a:prstGeom prst="straightConnector1">
              <a:avLst/>
            </a:prstGeom>
            <a:noFill/>
            <a:ln cap="rnd" cmpd="sng" w="22225">
              <a:solidFill>
                <a:srgbClr val="595959"/>
              </a:solidFill>
              <a:prstDash val="solid"/>
              <a:round/>
              <a:headEnd len="sm" w="sm" type="none"/>
              <a:tailEnd len="sm" w="sm" type="none"/>
            </a:ln>
          </p:spPr>
        </p:cxnSp>
        <p:sp>
          <p:nvSpPr>
            <p:cNvPr id="307" name="Google Shape;307;g347a3058083_0_78"/>
            <p:cNvSpPr/>
            <p:nvPr/>
          </p:nvSpPr>
          <p:spPr>
            <a:xfrm>
              <a:off x="2953555" y="1277642"/>
              <a:ext cx="779100" cy="779100"/>
            </a:xfrm>
            <a:prstGeom prst="rect">
              <a:avLst/>
            </a:prstGeom>
            <a:solidFill>
              <a:srgbClr val="72A8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500">
                  <a:solidFill>
                    <a:srgbClr val="FFFFFF"/>
                  </a:solidFill>
                  <a:latin typeface="Montserrat"/>
                  <a:ea typeface="Montserrat"/>
                  <a:cs typeface="Montserrat"/>
                  <a:sym typeface="Montserrat"/>
                </a:rPr>
                <a:t>2</a:t>
              </a:r>
              <a:endParaRPr/>
            </a:p>
          </p:txBody>
        </p:sp>
        <p:sp>
          <p:nvSpPr>
            <p:cNvPr id="308" name="Google Shape;308;g347a3058083_0_78"/>
            <p:cNvSpPr/>
            <p:nvPr/>
          </p:nvSpPr>
          <p:spPr>
            <a:xfrm>
              <a:off x="5108178" y="1277642"/>
              <a:ext cx="779100" cy="779100"/>
            </a:xfrm>
            <a:prstGeom prst="rect">
              <a:avLst/>
            </a:prstGeom>
            <a:solidFill>
              <a:srgbClr val="72A8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500">
                  <a:solidFill>
                    <a:srgbClr val="FFFFFF"/>
                  </a:solidFill>
                  <a:latin typeface="Montserrat"/>
                  <a:ea typeface="Montserrat"/>
                  <a:cs typeface="Montserrat"/>
                  <a:sym typeface="Montserrat"/>
                </a:rPr>
                <a:t>3</a:t>
              </a:r>
              <a:endParaRPr/>
            </a:p>
          </p:txBody>
        </p:sp>
        <p:sp>
          <p:nvSpPr>
            <p:cNvPr id="309" name="Google Shape;309;g347a3058083_0_78"/>
            <p:cNvSpPr/>
            <p:nvPr/>
          </p:nvSpPr>
          <p:spPr>
            <a:xfrm>
              <a:off x="7263214" y="1277642"/>
              <a:ext cx="779100" cy="779100"/>
            </a:xfrm>
            <a:prstGeom prst="rect">
              <a:avLst/>
            </a:prstGeom>
            <a:solidFill>
              <a:srgbClr val="72A8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500">
                  <a:solidFill>
                    <a:srgbClr val="FFFFFF"/>
                  </a:solidFill>
                  <a:latin typeface="Montserrat"/>
                  <a:ea typeface="Montserrat"/>
                  <a:cs typeface="Montserrat"/>
                  <a:sym typeface="Montserrat"/>
                </a:rPr>
                <a:t>4</a:t>
              </a:r>
              <a:endParaRPr/>
            </a:p>
          </p:txBody>
        </p:sp>
        <p:sp>
          <p:nvSpPr>
            <p:cNvPr id="310" name="Google Shape;310;g347a3058083_0_78"/>
            <p:cNvSpPr txBox="1"/>
            <p:nvPr/>
          </p:nvSpPr>
          <p:spPr>
            <a:xfrm>
              <a:off x="8723587" y="3627325"/>
              <a:ext cx="2274900" cy="996900"/>
            </a:xfrm>
            <a:prstGeom prst="rect">
              <a:avLst/>
            </a:prstGeom>
            <a:noFill/>
            <a:ln>
              <a:noFill/>
            </a:ln>
          </p:spPr>
          <p:txBody>
            <a:bodyPr anchorCtr="0" anchor="b" bIns="91425" lIns="182875" spcFirstLastPara="1" rIns="182875" wrap="square" tIns="91425">
              <a:noAutofit/>
            </a:bodyPr>
            <a:lstStyle/>
            <a:p>
              <a:pPr indent="0" lvl="0" marL="0" marR="0" rtl="0" algn="ctr">
                <a:spcBef>
                  <a:spcPts val="0"/>
                </a:spcBef>
                <a:spcAft>
                  <a:spcPts val="0"/>
                </a:spcAft>
                <a:buClr>
                  <a:srgbClr val="72A84E"/>
                </a:buClr>
                <a:buSzPts val="1800"/>
                <a:buFont typeface="Montserrat"/>
                <a:buNone/>
              </a:pPr>
              <a:r>
                <a:rPr b="1" lang="en-GB" sz="1800">
                  <a:solidFill>
                    <a:srgbClr val="72A84E"/>
                  </a:solidFill>
                  <a:latin typeface="Montserrat"/>
                  <a:ea typeface="Montserrat"/>
                  <a:cs typeface="Montserrat"/>
                  <a:sym typeface="Montserrat"/>
                </a:rPr>
                <a:t>Strong coalition and partnership framework</a:t>
              </a:r>
              <a:endParaRPr/>
            </a:p>
          </p:txBody>
        </p:sp>
        <p:sp>
          <p:nvSpPr>
            <p:cNvPr id="311" name="Google Shape;311;g347a3058083_0_78"/>
            <p:cNvSpPr txBox="1"/>
            <p:nvPr/>
          </p:nvSpPr>
          <p:spPr>
            <a:xfrm>
              <a:off x="8876587" y="4526504"/>
              <a:ext cx="1968900" cy="11187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3F3F3F"/>
                </a:buClr>
                <a:buSzPts val="1600"/>
                <a:buFont typeface="Montserrat"/>
                <a:buNone/>
              </a:pPr>
              <a:r>
                <a:rPr lang="en-GB" sz="1300">
                  <a:solidFill>
                    <a:srgbClr val="3F3F3F"/>
                  </a:solidFill>
                  <a:latin typeface="Montserrat"/>
                  <a:ea typeface="Montserrat"/>
                  <a:cs typeface="Montserrat"/>
                  <a:sym typeface="Montserrat"/>
                </a:rPr>
                <a:t> TMA established robust coalition and partnerships through its apex organisation model, including partnerships with organisations such as EABC and engagements with national private sector bodies.</a:t>
              </a:r>
              <a:endParaRPr sz="1300">
                <a:solidFill>
                  <a:srgbClr val="3F3F3F"/>
                </a:solidFill>
                <a:latin typeface="Montserrat"/>
                <a:ea typeface="Montserrat"/>
                <a:cs typeface="Montserrat"/>
                <a:sym typeface="Montserrat"/>
              </a:endParaRPr>
            </a:p>
          </p:txBody>
        </p:sp>
        <p:cxnSp>
          <p:nvCxnSpPr>
            <p:cNvPr id="312" name="Google Shape;312;g347a3058083_0_78"/>
            <p:cNvCxnSpPr/>
            <p:nvPr/>
          </p:nvCxnSpPr>
          <p:spPr>
            <a:xfrm>
              <a:off x="8032632" y="1667119"/>
              <a:ext cx="1352400" cy="0"/>
            </a:xfrm>
            <a:prstGeom prst="straightConnector1">
              <a:avLst/>
            </a:prstGeom>
            <a:noFill/>
            <a:ln cap="rnd" cmpd="sng" w="22225">
              <a:solidFill>
                <a:srgbClr val="595959"/>
              </a:solidFill>
              <a:prstDash val="solid"/>
              <a:round/>
              <a:headEnd len="sm" w="sm" type="none"/>
              <a:tailEnd len="sm" w="sm" type="none"/>
            </a:ln>
          </p:spPr>
        </p:cxnSp>
        <p:cxnSp>
          <p:nvCxnSpPr>
            <p:cNvPr id="313" name="Google Shape;313;g347a3058083_0_78"/>
            <p:cNvCxnSpPr/>
            <p:nvPr/>
          </p:nvCxnSpPr>
          <p:spPr>
            <a:xfrm rot="10800000">
              <a:off x="9786393" y="2056525"/>
              <a:ext cx="0" cy="1037400"/>
            </a:xfrm>
            <a:prstGeom prst="straightConnector1">
              <a:avLst/>
            </a:prstGeom>
            <a:noFill/>
            <a:ln cap="rnd" cmpd="sng" w="22225">
              <a:solidFill>
                <a:srgbClr val="595959"/>
              </a:solidFill>
              <a:prstDash val="solid"/>
              <a:round/>
              <a:headEnd len="sm" w="sm" type="none"/>
              <a:tailEnd len="sm" w="sm" type="none"/>
            </a:ln>
          </p:spPr>
        </p:cxnSp>
        <p:sp>
          <p:nvSpPr>
            <p:cNvPr id="314" name="Google Shape;314;g347a3058083_0_78"/>
            <p:cNvSpPr/>
            <p:nvPr/>
          </p:nvSpPr>
          <p:spPr>
            <a:xfrm>
              <a:off x="9396814" y="1277642"/>
              <a:ext cx="779100" cy="779100"/>
            </a:xfrm>
            <a:prstGeom prst="rect">
              <a:avLst/>
            </a:prstGeom>
            <a:solidFill>
              <a:srgbClr val="72A8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500">
                  <a:solidFill>
                    <a:srgbClr val="FFFFFF"/>
                  </a:solidFill>
                  <a:latin typeface="Montserrat"/>
                  <a:ea typeface="Montserrat"/>
                  <a:cs typeface="Montserrat"/>
                  <a:sym typeface="Montserrat"/>
                </a:rPr>
                <a:t>5</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0"/>
          <p:cNvSpPr txBox="1"/>
          <p:nvPr>
            <p:ph type="title"/>
          </p:nvPr>
        </p:nvSpPr>
        <p:spPr>
          <a:xfrm>
            <a:off x="452834" y="268639"/>
            <a:ext cx="11305200" cy="639900"/>
          </a:xfrm>
          <a:prstGeom prst="rect">
            <a:avLst/>
          </a:prstGeom>
          <a:noFill/>
          <a:ln>
            <a:noFill/>
          </a:ln>
        </p:spPr>
        <p:txBody>
          <a:bodyPr anchorCtr="0" anchor="ctr" bIns="45700" lIns="90000" spcFirstLastPara="1" rIns="91425" wrap="square" tIns="45700">
            <a:normAutofit/>
          </a:bodyPr>
          <a:lstStyle/>
          <a:p>
            <a:pPr indent="0" lvl="0" marL="0" rtl="0" algn="l">
              <a:lnSpc>
                <a:spcPct val="100000"/>
              </a:lnSpc>
              <a:spcBef>
                <a:spcPts val="0"/>
              </a:spcBef>
              <a:spcAft>
                <a:spcPts val="0"/>
              </a:spcAft>
              <a:buSzPts val="2800"/>
              <a:buNone/>
            </a:pPr>
            <a:r>
              <a:rPr lang="en-GB"/>
              <a:t>Efficiency</a:t>
            </a:r>
            <a:endParaRPr/>
          </a:p>
        </p:txBody>
      </p:sp>
      <p:sp>
        <p:nvSpPr>
          <p:cNvPr id="320" name="Google Shape;320;p10"/>
          <p:cNvSpPr txBox="1"/>
          <p:nvPr>
            <p:ph idx="12" type="sldNum"/>
          </p:nvPr>
        </p:nvSpPr>
        <p:spPr>
          <a:xfrm>
            <a:off x="11619835" y="6560234"/>
            <a:ext cx="655500" cy="138600"/>
          </a:xfrm>
          <a:prstGeom prst="rect">
            <a:avLst/>
          </a:prstGeom>
          <a:noFill/>
          <a:ln>
            <a:noFill/>
          </a:ln>
        </p:spPr>
        <p:txBody>
          <a:bodyPr anchorCtr="0" anchor="b" bIns="0" lIns="0" spcFirstLastPara="1" rIns="0" wrap="square" tIns="0">
            <a:spAutoFit/>
          </a:bodyPr>
          <a:lstStyle/>
          <a:p>
            <a:pPr indent="0" lvl="0" marL="0" rtl="0" algn="l">
              <a:lnSpc>
                <a:spcPct val="100000"/>
              </a:lnSpc>
              <a:spcBef>
                <a:spcPts val="0"/>
              </a:spcBef>
              <a:spcAft>
                <a:spcPts val="0"/>
              </a:spcAft>
              <a:buClr>
                <a:srgbClr val="000000"/>
              </a:buClr>
              <a:buSzPts val="900"/>
              <a:buFont typeface="Arial"/>
              <a:buNone/>
            </a:pPr>
            <a:fld id="{00000000-1234-1234-1234-123412341234}" type="slidenum">
              <a:rPr lang="en-GB"/>
              <a:t>‹#›</a:t>
            </a:fld>
            <a:endParaRPr/>
          </a:p>
        </p:txBody>
      </p:sp>
      <p:sp>
        <p:nvSpPr>
          <p:cNvPr id="321" name="Google Shape;321;p10"/>
          <p:cNvSpPr txBox="1"/>
          <p:nvPr>
            <p:ph idx="2" type="body"/>
          </p:nvPr>
        </p:nvSpPr>
        <p:spPr>
          <a:xfrm>
            <a:off x="444750" y="640919"/>
            <a:ext cx="11302500" cy="12924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369"/>
              </a:spcBef>
              <a:spcAft>
                <a:spcPts val="969"/>
              </a:spcAft>
              <a:buSzPts val="1800"/>
              <a:buNone/>
            </a:pPr>
            <a:r>
              <a:rPr lang="en-GB" sz="1400"/>
              <a:t>The Business Competitiveness Programmes illustrated </a:t>
            </a:r>
            <a:r>
              <a:rPr lang="en-GB" sz="1400">
                <a:latin typeface="Montserrat SemiBold"/>
                <a:ea typeface="Montserrat SemiBold"/>
                <a:cs typeface="Montserrat SemiBold"/>
                <a:sym typeface="Montserrat SemiBold"/>
              </a:rPr>
              <a:t>adaptability and agility in navigating challenges </a:t>
            </a:r>
            <a:r>
              <a:rPr lang="en-GB" sz="1400"/>
              <a:t>to resources, particularly related to COVID-19. </a:t>
            </a:r>
            <a:endParaRPr sz="1400"/>
          </a:p>
        </p:txBody>
      </p:sp>
      <p:graphicFrame>
        <p:nvGraphicFramePr>
          <p:cNvPr id="322" name="Google Shape;322;p10"/>
          <p:cNvGraphicFramePr/>
          <p:nvPr/>
        </p:nvGraphicFramePr>
        <p:xfrm>
          <a:off x="4474400" y="1978963"/>
          <a:ext cx="3000000" cy="3000000"/>
        </p:xfrm>
        <a:graphic>
          <a:graphicData uri="http://schemas.openxmlformats.org/drawingml/2006/table">
            <a:tbl>
              <a:tblPr>
                <a:noFill/>
                <a:tableStyleId>{4B75D37A-8301-477F-8407-B431C2991CEC}</a:tableStyleId>
              </a:tblPr>
              <a:tblGrid>
                <a:gridCol w="3209025"/>
                <a:gridCol w="1294275"/>
                <a:gridCol w="1433400"/>
                <a:gridCol w="1112400"/>
              </a:tblGrid>
              <a:tr h="508450">
                <a:tc>
                  <a:txBody>
                    <a:bodyPr/>
                    <a:lstStyle/>
                    <a:p>
                      <a:pPr indent="0" lvl="0" marL="0" marR="0" rtl="0" algn="l">
                        <a:lnSpc>
                          <a:spcPct val="115000"/>
                        </a:lnSpc>
                        <a:spcBef>
                          <a:spcPts val="0"/>
                        </a:spcBef>
                        <a:spcAft>
                          <a:spcPts val="0"/>
                        </a:spcAft>
                        <a:buClr>
                          <a:srgbClr val="000000"/>
                        </a:buClr>
                        <a:buSzPts val="1100"/>
                        <a:buFont typeface="Arial"/>
                        <a:buNone/>
                      </a:pPr>
                      <a:br>
                        <a:rPr lang="en-GB" sz="1100" u="none" cap="none" strike="noStrike">
                          <a:solidFill>
                            <a:srgbClr val="FFFFFF"/>
                          </a:solidFill>
                          <a:latin typeface="Montserrat"/>
                          <a:ea typeface="Montserrat"/>
                          <a:cs typeface="Montserrat"/>
                          <a:sym typeface="Montserrat"/>
                        </a:rPr>
                      </a:br>
                      <a:r>
                        <a:rPr lang="en-GB" sz="1100" u="none" cap="none" strike="noStrike">
                          <a:solidFill>
                            <a:srgbClr val="FFFFFF"/>
                          </a:solidFill>
                          <a:latin typeface="Montserrat"/>
                          <a:ea typeface="Montserrat"/>
                          <a:cs typeface="Montserrat"/>
                          <a:sym typeface="Montserrat"/>
                        </a:rPr>
                        <a:t>Programme</a:t>
                      </a:r>
                      <a:endParaRPr sz="1100" u="none" cap="none" strike="noStrike">
                        <a:solidFill>
                          <a:srgbClr val="FFFFFF"/>
                        </a:solidFill>
                        <a:latin typeface="Montserrat"/>
                        <a:ea typeface="Montserrat"/>
                        <a:cs typeface="Montserrat"/>
                        <a:sym typeface="Montserrat"/>
                      </a:endParaRPr>
                    </a:p>
                  </a:txBody>
                  <a:tcPr marT="27300" marB="27300" marR="27300" marL="27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262626"/>
                      </a:solidFill>
                      <a:prstDash val="solid"/>
                      <a:round/>
                      <a:headEnd len="sm" w="sm" type="none"/>
                      <a:tailEnd len="sm" w="sm" type="none"/>
                    </a:lnB>
                    <a:solidFill>
                      <a:srgbClr val="6AA84F"/>
                    </a:solidFill>
                  </a:tcPr>
                </a:tc>
                <a:tc>
                  <a:txBody>
                    <a:bodyPr/>
                    <a:lstStyle/>
                    <a:p>
                      <a:pPr indent="0" lvl="0" marL="0" marR="0" rtl="0" algn="l">
                        <a:lnSpc>
                          <a:spcPct val="115000"/>
                        </a:lnSpc>
                        <a:spcBef>
                          <a:spcPts val="0"/>
                        </a:spcBef>
                        <a:spcAft>
                          <a:spcPts val="0"/>
                        </a:spcAft>
                        <a:buClr>
                          <a:srgbClr val="000000"/>
                        </a:buClr>
                        <a:buSzPts val="1100"/>
                        <a:buFont typeface="Arial"/>
                        <a:buNone/>
                      </a:pPr>
                      <a:br>
                        <a:rPr lang="en-GB" sz="1100" u="none" cap="none" strike="noStrike">
                          <a:solidFill>
                            <a:srgbClr val="FFFFFF"/>
                          </a:solidFill>
                          <a:latin typeface="Montserrat"/>
                          <a:ea typeface="Montserrat"/>
                          <a:cs typeface="Montserrat"/>
                          <a:sym typeface="Montserrat"/>
                        </a:rPr>
                      </a:br>
                      <a:r>
                        <a:rPr lang="en-GB" sz="1100" u="none" cap="none" strike="noStrike">
                          <a:solidFill>
                            <a:srgbClr val="FFFFFF"/>
                          </a:solidFill>
                          <a:latin typeface="Montserrat"/>
                          <a:ea typeface="Montserrat"/>
                          <a:cs typeface="Montserrat"/>
                          <a:sym typeface="Montserrat"/>
                        </a:rPr>
                        <a:t>Budget (USD)</a:t>
                      </a:r>
                      <a:endParaRPr sz="1100" u="none" cap="none" strike="noStrike">
                        <a:solidFill>
                          <a:srgbClr val="FFFFFF"/>
                        </a:solidFill>
                        <a:latin typeface="Montserrat"/>
                        <a:ea typeface="Montserrat"/>
                        <a:cs typeface="Montserrat"/>
                        <a:sym typeface="Montserrat"/>
                      </a:endParaRPr>
                    </a:p>
                  </a:txBody>
                  <a:tcPr marT="27300" marB="27300" marR="27300" marL="27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262626"/>
                      </a:solidFill>
                      <a:prstDash val="solid"/>
                      <a:round/>
                      <a:headEnd len="sm" w="sm" type="none"/>
                      <a:tailEnd len="sm" w="sm" type="none"/>
                    </a:lnB>
                    <a:solidFill>
                      <a:srgbClr val="6AA84F"/>
                    </a:solidFill>
                  </a:tcPr>
                </a:tc>
                <a:tc>
                  <a:txBody>
                    <a:bodyPr/>
                    <a:lstStyle/>
                    <a:p>
                      <a:pPr indent="0" lvl="0" marL="0" marR="0" rtl="0" algn="l">
                        <a:lnSpc>
                          <a:spcPct val="115000"/>
                        </a:lnSpc>
                        <a:spcBef>
                          <a:spcPts val="0"/>
                        </a:spcBef>
                        <a:spcAft>
                          <a:spcPts val="0"/>
                        </a:spcAft>
                        <a:buClr>
                          <a:srgbClr val="000000"/>
                        </a:buClr>
                        <a:buSzPts val="1100"/>
                        <a:buFont typeface="Arial"/>
                        <a:buNone/>
                      </a:pPr>
                      <a:br>
                        <a:rPr lang="en-GB" sz="1100" u="none" cap="none" strike="noStrike">
                          <a:solidFill>
                            <a:srgbClr val="FFFFFF"/>
                          </a:solidFill>
                          <a:latin typeface="Montserrat"/>
                          <a:ea typeface="Montserrat"/>
                          <a:cs typeface="Montserrat"/>
                          <a:sym typeface="Montserrat"/>
                        </a:rPr>
                      </a:br>
                      <a:r>
                        <a:rPr lang="en-GB" sz="1100" u="none" cap="none" strike="noStrike">
                          <a:solidFill>
                            <a:srgbClr val="FFFFFF"/>
                          </a:solidFill>
                          <a:latin typeface="Montserrat"/>
                          <a:ea typeface="Montserrat"/>
                          <a:cs typeface="Montserrat"/>
                          <a:sym typeface="Montserrat"/>
                        </a:rPr>
                        <a:t>Expenditure (USD)</a:t>
                      </a:r>
                      <a:endParaRPr sz="1100" u="none" cap="none" strike="noStrike">
                        <a:solidFill>
                          <a:srgbClr val="FFFFFF"/>
                        </a:solidFill>
                        <a:latin typeface="Montserrat"/>
                        <a:ea typeface="Montserrat"/>
                        <a:cs typeface="Montserrat"/>
                        <a:sym typeface="Montserrat"/>
                      </a:endParaRPr>
                    </a:p>
                  </a:txBody>
                  <a:tcPr marT="27300" marB="27300" marR="27300" marL="27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262626"/>
                      </a:solidFill>
                      <a:prstDash val="solid"/>
                      <a:round/>
                      <a:headEnd len="sm" w="sm" type="none"/>
                      <a:tailEnd len="sm" w="sm" type="none"/>
                    </a:lnB>
                    <a:solidFill>
                      <a:srgbClr val="6AA84F"/>
                    </a:solidFill>
                  </a:tcPr>
                </a:tc>
                <a:tc>
                  <a:txBody>
                    <a:bodyPr/>
                    <a:lstStyle/>
                    <a:p>
                      <a:pPr indent="0" lvl="0" marL="0" marR="0" rtl="0" algn="l">
                        <a:lnSpc>
                          <a:spcPct val="115000"/>
                        </a:lnSpc>
                        <a:spcBef>
                          <a:spcPts val="0"/>
                        </a:spcBef>
                        <a:spcAft>
                          <a:spcPts val="0"/>
                        </a:spcAft>
                        <a:buClr>
                          <a:srgbClr val="000000"/>
                        </a:buClr>
                        <a:buSzPts val="1100"/>
                        <a:buFont typeface="Arial"/>
                        <a:buNone/>
                      </a:pPr>
                      <a:br>
                        <a:rPr lang="en-GB" sz="1100" u="none" cap="none" strike="noStrike">
                          <a:solidFill>
                            <a:srgbClr val="FFFFFF"/>
                          </a:solidFill>
                          <a:latin typeface="Montserrat"/>
                          <a:ea typeface="Montserrat"/>
                          <a:cs typeface="Montserrat"/>
                          <a:sym typeface="Montserrat"/>
                        </a:rPr>
                      </a:br>
                      <a:r>
                        <a:rPr lang="en-GB" sz="1100" u="none" cap="none" strike="noStrike">
                          <a:solidFill>
                            <a:srgbClr val="FFFFFF"/>
                          </a:solidFill>
                          <a:latin typeface="Montserrat"/>
                          <a:ea typeface="Montserrat"/>
                          <a:cs typeface="Montserrat"/>
                          <a:sym typeface="Montserrat"/>
                        </a:rPr>
                        <a:t>Utilisation</a:t>
                      </a:r>
                      <a:endParaRPr sz="1100" u="none" cap="none" strike="noStrike">
                        <a:solidFill>
                          <a:srgbClr val="FFFFFF"/>
                        </a:solidFill>
                        <a:latin typeface="Montserrat"/>
                        <a:ea typeface="Montserrat"/>
                        <a:cs typeface="Montserrat"/>
                        <a:sym typeface="Montserrat"/>
                      </a:endParaRPr>
                    </a:p>
                  </a:txBody>
                  <a:tcPr marT="27300" marB="27300" marR="27300" marL="27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262626"/>
                      </a:solidFill>
                      <a:prstDash val="solid"/>
                      <a:round/>
                      <a:headEnd len="sm" w="sm" type="none"/>
                      <a:tailEnd len="sm" w="sm" type="none"/>
                    </a:lnB>
                    <a:solidFill>
                      <a:srgbClr val="6AA84F"/>
                    </a:solidFill>
                  </a:tcPr>
                </a:tc>
              </a:tr>
              <a:tr h="504050">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solidFill>
                            <a:srgbClr val="3F3F3F"/>
                          </a:solidFill>
                          <a:latin typeface="Montserrat"/>
                          <a:ea typeface="Montserrat"/>
                          <a:cs typeface="Montserrat"/>
                          <a:sym typeface="Montserrat"/>
                        </a:rPr>
                        <a:t>Export Growth for Export Ready Businesses - EDP</a:t>
                      </a:r>
                      <a:endParaRPr sz="1100" u="none" cap="none" strike="noStrike">
                        <a:solidFill>
                          <a:srgbClr val="3F3F3F"/>
                        </a:solidFill>
                        <a:latin typeface="Montserrat"/>
                        <a:ea typeface="Montserrat"/>
                        <a:cs typeface="Montserrat"/>
                        <a:sym typeface="Montserrat"/>
                      </a:endParaRPr>
                    </a:p>
                  </a:txBody>
                  <a:tcPr marT="25400" marB="25400" marR="25400" marL="25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262626"/>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solidFill>
                            <a:srgbClr val="3F3F3F"/>
                          </a:solidFill>
                          <a:latin typeface="Montserrat"/>
                          <a:ea typeface="Montserrat"/>
                          <a:cs typeface="Montserrat"/>
                          <a:sym typeface="Montserrat"/>
                        </a:rPr>
                        <a:t>2,119,083.97</a:t>
                      </a:r>
                      <a:endParaRPr sz="1100" u="none" cap="none" strike="noStrike">
                        <a:solidFill>
                          <a:srgbClr val="3F3F3F"/>
                        </a:solidFill>
                        <a:latin typeface="Montserrat"/>
                        <a:ea typeface="Montserrat"/>
                        <a:cs typeface="Montserrat"/>
                        <a:sym typeface="Montserrat"/>
                      </a:endParaRPr>
                    </a:p>
                  </a:txBody>
                  <a:tcPr marT="25400" marB="25400" marR="25400" marL="25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262626"/>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solidFill>
                            <a:srgbClr val="3F3F3F"/>
                          </a:solidFill>
                          <a:latin typeface="Montserrat"/>
                          <a:ea typeface="Montserrat"/>
                          <a:cs typeface="Montserrat"/>
                          <a:sym typeface="Montserrat"/>
                        </a:rPr>
                        <a:t>2,000,256.14</a:t>
                      </a:r>
                      <a:endParaRPr baseline="30000" sz="1100" u="none" cap="none" strike="noStrike">
                        <a:solidFill>
                          <a:srgbClr val="3F3F3F"/>
                        </a:solidFill>
                        <a:latin typeface="Montserrat"/>
                        <a:ea typeface="Montserrat"/>
                        <a:cs typeface="Montserrat"/>
                        <a:sym typeface="Montserrat"/>
                      </a:endParaRPr>
                    </a:p>
                  </a:txBody>
                  <a:tcPr marT="25400" marB="25400" marR="25400" marL="25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262626"/>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solidFill>
                            <a:srgbClr val="3F3F3F"/>
                          </a:solidFill>
                          <a:latin typeface="Montserrat"/>
                          <a:ea typeface="Montserrat"/>
                          <a:cs typeface="Montserrat"/>
                          <a:sym typeface="Montserrat"/>
                        </a:rPr>
                        <a:t>94%</a:t>
                      </a:r>
                      <a:endParaRPr sz="1100" u="none" cap="none" strike="noStrike">
                        <a:solidFill>
                          <a:srgbClr val="3F3F3F"/>
                        </a:solidFill>
                        <a:latin typeface="Montserrat"/>
                        <a:ea typeface="Montserrat"/>
                        <a:cs typeface="Montserrat"/>
                        <a:sym typeface="Montserrat"/>
                      </a:endParaRPr>
                    </a:p>
                  </a:txBody>
                  <a:tcPr marT="25400" marB="25400" marR="25400" marL="25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262626"/>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5CD"/>
                    </a:solidFill>
                  </a:tcPr>
                </a:tc>
              </a:tr>
              <a:tr h="318050">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solidFill>
                            <a:srgbClr val="3F3F3F"/>
                          </a:solidFill>
                          <a:latin typeface="Montserrat"/>
                          <a:ea typeface="Montserrat"/>
                          <a:cs typeface="Montserrat"/>
                          <a:sym typeface="Montserrat"/>
                        </a:rPr>
                        <a:t>East Africa Tourism Platform</a:t>
                      </a:r>
                      <a:endParaRPr sz="1100" u="none" cap="none" strike="noStrike">
                        <a:solidFill>
                          <a:srgbClr val="3F3F3F"/>
                        </a:solidFill>
                        <a:latin typeface="Montserrat"/>
                        <a:ea typeface="Montserrat"/>
                        <a:cs typeface="Montserrat"/>
                        <a:sym typeface="Montserrat"/>
                      </a:endParaRPr>
                    </a:p>
                  </a:txBody>
                  <a:tcPr marT="25400" marB="25400" marR="25400" marL="25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solidFill>
                            <a:srgbClr val="3F3F3F"/>
                          </a:solidFill>
                          <a:latin typeface="Montserrat"/>
                          <a:ea typeface="Montserrat"/>
                          <a:cs typeface="Montserrat"/>
                          <a:sym typeface="Montserrat"/>
                        </a:rPr>
                        <a:t>334,949.00</a:t>
                      </a:r>
                      <a:endParaRPr sz="1100" u="none" cap="none" strike="noStrike">
                        <a:solidFill>
                          <a:srgbClr val="3F3F3F"/>
                        </a:solidFill>
                        <a:latin typeface="Montserrat"/>
                        <a:ea typeface="Montserrat"/>
                        <a:cs typeface="Montserrat"/>
                        <a:sym typeface="Montserrat"/>
                      </a:endParaRPr>
                    </a:p>
                  </a:txBody>
                  <a:tcPr marT="25400" marB="25400" marR="25400" marL="25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solidFill>
                            <a:srgbClr val="3F3F3F"/>
                          </a:solidFill>
                          <a:latin typeface="Montserrat"/>
                          <a:ea typeface="Montserrat"/>
                          <a:cs typeface="Montserrat"/>
                          <a:sym typeface="Montserrat"/>
                        </a:rPr>
                        <a:t>334,949.00</a:t>
                      </a:r>
                      <a:endParaRPr baseline="30000" sz="1100" u="none" cap="none" strike="noStrike">
                        <a:solidFill>
                          <a:srgbClr val="3F3F3F"/>
                        </a:solidFill>
                        <a:latin typeface="Montserrat"/>
                        <a:ea typeface="Montserrat"/>
                        <a:cs typeface="Montserrat"/>
                        <a:sym typeface="Montserrat"/>
                      </a:endParaRPr>
                    </a:p>
                  </a:txBody>
                  <a:tcPr marT="25400" marB="25400" marR="25400" marL="25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solidFill>
                            <a:srgbClr val="3F3F3F"/>
                          </a:solidFill>
                          <a:latin typeface="Montserrat"/>
                          <a:ea typeface="Montserrat"/>
                          <a:cs typeface="Montserrat"/>
                          <a:sym typeface="Montserrat"/>
                        </a:rPr>
                        <a:t>100%</a:t>
                      </a:r>
                      <a:endParaRPr sz="1100" u="none" cap="none" strike="noStrike">
                        <a:solidFill>
                          <a:srgbClr val="3F3F3F"/>
                        </a:solidFill>
                        <a:latin typeface="Montserrat"/>
                        <a:ea typeface="Montserrat"/>
                        <a:cs typeface="Montserrat"/>
                        <a:sym typeface="Montserrat"/>
                      </a:endParaRPr>
                    </a:p>
                  </a:txBody>
                  <a:tcPr marT="25400" marB="25400" marR="25400" marL="25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r>
              <a:tr h="504050">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solidFill>
                            <a:srgbClr val="3F3F3F"/>
                          </a:solidFill>
                          <a:latin typeface="Montserrat"/>
                          <a:ea typeface="Montserrat"/>
                          <a:cs typeface="Montserrat"/>
                          <a:sym typeface="Montserrat"/>
                        </a:rPr>
                        <a:t>EAC Logistics Skills Enhancement Programme</a:t>
                      </a:r>
                      <a:endParaRPr sz="1100" u="none" cap="none" strike="noStrike">
                        <a:solidFill>
                          <a:srgbClr val="3F3F3F"/>
                        </a:solidFill>
                        <a:latin typeface="Montserrat"/>
                        <a:ea typeface="Montserrat"/>
                        <a:cs typeface="Montserrat"/>
                        <a:sym typeface="Montserrat"/>
                      </a:endParaRPr>
                    </a:p>
                  </a:txBody>
                  <a:tcPr marT="25400" marB="25400" marR="25400" marL="25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solidFill>
                            <a:srgbClr val="3F3F3F"/>
                          </a:solidFill>
                          <a:latin typeface="Montserrat"/>
                          <a:ea typeface="Montserrat"/>
                          <a:cs typeface="Montserrat"/>
                          <a:sym typeface="Montserrat"/>
                        </a:rPr>
                        <a:t>1,160,946.48</a:t>
                      </a:r>
                      <a:endParaRPr sz="1100" u="none" cap="none" strike="noStrike">
                        <a:solidFill>
                          <a:srgbClr val="3F3F3F"/>
                        </a:solidFill>
                        <a:latin typeface="Montserrat"/>
                        <a:ea typeface="Montserrat"/>
                        <a:cs typeface="Montserrat"/>
                        <a:sym typeface="Montserrat"/>
                      </a:endParaRPr>
                    </a:p>
                  </a:txBody>
                  <a:tcPr marT="25400" marB="25400" marR="25400" marL="25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solidFill>
                            <a:srgbClr val="3F3F3F"/>
                          </a:solidFill>
                          <a:latin typeface="Montserrat"/>
                          <a:ea typeface="Montserrat"/>
                          <a:cs typeface="Montserrat"/>
                          <a:sym typeface="Montserrat"/>
                        </a:rPr>
                        <a:t>1,160,946.48</a:t>
                      </a:r>
                      <a:endParaRPr baseline="30000" sz="1100" u="none" cap="none" strike="noStrike">
                        <a:solidFill>
                          <a:srgbClr val="3F3F3F"/>
                        </a:solidFill>
                        <a:latin typeface="Montserrat"/>
                        <a:ea typeface="Montserrat"/>
                        <a:cs typeface="Montserrat"/>
                        <a:sym typeface="Montserrat"/>
                      </a:endParaRPr>
                    </a:p>
                  </a:txBody>
                  <a:tcPr marT="25400" marB="25400" marR="25400" marL="25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solidFill>
                            <a:srgbClr val="3F3F3F"/>
                          </a:solidFill>
                          <a:latin typeface="Montserrat"/>
                          <a:ea typeface="Montserrat"/>
                          <a:cs typeface="Montserrat"/>
                          <a:sym typeface="Montserrat"/>
                        </a:rPr>
                        <a:t>100%</a:t>
                      </a:r>
                      <a:endParaRPr sz="1100" u="none" cap="none" strike="noStrike">
                        <a:solidFill>
                          <a:srgbClr val="3F3F3F"/>
                        </a:solidFill>
                        <a:latin typeface="Montserrat"/>
                        <a:ea typeface="Montserrat"/>
                        <a:cs typeface="Montserrat"/>
                        <a:sym typeface="Montserrat"/>
                      </a:endParaRPr>
                    </a:p>
                  </a:txBody>
                  <a:tcPr marT="25400" marB="25400" marR="25400" marL="25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r>
              <a:tr h="726425">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solidFill>
                            <a:srgbClr val="3F3F3F"/>
                          </a:solidFill>
                          <a:latin typeface="Montserrat"/>
                          <a:ea typeface="Montserrat"/>
                          <a:cs typeface="Montserrat"/>
                          <a:sym typeface="Montserrat"/>
                        </a:rPr>
                        <a:t>Enhancing Market Access for Horticulture Products Project - TAHA</a:t>
                      </a:r>
                      <a:endParaRPr sz="1100" u="none" cap="none" strike="noStrike">
                        <a:solidFill>
                          <a:srgbClr val="3F3F3F"/>
                        </a:solidFill>
                        <a:latin typeface="Montserrat"/>
                        <a:ea typeface="Montserrat"/>
                        <a:cs typeface="Montserrat"/>
                        <a:sym typeface="Montserrat"/>
                      </a:endParaRPr>
                    </a:p>
                  </a:txBody>
                  <a:tcPr marT="25400" marB="25400" marR="25400" marL="25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solidFill>
                            <a:srgbClr val="3F3F3F"/>
                          </a:solidFill>
                          <a:latin typeface="Montserrat"/>
                          <a:ea typeface="Montserrat"/>
                          <a:cs typeface="Montserrat"/>
                          <a:sym typeface="Montserrat"/>
                        </a:rPr>
                        <a:t>1,984,376 USD.</a:t>
                      </a:r>
                      <a:endParaRPr sz="1100" u="none" cap="none" strike="noStrike">
                        <a:solidFill>
                          <a:srgbClr val="3F3F3F"/>
                        </a:solidFill>
                        <a:latin typeface="Montserrat"/>
                        <a:ea typeface="Montserrat"/>
                        <a:cs typeface="Montserrat"/>
                        <a:sym typeface="Montserrat"/>
                      </a:endParaRPr>
                    </a:p>
                  </a:txBody>
                  <a:tcPr marT="25400" marB="25400" marR="25400" marL="25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solidFill>
                            <a:srgbClr val="3F3F3F"/>
                          </a:solidFill>
                          <a:latin typeface="Montserrat"/>
                          <a:ea typeface="Montserrat"/>
                          <a:cs typeface="Montserrat"/>
                          <a:sym typeface="Montserrat"/>
                        </a:rPr>
                        <a:t>2,080,538 USD</a:t>
                      </a:r>
                      <a:endParaRPr baseline="30000" sz="1100" u="none" cap="none" strike="noStrike">
                        <a:solidFill>
                          <a:srgbClr val="3F3F3F"/>
                        </a:solidFill>
                        <a:latin typeface="Montserrat"/>
                        <a:ea typeface="Montserrat"/>
                        <a:cs typeface="Montserrat"/>
                        <a:sym typeface="Montserrat"/>
                      </a:endParaRPr>
                    </a:p>
                  </a:txBody>
                  <a:tcPr marT="25400" marB="25400" marR="25400" marL="25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solidFill>
                            <a:srgbClr val="3F3F3F"/>
                          </a:solidFill>
                          <a:latin typeface="Montserrat"/>
                          <a:ea typeface="Montserrat"/>
                          <a:cs typeface="Montserrat"/>
                          <a:sym typeface="Montserrat"/>
                        </a:rPr>
                        <a:t>105%</a:t>
                      </a:r>
                      <a:endParaRPr sz="1100" u="none" cap="none" strike="noStrike">
                        <a:solidFill>
                          <a:srgbClr val="3F3F3F"/>
                        </a:solidFill>
                        <a:latin typeface="Montserrat"/>
                        <a:ea typeface="Montserrat"/>
                        <a:cs typeface="Montserrat"/>
                        <a:sym typeface="Montserrat"/>
                      </a:endParaRPr>
                    </a:p>
                  </a:txBody>
                  <a:tcPr marT="25400" marB="25400" marR="25400" marL="25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A9999"/>
                    </a:solidFill>
                  </a:tcPr>
                </a:tc>
              </a:tr>
              <a:tr h="726425">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solidFill>
                            <a:srgbClr val="3F3F3F"/>
                          </a:solidFill>
                          <a:latin typeface="Montserrat"/>
                          <a:ea typeface="Montserrat"/>
                          <a:cs typeface="Montserrat"/>
                          <a:sym typeface="Montserrat"/>
                        </a:rPr>
                        <a:t>Kenya Horticulture Market Access Programme (KHMAP - FPEAK component</a:t>
                      </a:r>
                      <a:endParaRPr sz="1100" u="none" cap="none" strike="noStrike">
                        <a:solidFill>
                          <a:srgbClr val="3F3F3F"/>
                        </a:solidFill>
                        <a:latin typeface="Montserrat"/>
                        <a:ea typeface="Montserrat"/>
                        <a:cs typeface="Montserrat"/>
                        <a:sym typeface="Montserrat"/>
                      </a:endParaRPr>
                    </a:p>
                  </a:txBody>
                  <a:tcPr marT="25400" marB="25400" marR="25400" marL="25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solidFill>
                            <a:srgbClr val="3F3F3F"/>
                          </a:solidFill>
                          <a:latin typeface="Montserrat"/>
                          <a:ea typeface="Montserrat"/>
                          <a:cs typeface="Montserrat"/>
                          <a:sym typeface="Montserrat"/>
                        </a:rPr>
                        <a:t>485,000 USD</a:t>
                      </a:r>
                      <a:endParaRPr sz="1100" u="none" cap="none" strike="noStrike">
                        <a:solidFill>
                          <a:srgbClr val="3F3F3F"/>
                        </a:solidFill>
                        <a:latin typeface="Montserrat"/>
                        <a:ea typeface="Montserrat"/>
                        <a:cs typeface="Montserrat"/>
                        <a:sym typeface="Montserrat"/>
                      </a:endParaRPr>
                    </a:p>
                  </a:txBody>
                  <a:tcPr marT="25400" marB="25400" marR="25400" marL="25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solidFill>
                            <a:srgbClr val="3F3F3F"/>
                          </a:solidFill>
                          <a:latin typeface="Montserrat"/>
                          <a:ea typeface="Montserrat"/>
                          <a:cs typeface="Montserrat"/>
                          <a:sym typeface="Montserrat"/>
                        </a:rPr>
                        <a:t>485,000 USD</a:t>
                      </a:r>
                      <a:endParaRPr baseline="30000" sz="1100" u="none" cap="none" strike="noStrike">
                        <a:solidFill>
                          <a:srgbClr val="3F3F3F"/>
                        </a:solidFill>
                        <a:latin typeface="Montserrat"/>
                        <a:ea typeface="Montserrat"/>
                        <a:cs typeface="Montserrat"/>
                        <a:sym typeface="Montserrat"/>
                      </a:endParaRPr>
                    </a:p>
                  </a:txBody>
                  <a:tcPr marT="25400" marB="25400" marR="25400" marL="25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solidFill>
                            <a:srgbClr val="3F3F3F"/>
                          </a:solidFill>
                          <a:latin typeface="Montserrat"/>
                          <a:ea typeface="Montserrat"/>
                          <a:cs typeface="Montserrat"/>
                          <a:sym typeface="Montserrat"/>
                        </a:rPr>
                        <a:t>100%</a:t>
                      </a:r>
                      <a:endParaRPr sz="1100" u="none" cap="none" strike="noStrike">
                        <a:solidFill>
                          <a:srgbClr val="3F3F3F"/>
                        </a:solidFill>
                        <a:latin typeface="Montserrat"/>
                        <a:ea typeface="Montserrat"/>
                        <a:cs typeface="Montserrat"/>
                        <a:sym typeface="Montserrat"/>
                      </a:endParaRPr>
                    </a:p>
                  </a:txBody>
                  <a:tcPr marT="25400" marB="25400" marR="25400" marL="25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r>
              <a:tr h="726425">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solidFill>
                            <a:srgbClr val="3F3F3F"/>
                          </a:solidFill>
                          <a:latin typeface="Montserrat"/>
                          <a:ea typeface="Montserrat"/>
                          <a:cs typeface="Montserrat"/>
                          <a:sym typeface="Montserrat"/>
                        </a:rPr>
                        <a:t>Integrating Public Private Sector Dialogue (PPD) For Trade And Investment In Kenya</a:t>
                      </a:r>
                      <a:endParaRPr sz="1100" u="none" cap="none" strike="noStrike">
                        <a:solidFill>
                          <a:srgbClr val="3F3F3F"/>
                        </a:solidFill>
                        <a:latin typeface="Montserrat"/>
                        <a:ea typeface="Montserrat"/>
                        <a:cs typeface="Montserrat"/>
                        <a:sym typeface="Montserrat"/>
                      </a:endParaRPr>
                    </a:p>
                  </a:txBody>
                  <a:tcPr marT="25400" marB="25400" marR="25400" marL="25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solidFill>
                            <a:srgbClr val="3F3F3F"/>
                          </a:solidFill>
                          <a:latin typeface="Montserrat"/>
                          <a:ea typeface="Montserrat"/>
                          <a:cs typeface="Montserrat"/>
                          <a:sym typeface="Montserrat"/>
                        </a:rPr>
                        <a:t>1,499,361.30 USD</a:t>
                      </a:r>
                      <a:endParaRPr sz="1100" u="none" cap="none" strike="noStrike">
                        <a:solidFill>
                          <a:srgbClr val="3F3F3F"/>
                        </a:solidFill>
                        <a:latin typeface="Montserrat"/>
                        <a:ea typeface="Montserrat"/>
                        <a:cs typeface="Montserrat"/>
                        <a:sym typeface="Montserrat"/>
                      </a:endParaRPr>
                    </a:p>
                  </a:txBody>
                  <a:tcPr marT="25400" marB="25400" marR="25400" marL="25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solidFill>
                            <a:srgbClr val="3F3F3F"/>
                          </a:solidFill>
                          <a:latin typeface="Montserrat"/>
                          <a:ea typeface="Montserrat"/>
                          <a:cs typeface="Montserrat"/>
                          <a:sym typeface="Montserrat"/>
                        </a:rPr>
                        <a:t>1,285,545.88USD</a:t>
                      </a:r>
                      <a:endParaRPr baseline="30000" sz="1100" u="none" cap="none" strike="noStrike">
                        <a:solidFill>
                          <a:srgbClr val="3F3F3F"/>
                        </a:solidFill>
                        <a:latin typeface="Montserrat"/>
                        <a:ea typeface="Montserrat"/>
                        <a:cs typeface="Montserrat"/>
                        <a:sym typeface="Montserrat"/>
                      </a:endParaRPr>
                    </a:p>
                  </a:txBody>
                  <a:tcPr marT="25400" marB="25400" marR="25400" marL="25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solidFill>
                            <a:srgbClr val="3F3F3F"/>
                          </a:solidFill>
                          <a:latin typeface="Montserrat"/>
                          <a:ea typeface="Montserrat"/>
                          <a:cs typeface="Montserrat"/>
                          <a:sym typeface="Montserrat"/>
                        </a:rPr>
                        <a:t>86%</a:t>
                      </a:r>
                      <a:endParaRPr baseline="30000" sz="1100" u="none" cap="none" strike="noStrike">
                        <a:solidFill>
                          <a:srgbClr val="3F3F3F"/>
                        </a:solidFill>
                        <a:latin typeface="Montserrat"/>
                        <a:ea typeface="Montserrat"/>
                        <a:cs typeface="Montserrat"/>
                        <a:sym typeface="Montserrat"/>
                      </a:endParaRPr>
                    </a:p>
                  </a:txBody>
                  <a:tcPr marT="25400" marB="25400" marR="25400" marL="25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5CD"/>
                    </a:solidFill>
                  </a:tcPr>
                </a:tc>
              </a:tr>
            </a:tbl>
          </a:graphicData>
        </a:graphic>
      </p:graphicFrame>
      <p:sp>
        <p:nvSpPr>
          <p:cNvPr id="323" name="Google Shape;323;p10"/>
          <p:cNvSpPr/>
          <p:nvPr/>
        </p:nvSpPr>
        <p:spPr>
          <a:xfrm>
            <a:off x="0" y="1978975"/>
            <a:ext cx="3846000" cy="4141500"/>
          </a:xfrm>
          <a:prstGeom prst="rect">
            <a:avLst/>
          </a:prstGeom>
          <a:solidFill>
            <a:srgbClr val="F5FFF7"/>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p:txBody>
      </p:sp>
      <p:sp>
        <p:nvSpPr>
          <p:cNvPr id="324" name="Google Shape;324;p10"/>
          <p:cNvSpPr txBox="1"/>
          <p:nvPr>
            <p:ph type="title"/>
          </p:nvPr>
        </p:nvSpPr>
        <p:spPr>
          <a:xfrm>
            <a:off x="414450" y="1405375"/>
            <a:ext cx="3524100" cy="4715100"/>
          </a:xfrm>
          <a:prstGeom prst="rect">
            <a:avLst/>
          </a:prstGeom>
          <a:noFill/>
          <a:ln>
            <a:noFill/>
          </a:ln>
        </p:spPr>
        <p:txBody>
          <a:bodyPr anchorCtr="0" anchor="t" bIns="45700" lIns="90000" spcFirstLastPara="1" rIns="91425" wrap="square" tIns="45700">
            <a:noAutofit/>
          </a:bodyPr>
          <a:lstStyle/>
          <a:p>
            <a:pPr indent="0" lvl="0" marL="0" rtl="0" algn="l">
              <a:lnSpc>
                <a:spcPct val="115000"/>
              </a:lnSpc>
              <a:spcBef>
                <a:spcPts val="0"/>
              </a:spcBef>
              <a:spcAft>
                <a:spcPts val="0"/>
              </a:spcAft>
              <a:buSzPts val="1300"/>
              <a:buNone/>
            </a:pPr>
            <a:r>
              <a:t/>
            </a:r>
            <a:endParaRPr sz="1200">
              <a:solidFill>
                <a:srgbClr val="3F3F3F"/>
              </a:solidFill>
              <a:latin typeface="Montserrat"/>
              <a:ea typeface="Montserrat"/>
              <a:cs typeface="Montserrat"/>
              <a:sym typeface="Montserrat"/>
            </a:endParaRPr>
          </a:p>
          <a:p>
            <a:pPr indent="0" lvl="0" marL="0" rtl="0" algn="l">
              <a:lnSpc>
                <a:spcPct val="115000"/>
              </a:lnSpc>
              <a:spcBef>
                <a:spcPts val="0"/>
              </a:spcBef>
              <a:spcAft>
                <a:spcPts val="0"/>
              </a:spcAft>
              <a:buSzPts val="1300"/>
              <a:buNone/>
            </a:pPr>
            <a:r>
              <a:t/>
            </a:r>
            <a:endParaRPr sz="1200">
              <a:solidFill>
                <a:srgbClr val="3F3F3F"/>
              </a:solidFill>
              <a:latin typeface="Montserrat"/>
              <a:ea typeface="Montserrat"/>
              <a:cs typeface="Montserrat"/>
              <a:sym typeface="Montserrat"/>
            </a:endParaRPr>
          </a:p>
          <a:p>
            <a:pPr indent="0" lvl="0" marL="0" rtl="0" algn="l">
              <a:lnSpc>
                <a:spcPct val="115000"/>
              </a:lnSpc>
              <a:spcBef>
                <a:spcPts val="0"/>
              </a:spcBef>
              <a:spcAft>
                <a:spcPts val="0"/>
              </a:spcAft>
              <a:buSzPts val="1300"/>
              <a:buNone/>
            </a:pPr>
            <a:r>
              <a:t/>
            </a:r>
            <a:endParaRPr sz="1200">
              <a:solidFill>
                <a:srgbClr val="3F3F3F"/>
              </a:solidFill>
              <a:latin typeface="Montserrat"/>
              <a:ea typeface="Montserrat"/>
              <a:cs typeface="Montserrat"/>
              <a:sym typeface="Montserrat"/>
            </a:endParaRPr>
          </a:p>
          <a:p>
            <a:pPr indent="0" lvl="0" marL="0" rtl="0" algn="l">
              <a:lnSpc>
                <a:spcPct val="115000"/>
              </a:lnSpc>
              <a:spcBef>
                <a:spcPts val="0"/>
              </a:spcBef>
              <a:spcAft>
                <a:spcPts val="0"/>
              </a:spcAft>
              <a:buSzPts val="1300"/>
              <a:buNone/>
            </a:pPr>
            <a:r>
              <a:t/>
            </a:r>
            <a:endParaRPr sz="1200">
              <a:solidFill>
                <a:srgbClr val="3F3F3F"/>
              </a:solidFill>
              <a:latin typeface="Montserrat"/>
              <a:ea typeface="Montserrat"/>
              <a:cs typeface="Montserrat"/>
              <a:sym typeface="Montserrat"/>
            </a:endParaRPr>
          </a:p>
          <a:p>
            <a:pPr indent="0" lvl="0" marL="0" rtl="0" algn="l">
              <a:lnSpc>
                <a:spcPct val="115000"/>
              </a:lnSpc>
              <a:spcBef>
                <a:spcPts val="0"/>
              </a:spcBef>
              <a:spcAft>
                <a:spcPts val="0"/>
              </a:spcAft>
              <a:buSzPts val="1300"/>
              <a:buNone/>
            </a:pPr>
            <a:r>
              <a:t/>
            </a:r>
            <a:endParaRPr sz="1200">
              <a:solidFill>
                <a:srgbClr val="3F3F3F"/>
              </a:solidFill>
              <a:latin typeface="Montserrat"/>
              <a:ea typeface="Montserrat"/>
              <a:cs typeface="Montserrat"/>
              <a:sym typeface="Montserrat"/>
            </a:endParaRPr>
          </a:p>
          <a:p>
            <a:pPr indent="0" lvl="0" marL="0" rtl="0" algn="l">
              <a:lnSpc>
                <a:spcPct val="115000"/>
              </a:lnSpc>
              <a:spcBef>
                <a:spcPts val="0"/>
              </a:spcBef>
              <a:spcAft>
                <a:spcPts val="0"/>
              </a:spcAft>
              <a:buSzPts val="1300"/>
              <a:buNone/>
            </a:pPr>
            <a:r>
              <a:t/>
            </a:r>
            <a:endParaRPr sz="1200">
              <a:solidFill>
                <a:srgbClr val="3F3F3F"/>
              </a:solidFill>
              <a:latin typeface="Montserrat"/>
              <a:ea typeface="Montserrat"/>
              <a:cs typeface="Montserrat"/>
              <a:sym typeface="Montserrat"/>
            </a:endParaRPr>
          </a:p>
          <a:p>
            <a:pPr indent="0" lvl="0" marL="0" rtl="0" algn="l">
              <a:lnSpc>
                <a:spcPct val="115000"/>
              </a:lnSpc>
              <a:spcBef>
                <a:spcPts val="0"/>
              </a:spcBef>
              <a:spcAft>
                <a:spcPts val="0"/>
              </a:spcAft>
              <a:buSzPts val="1300"/>
              <a:buNone/>
            </a:pPr>
            <a:r>
              <a:t/>
            </a:r>
            <a:endParaRPr sz="1200">
              <a:solidFill>
                <a:srgbClr val="3F3F3F"/>
              </a:solidFill>
              <a:latin typeface="Montserrat"/>
              <a:ea typeface="Montserrat"/>
              <a:cs typeface="Montserrat"/>
              <a:sym typeface="Montserrat"/>
            </a:endParaRPr>
          </a:p>
          <a:p>
            <a:pPr indent="0" lvl="0" marL="0" rtl="0" algn="l">
              <a:lnSpc>
                <a:spcPct val="115000"/>
              </a:lnSpc>
              <a:spcBef>
                <a:spcPts val="0"/>
              </a:spcBef>
              <a:spcAft>
                <a:spcPts val="0"/>
              </a:spcAft>
              <a:buSzPts val="1300"/>
              <a:buNone/>
            </a:pPr>
            <a:r>
              <a:rPr lang="en-GB" sz="1200">
                <a:solidFill>
                  <a:srgbClr val="3F3F3F"/>
                </a:solidFill>
                <a:latin typeface="Montserrat"/>
                <a:ea typeface="Montserrat"/>
                <a:cs typeface="Montserrat"/>
                <a:sym typeface="Montserrat"/>
              </a:rPr>
              <a:t>Despite challenging circumstances, the Business Competitiveness Programmes were generally able to </a:t>
            </a:r>
            <a:r>
              <a:rPr lang="en-GB" sz="1200">
                <a:solidFill>
                  <a:srgbClr val="3F3F3F"/>
                </a:solidFill>
                <a:latin typeface="Montserrat SemiBold"/>
                <a:ea typeface="Montserrat SemiBold"/>
                <a:cs typeface="Montserrat SemiBold"/>
                <a:sym typeface="Montserrat SemiBold"/>
              </a:rPr>
              <a:t>complete the planned activities and within budget, as shown in the table on the right.</a:t>
            </a:r>
            <a:endParaRPr sz="1200">
              <a:solidFill>
                <a:srgbClr val="3F3F3F"/>
              </a:solidFill>
              <a:latin typeface="Montserrat SemiBold"/>
              <a:ea typeface="Montserrat SemiBold"/>
              <a:cs typeface="Montserrat SemiBold"/>
              <a:sym typeface="Montserrat SemiBold"/>
            </a:endParaRPr>
          </a:p>
          <a:p>
            <a:pPr indent="0" lvl="0" marL="0" rtl="0" algn="l">
              <a:lnSpc>
                <a:spcPct val="115000"/>
              </a:lnSpc>
              <a:spcBef>
                <a:spcPts val="0"/>
              </a:spcBef>
              <a:spcAft>
                <a:spcPts val="0"/>
              </a:spcAft>
              <a:buSzPts val="1300"/>
              <a:buNone/>
            </a:pPr>
            <a:r>
              <a:t/>
            </a:r>
            <a:endParaRPr sz="1200">
              <a:solidFill>
                <a:srgbClr val="3F3F3F"/>
              </a:solidFill>
              <a:latin typeface="Montserrat"/>
              <a:ea typeface="Montserrat"/>
              <a:cs typeface="Montserrat"/>
              <a:sym typeface="Montserrat"/>
            </a:endParaRPr>
          </a:p>
          <a:p>
            <a:pPr indent="0" lvl="0" marL="0" rtl="0" algn="l">
              <a:lnSpc>
                <a:spcPct val="115000"/>
              </a:lnSpc>
              <a:spcBef>
                <a:spcPts val="0"/>
              </a:spcBef>
              <a:spcAft>
                <a:spcPts val="0"/>
              </a:spcAft>
              <a:buSzPts val="1300"/>
              <a:buNone/>
            </a:pPr>
            <a:r>
              <a:t/>
            </a:r>
            <a:endParaRPr sz="1200">
              <a:solidFill>
                <a:srgbClr val="3F3F3F"/>
              </a:solidFill>
              <a:latin typeface="Montserrat"/>
              <a:ea typeface="Montserrat"/>
              <a:cs typeface="Montserrat"/>
              <a:sym typeface="Montserrat"/>
            </a:endParaRPr>
          </a:p>
          <a:p>
            <a:pPr indent="0" lvl="0" marL="0" rtl="0" algn="l">
              <a:lnSpc>
                <a:spcPct val="115000"/>
              </a:lnSpc>
              <a:spcBef>
                <a:spcPts val="0"/>
              </a:spcBef>
              <a:spcAft>
                <a:spcPts val="0"/>
              </a:spcAft>
              <a:buSzPts val="1300"/>
              <a:buNone/>
            </a:pPr>
            <a:r>
              <a:rPr lang="en-GB" sz="1200">
                <a:solidFill>
                  <a:srgbClr val="3F3F3F"/>
                </a:solidFill>
                <a:latin typeface="Montserrat SemiBold"/>
                <a:ea typeface="Montserrat SemiBold"/>
                <a:cs typeface="Montserrat SemiBold"/>
                <a:sym typeface="Montserrat SemiBold"/>
              </a:rPr>
              <a:t>COVID-19 had a significant impact on the resources available across projects</a:t>
            </a:r>
            <a:r>
              <a:rPr lang="en-GB" sz="1200">
                <a:solidFill>
                  <a:srgbClr val="3F3F3F"/>
                </a:solidFill>
                <a:latin typeface="Montserrat"/>
                <a:ea typeface="Montserrat"/>
                <a:cs typeface="Montserrat"/>
                <a:sym typeface="Montserrat"/>
              </a:rPr>
              <a:t>, affecting the quality and punctuality (delay) of some projects.</a:t>
            </a:r>
            <a:endParaRPr sz="1200">
              <a:solidFill>
                <a:srgbClr val="3F3F3F"/>
              </a:solidFill>
              <a:latin typeface="Montserrat"/>
              <a:ea typeface="Montserrat"/>
              <a:cs typeface="Montserrat"/>
              <a:sym typeface="Montserrat"/>
            </a:endParaRPr>
          </a:p>
          <a:p>
            <a:pPr indent="0" lvl="0" marL="0" rtl="0" algn="l">
              <a:lnSpc>
                <a:spcPct val="115000"/>
              </a:lnSpc>
              <a:spcBef>
                <a:spcPts val="0"/>
              </a:spcBef>
              <a:spcAft>
                <a:spcPts val="0"/>
              </a:spcAft>
              <a:buSzPts val="1300"/>
              <a:buNone/>
            </a:pPr>
            <a:r>
              <a:t/>
            </a:r>
            <a:endParaRPr sz="1200">
              <a:latin typeface="Montserrat"/>
              <a:ea typeface="Montserrat"/>
              <a:cs typeface="Montserrat"/>
              <a:sym typeface="Montserrat"/>
            </a:endParaRPr>
          </a:p>
          <a:p>
            <a:pPr indent="0" lvl="0" marL="0" rtl="0" algn="l">
              <a:lnSpc>
                <a:spcPct val="115000"/>
              </a:lnSpc>
              <a:spcBef>
                <a:spcPts val="0"/>
              </a:spcBef>
              <a:spcAft>
                <a:spcPts val="0"/>
              </a:spcAft>
              <a:buSzPts val="1300"/>
              <a:buNone/>
            </a:pPr>
            <a:r>
              <a:t/>
            </a:r>
            <a:endParaRPr sz="1200">
              <a:latin typeface="Montserrat"/>
              <a:ea typeface="Montserrat"/>
              <a:cs typeface="Montserrat"/>
              <a:sym typeface="Montserrat"/>
            </a:endParaRPr>
          </a:p>
          <a:p>
            <a:pPr indent="0" lvl="0" marL="0" rtl="0" algn="l">
              <a:lnSpc>
                <a:spcPct val="115000"/>
              </a:lnSpc>
              <a:spcBef>
                <a:spcPts val="0"/>
              </a:spcBef>
              <a:spcAft>
                <a:spcPts val="0"/>
              </a:spcAft>
              <a:buSzPts val="1300"/>
              <a:buNone/>
            </a:pPr>
            <a:r>
              <a:t/>
            </a:r>
            <a:endParaRPr sz="1200">
              <a:latin typeface="Montserrat"/>
              <a:ea typeface="Montserrat"/>
              <a:cs typeface="Montserrat"/>
              <a:sym typeface="Montserrat"/>
            </a:endParaRPr>
          </a:p>
          <a:p>
            <a:pPr indent="0" lvl="0" marL="0" rtl="0" algn="l">
              <a:lnSpc>
                <a:spcPct val="115000"/>
              </a:lnSpc>
              <a:spcBef>
                <a:spcPts val="0"/>
              </a:spcBef>
              <a:spcAft>
                <a:spcPts val="0"/>
              </a:spcAft>
              <a:buSzPts val="1300"/>
              <a:buNone/>
            </a:pPr>
            <a:r>
              <a:t/>
            </a:r>
            <a:endParaRPr sz="1200">
              <a:latin typeface="Montserrat"/>
              <a:ea typeface="Montserrat"/>
              <a:cs typeface="Montserrat"/>
              <a:sym typeface="Montserrat"/>
            </a:endParaRPr>
          </a:p>
          <a:p>
            <a:pPr indent="0" lvl="0" marL="0" rtl="0" algn="l">
              <a:lnSpc>
                <a:spcPct val="115000"/>
              </a:lnSpc>
              <a:spcBef>
                <a:spcPts val="0"/>
              </a:spcBef>
              <a:spcAft>
                <a:spcPts val="0"/>
              </a:spcAft>
              <a:buSzPts val="1300"/>
              <a:buNone/>
            </a:pPr>
            <a:r>
              <a:rPr lang="en-GB" sz="1200">
                <a:latin typeface="Montserrat"/>
                <a:ea typeface="Montserrat"/>
                <a:cs typeface="Montserrat"/>
                <a:sym typeface="Montserrat"/>
              </a:rPr>
              <a:t> </a:t>
            </a:r>
            <a:endParaRPr sz="1200">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1"/>
          <p:cNvSpPr txBox="1"/>
          <p:nvPr>
            <p:ph type="title"/>
          </p:nvPr>
        </p:nvSpPr>
        <p:spPr>
          <a:xfrm>
            <a:off x="443409" y="159689"/>
            <a:ext cx="11305200" cy="639900"/>
          </a:xfrm>
          <a:prstGeom prst="rect">
            <a:avLst/>
          </a:prstGeom>
          <a:noFill/>
          <a:ln>
            <a:noFill/>
          </a:ln>
        </p:spPr>
        <p:txBody>
          <a:bodyPr anchorCtr="0" anchor="ctr" bIns="45700" lIns="90000" spcFirstLastPara="1" rIns="91425" wrap="square" tIns="45700">
            <a:normAutofit/>
          </a:bodyPr>
          <a:lstStyle/>
          <a:p>
            <a:pPr indent="0" lvl="0" marL="0" rtl="0" algn="l">
              <a:lnSpc>
                <a:spcPct val="100000"/>
              </a:lnSpc>
              <a:spcBef>
                <a:spcPts val="0"/>
              </a:spcBef>
              <a:spcAft>
                <a:spcPts val="0"/>
              </a:spcAft>
              <a:buSzPts val="2800"/>
              <a:buNone/>
            </a:pPr>
            <a:r>
              <a:rPr lang="en-GB"/>
              <a:t>Impact</a:t>
            </a:r>
            <a:endParaRPr/>
          </a:p>
        </p:txBody>
      </p:sp>
      <p:sp>
        <p:nvSpPr>
          <p:cNvPr id="330" name="Google Shape;330;p11"/>
          <p:cNvSpPr txBox="1"/>
          <p:nvPr>
            <p:ph idx="12" type="sldNum"/>
          </p:nvPr>
        </p:nvSpPr>
        <p:spPr>
          <a:xfrm>
            <a:off x="11619835" y="6560234"/>
            <a:ext cx="655500" cy="138600"/>
          </a:xfrm>
          <a:prstGeom prst="rect">
            <a:avLst/>
          </a:prstGeom>
          <a:noFill/>
          <a:ln>
            <a:noFill/>
          </a:ln>
        </p:spPr>
        <p:txBody>
          <a:bodyPr anchorCtr="0" anchor="b" bIns="0" lIns="0" spcFirstLastPara="1" rIns="0" wrap="square" tIns="0">
            <a:spAutoFit/>
          </a:bodyPr>
          <a:lstStyle/>
          <a:p>
            <a:pPr indent="0" lvl="0" marL="0" rtl="0" algn="l">
              <a:lnSpc>
                <a:spcPct val="100000"/>
              </a:lnSpc>
              <a:spcBef>
                <a:spcPts val="0"/>
              </a:spcBef>
              <a:spcAft>
                <a:spcPts val="0"/>
              </a:spcAft>
              <a:buClr>
                <a:srgbClr val="000000"/>
              </a:buClr>
              <a:buSzPts val="900"/>
              <a:buFont typeface="Arial"/>
              <a:buNone/>
            </a:pPr>
            <a:fld id="{00000000-1234-1234-1234-123412341234}" type="slidenum">
              <a:rPr lang="en-GB"/>
              <a:t>‹#›</a:t>
            </a:fld>
            <a:endParaRPr/>
          </a:p>
        </p:txBody>
      </p:sp>
      <p:sp>
        <p:nvSpPr>
          <p:cNvPr id="331" name="Google Shape;331;p11"/>
          <p:cNvSpPr txBox="1"/>
          <p:nvPr>
            <p:ph idx="2" type="body"/>
          </p:nvPr>
        </p:nvSpPr>
        <p:spPr>
          <a:xfrm>
            <a:off x="1420161" y="2916426"/>
            <a:ext cx="10353300" cy="2238600"/>
          </a:xfrm>
          <a:prstGeom prst="rect">
            <a:avLst/>
          </a:prstGeom>
          <a:noFill/>
          <a:ln>
            <a:noFill/>
          </a:ln>
        </p:spPr>
        <p:txBody>
          <a:bodyPr anchorCtr="0" anchor="ctr" bIns="45700" lIns="91425" spcFirstLastPara="1" rIns="91425" wrap="square" tIns="45700">
            <a:noAutofit/>
          </a:bodyPr>
          <a:lstStyle/>
          <a:p>
            <a:pPr indent="-317500" lvl="0" marL="457200" rtl="0" algn="l">
              <a:lnSpc>
                <a:spcPct val="120000"/>
              </a:lnSpc>
              <a:spcBef>
                <a:spcPts val="369"/>
              </a:spcBef>
              <a:spcAft>
                <a:spcPts val="0"/>
              </a:spcAft>
              <a:buSzPts val="1400"/>
              <a:buChar char="•"/>
            </a:pPr>
            <a:r>
              <a:rPr lang="en-GB" sz="1500">
                <a:latin typeface="Montserrat SemiBold"/>
                <a:ea typeface="Montserrat SemiBold"/>
                <a:cs typeface="Montserrat SemiBold"/>
                <a:sym typeface="Montserrat SemiBold"/>
              </a:rPr>
              <a:t>PPD contributed to the achievement of the outcomes of increased export capacity</a:t>
            </a:r>
            <a:r>
              <a:rPr lang="en-GB" sz="1500"/>
              <a:t> as evidenced by stakeholder engagements and programme data. </a:t>
            </a:r>
            <a:endParaRPr sz="2100"/>
          </a:p>
          <a:p>
            <a:pPr indent="-317500" lvl="1" marL="914400" rtl="0" algn="l">
              <a:lnSpc>
                <a:spcPct val="120000"/>
              </a:lnSpc>
              <a:spcBef>
                <a:spcPts val="369"/>
              </a:spcBef>
              <a:spcAft>
                <a:spcPts val="0"/>
              </a:spcAft>
              <a:buSzPts val="1400"/>
              <a:buChar char="•"/>
            </a:pPr>
            <a:r>
              <a:rPr lang="en-GB" sz="1500"/>
              <a:t>Building on advocacy networks from strategy 1, PPD was able to influence the business environments in the target countries. </a:t>
            </a:r>
            <a:endParaRPr sz="2100"/>
          </a:p>
          <a:p>
            <a:pPr indent="-317500" lvl="1" marL="914400" rtl="0" algn="l">
              <a:lnSpc>
                <a:spcPct val="120000"/>
              </a:lnSpc>
              <a:spcBef>
                <a:spcPts val="369"/>
              </a:spcBef>
              <a:spcAft>
                <a:spcPts val="0"/>
              </a:spcAft>
              <a:buSzPts val="1400"/>
              <a:buChar char="•"/>
            </a:pPr>
            <a:r>
              <a:rPr lang="en-GB" sz="1500"/>
              <a:t>The PPD project strengthened new avenues for private sector advocacy within trade regulation through the strengthening of private sector organisations. </a:t>
            </a:r>
            <a:endParaRPr sz="1500"/>
          </a:p>
          <a:p>
            <a:pPr indent="-228600" lvl="1" marL="914400" rtl="0" algn="l">
              <a:lnSpc>
                <a:spcPct val="120000"/>
              </a:lnSpc>
              <a:spcBef>
                <a:spcPts val="369"/>
              </a:spcBef>
              <a:spcAft>
                <a:spcPts val="0"/>
              </a:spcAft>
              <a:buSzPts val="1100"/>
              <a:buNone/>
            </a:pPr>
            <a:r>
              <a:t/>
            </a:r>
            <a:endParaRPr sz="1500"/>
          </a:p>
          <a:p>
            <a:pPr indent="-317500" lvl="0" marL="457200" rtl="0" algn="l">
              <a:lnSpc>
                <a:spcPct val="120000"/>
              </a:lnSpc>
              <a:spcBef>
                <a:spcPts val="0"/>
              </a:spcBef>
              <a:spcAft>
                <a:spcPts val="0"/>
              </a:spcAft>
              <a:buSzPts val="1400"/>
              <a:buChar char="•"/>
            </a:pPr>
            <a:r>
              <a:rPr lang="en-GB" sz="1500"/>
              <a:t>The evaluation found various</a:t>
            </a:r>
            <a:r>
              <a:rPr lang="en-GB" sz="1500">
                <a:latin typeface="Montserrat SemiBold"/>
                <a:ea typeface="Montserrat SemiBold"/>
                <a:cs typeface="Montserrat SemiBold"/>
                <a:sym typeface="Montserrat SemiBold"/>
              </a:rPr>
              <a:t> improvements to the logistics provision of targeted countries, under the EAC Logistics Programme</a:t>
            </a:r>
            <a:r>
              <a:rPr lang="en-GB" sz="1500"/>
              <a:t>. </a:t>
            </a:r>
            <a:endParaRPr sz="2100"/>
          </a:p>
          <a:p>
            <a:pPr indent="-317500" lvl="1" marL="914400" rtl="0" algn="l">
              <a:lnSpc>
                <a:spcPct val="120000"/>
              </a:lnSpc>
              <a:spcBef>
                <a:spcPts val="0"/>
              </a:spcBef>
              <a:spcAft>
                <a:spcPts val="0"/>
              </a:spcAft>
              <a:buSzPts val="1400"/>
              <a:buChar char="•"/>
            </a:pPr>
            <a:r>
              <a:rPr lang="en-GB" sz="1500"/>
              <a:t>The logistics efficiency also benefited from synergies with other projects, namely the HMAP project. Given the importance of efficient logistics in the horticulture industry, several efforts within this project contributed to better logistics services in Kenya and Tanzania. </a:t>
            </a:r>
            <a:endParaRPr sz="2100"/>
          </a:p>
          <a:p>
            <a:pPr indent="-317500" lvl="1" marL="914400" rtl="0" algn="l">
              <a:lnSpc>
                <a:spcPct val="120000"/>
              </a:lnSpc>
              <a:spcBef>
                <a:spcPts val="0"/>
              </a:spcBef>
              <a:spcAft>
                <a:spcPts val="0"/>
              </a:spcAft>
              <a:buSzPts val="1400"/>
              <a:buChar char="•"/>
            </a:pPr>
            <a:r>
              <a:rPr lang="en-GB" sz="1500"/>
              <a:t>The discussions with end-users revealed that there is improved professionalism, simplified regional logistics handling processes and increased business opportunities for export businesses. Consultations with the implementing partner and FGDs with intended beneficiaries revealed that this resulted in a lower cost of doing business for enterprises ultimately enabling more businesses to trade. </a:t>
            </a:r>
            <a:endParaRPr sz="1500"/>
          </a:p>
        </p:txBody>
      </p:sp>
      <p:sp>
        <p:nvSpPr>
          <p:cNvPr id="332" name="Google Shape;332;p11"/>
          <p:cNvSpPr txBox="1"/>
          <p:nvPr>
            <p:ph idx="2" type="body"/>
          </p:nvPr>
        </p:nvSpPr>
        <p:spPr>
          <a:xfrm>
            <a:off x="444750" y="640923"/>
            <a:ext cx="11302500" cy="8547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369"/>
              </a:spcBef>
              <a:spcAft>
                <a:spcPts val="969"/>
              </a:spcAft>
              <a:buSzPts val="1800"/>
              <a:buNone/>
            </a:pPr>
            <a:r>
              <a:rPr lang="en-GB" sz="1400"/>
              <a:t>The evaluation found that the Business Competitiveness Programmes made </a:t>
            </a:r>
            <a:r>
              <a:rPr lang="en-GB" sz="1400">
                <a:latin typeface="Montserrat SemiBold"/>
                <a:ea typeface="Montserrat SemiBold"/>
                <a:cs typeface="Montserrat SemiBold"/>
                <a:sym typeface="Montserrat SemiBold"/>
              </a:rPr>
              <a:t>notable contributions to increased efficiency in private sector logistics provision (Outcome 2.1)</a:t>
            </a:r>
            <a:endParaRPr/>
          </a:p>
        </p:txBody>
      </p:sp>
      <p:pic>
        <p:nvPicPr>
          <p:cNvPr id="333" name="Google Shape;333;p11"/>
          <p:cNvPicPr preferRelativeResize="0"/>
          <p:nvPr/>
        </p:nvPicPr>
        <p:blipFill rotWithShape="1">
          <a:blip r:embed="rId3">
            <a:alphaModFix/>
          </a:blip>
          <a:srcRect b="0" l="0" r="0" t="0"/>
          <a:stretch/>
        </p:blipFill>
        <p:spPr>
          <a:xfrm>
            <a:off x="609405" y="3643500"/>
            <a:ext cx="784451" cy="784451"/>
          </a:xfrm>
          <a:prstGeom prst="rect">
            <a:avLst/>
          </a:prstGeom>
          <a:solidFill>
            <a:schemeClr val="dk2"/>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349f1831ff3_0_0"/>
          <p:cNvSpPr txBox="1"/>
          <p:nvPr>
            <p:ph type="title"/>
          </p:nvPr>
        </p:nvSpPr>
        <p:spPr>
          <a:xfrm>
            <a:off x="443409" y="159689"/>
            <a:ext cx="11305200" cy="639900"/>
          </a:xfrm>
          <a:prstGeom prst="rect">
            <a:avLst/>
          </a:prstGeom>
          <a:noFill/>
          <a:ln>
            <a:noFill/>
          </a:ln>
        </p:spPr>
        <p:txBody>
          <a:bodyPr anchorCtr="0" anchor="ctr" bIns="45700" lIns="90000" spcFirstLastPara="1" rIns="91425" wrap="square" tIns="45700">
            <a:normAutofit/>
          </a:bodyPr>
          <a:lstStyle/>
          <a:p>
            <a:pPr indent="0" lvl="0" marL="0" rtl="0" algn="l">
              <a:lnSpc>
                <a:spcPct val="100000"/>
              </a:lnSpc>
              <a:spcBef>
                <a:spcPts val="0"/>
              </a:spcBef>
              <a:spcAft>
                <a:spcPts val="0"/>
              </a:spcAft>
              <a:buSzPts val="2800"/>
              <a:buNone/>
            </a:pPr>
            <a:r>
              <a:rPr lang="en-GB"/>
              <a:t>Impact</a:t>
            </a:r>
            <a:endParaRPr/>
          </a:p>
        </p:txBody>
      </p:sp>
      <p:sp>
        <p:nvSpPr>
          <p:cNvPr id="339" name="Google Shape;339;g349f1831ff3_0_0"/>
          <p:cNvSpPr txBox="1"/>
          <p:nvPr>
            <p:ph idx="12" type="sldNum"/>
          </p:nvPr>
        </p:nvSpPr>
        <p:spPr>
          <a:xfrm>
            <a:off x="11619835" y="6560234"/>
            <a:ext cx="655500" cy="138600"/>
          </a:xfrm>
          <a:prstGeom prst="rect">
            <a:avLst/>
          </a:prstGeom>
          <a:noFill/>
          <a:ln>
            <a:noFill/>
          </a:ln>
        </p:spPr>
        <p:txBody>
          <a:bodyPr anchorCtr="0" anchor="b" bIns="0" lIns="0" spcFirstLastPara="1" rIns="0" wrap="square" tIns="0">
            <a:spAutoFit/>
          </a:bodyPr>
          <a:lstStyle/>
          <a:p>
            <a:pPr indent="0" lvl="0" marL="0" rtl="0" algn="l">
              <a:lnSpc>
                <a:spcPct val="100000"/>
              </a:lnSpc>
              <a:spcBef>
                <a:spcPts val="0"/>
              </a:spcBef>
              <a:spcAft>
                <a:spcPts val="0"/>
              </a:spcAft>
              <a:buClr>
                <a:srgbClr val="000000"/>
              </a:buClr>
              <a:buSzPts val="900"/>
              <a:buFont typeface="Arial"/>
              <a:buNone/>
            </a:pPr>
            <a:fld id="{00000000-1234-1234-1234-123412341234}" type="slidenum">
              <a:rPr lang="en-GB"/>
              <a:t>‹#›</a:t>
            </a:fld>
            <a:endParaRPr/>
          </a:p>
        </p:txBody>
      </p:sp>
      <p:sp>
        <p:nvSpPr>
          <p:cNvPr id="340" name="Google Shape;340;g349f1831ff3_0_0"/>
          <p:cNvSpPr txBox="1"/>
          <p:nvPr>
            <p:ph idx="2" type="body"/>
          </p:nvPr>
        </p:nvSpPr>
        <p:spPr>
          <a:xfrm>
            <a:off x="1420150" y="5522750"/>
            <a:ext cx="10353300" cy="1384800"/>
          </a:xfrm>
          <a:prstGeom prst="rect">
            <a:avLst/>
          </a:prstGeom>
          <a:noFill/>
          <a:ln>
            <a:noFill/>
          </a:ln>
        </p:spPr>
        <p:txBody>
          <a:bodyPr anchorCtr="0" anchor="ctr" bIns="45700" lIns="91425" spcFirstLastPara="1" rIns="91425" wrap="square" tIns="45700">
            <a:noAutofit/>
          </a:bodyPr>
          <a:lstStyle/>
          <a:p>
            <a:pPr indent="-317500" lvl="0" marL="457200" rtl="0" algn="l">
              <a:lnSpc>
                <a:spcPct val="120000"/>
              </a:lnSpc>
              <a:spcBef>
                <a:spcPts val="0"/>
              </a:spcBef>
              <a:spcAft>
                <a:spcPts val="0"/>
              </a:spcAft>
              <a:buSzPts val="1400"/>
              <a:buChar char="•"/>
            </a:pPr>
            <a:r>
              <a:rPr lang="en-GB" sz="1500"/>
              <a:t>The percentage change between 2018 and 2023 was 59.57%, which is a noteworthy expansion from USD 50,523.48 million in the year 2018, to a significant USD  80,620 million by the end of 2023.</a:t>
            </a:r>
            <a:endParaRPr sz="1500"/>
          </a:p>
          <a:p>
            <a:pPr indent="0" lvl="0" marL="457200" rtl="0" algn="l">
              <a:lnSpc>
                <a:spcPct val="120000"/>
              </a:lnSpc>
              <a:spcBef>
                <a:spcPts val="0"/>
              </a:spcBef>
              <a:spcAft>
                <a:spcPts val="0"/>
              </a:spcAft>
              <a:buNone/>
            </a:pPr>
            <a:r>
              <a:t/>
            </a:r>
            <a:endParaRPr sz="1500"/>
          </a:p>
          <a:p>
            <a:pPr indent="-323850" lvl="0" marL="457200" rtl="0" algn="l">
              <a:lnSpc>
                <a:spcPct val="120000"/>
              </a:lnSpc>
              <a:spcBef>
                <a:spcPts val="0"/>
              </a:spcBef>
              <a:spcAft>
                <a:spcPts val="0"/>
              </a:spcAft>
              <a:buSzPts val="1500"/>
              <a:buChar char="•"/>
            </a:pPr>
            <a:r>
              <a:rPr lang="en-GB" sz="1500"/>
              <a:t>In absolute terms, intra-EAC trade has seen an overall climb of 84.8% during the observed time frame, with the trade value swelling from USD 6,549.60 million in 2018 to USD 12,103 million in 2023.</a:t>
            </a:r>
            <a:endParaRPr sz="1500"/>
          </a:p>
          <a:p>
            <a:pPr indent="0" lvl="0" marL="0" rtl="0" algn="l">
              <a:lnSpc>
                <a:spcPct val="120000"/>
              </a:lnSpc>
              <a:spcBef>
                <a:spcPts val="0"/>
              </a:spcBef>
              <a:spcAft>
                <a:spcPts val="0"/>
              </a:spcAft>
              <a:buNone/>
            </a:pPr>
            <a:r>
              <a:t/>
            </a:r>
            <a:endParaRPr sz="1500"/>
          </a:p>
        </p:txBody>
      </p:sp>
      <p:sp>
        <p:nvSpPr>
          <p:cNvPr id="341" name="Google Shape;341;g349f1831ff3_0_0"/>
          <p:cNvSpPr txBox="1"/>
          <p:nvPr>
            <p:ph idx="2" type="body"/>
          </p:nvPr>
        </p:nvSpPr>
        <p:spPr>
          <a:xfrm>
            <a:off x="444750" y="793323"/>
            <a:ext cx="11302500" cy="8547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369"/>
              </a:spcBef>
              <a:spcAft>
                <a:spcPts val="969"/>
              </a:spcAft>
              <a:buClr>
                <a:srgbClr val="000000"/>
              </a:buClr>
              <a:buSzPts val="1800"/>
              <a:buFont typeface="Arial"/>
              <a:buNone/>
            </a:pPr>
            <a:r>
              <a:rPr lang="en-GB" sz="1400"/>
              <a:t>An assessment of trade growth within the EAC during the Programme’s implementation period reveals a substantial increase in trade both within the region and with the rest of the world.</a:t>
            </a:r>
            <a:endParaRPr/>
          </a:p>
        </p:txBody>
      </p:sp>
      <p:graphicFrame>
        <p:nvGraphicFramePr>
          <p:cNvPr id="342" name="Google Shape;342;g349f1831ff3_0_0"/>
          <p:cNvGraphicFramePr/>
          <p:nvPr/>
        </p:nvGraphicFramePr>
        <p:xfrm>
          <a:off x="989825" y="1752600"/>
          <a:ext cx="3000000" cy="3000000"/>
        </p:xfrm>
        <a:graphic>
          <a:graphicData uri="http://schemas.openxmlformats.org/drawingml/2006/table">
            <a:tbl>
              <a:tblPr>
                <a:noFill/>
                <a:tableStyleId>{A235932F-C371-4ED0-B71F-40DF89EF5F55}</a:tableStyleId>
              </a:tblPr>
              <a:tblGrid>
                <a:gridCol w="2415350"/>
                <a:gridCol w="1173525"/>
                <a:gridCol w="1173525"/>
                <a:gridCol w="1173525"/>
                <a:gridCol w="1173525"/>
                <a:gridCol w="1173525"/>
                <a:gridCol w="1173525"/>
                <a:gridCol w="1173525"/>
              </a:tblGrid>
              <a:tr h="1168100">
                <a:tc>
                  <a:txBody>
                    <a:bodyPr/>
                    <a:lstStyle/>
                    <a:p>
                      <a:pPr indent="0" lvl="0" marL="0" rtl="0" algn="l">
                        <a:lnSpc>
                          <a:spcPct val="115000"/>
                        </a:lnSpc>
                        <a:spcBef>
                          <a:spcPts val="0"/>
                        </a:spcBef>
                        <a:spcAft>
                          <a:spcPts val="0"/>
                        </a:spcAft>
                        <a:buNone/>
                      </a:pPr>
                      <a:r>
                        <a:t/>
                      </a:r>
                      <a:endParaRPr b="1" sz="1600">
                        <a:solidFill>
                          <a:srgbClr val="FFFFFF"/>
                        </a:solidFill>
                        <a:latin typeface="Montserrat"/>
                        <a:ea typeface="Montserrat"/>
                        <a:cs typeface="Montserrat"/>
                        <a:sym typeface="Montserrat"/>
                      </a:endParaRPr>
                    </a:p>
                  </a:txBody>
                  <a:tcPr marT="27300" marB="27300" marR="27300" marL="273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6AA84F"/>
                    </a:solidFill>
                  </a:tcPr>
                </a:tc>
                <a:tc>
                  <a:txBody>
                    <a:bodyPr/>
                    <a:lstStyle/>
                    <a:p>
                      <a:pPr indent="0" lvl="0" marL="0" rtl="0" algn="l">
                        <a:lnSpc>
                          <a:spcPct val="115000"/>
                        </a:lnSpc>
                        <a:spcBef>
                          <a:spcPts val="0"/>
                        </a:spcBef>
                        <a:spcAft>
                          <a:spcPts val="0"/>
                        </a:spcAft>
                        <a:buNone/>
                      </a:pPr>
                      <a:r>
                        <a:rPr b="1" lang="en-GB" sz="1600">
                          <a:solidFill>
                            <a:srgbClr val="FFFFFF"/>
                          </a:solidFill>
                          <a:latin typeface="Montserrat"/>
                          <a:ea typeface="Montserrat"/>
                          <a:cs typeface="Montserrat"/>
                          <a:sym typeface="Montserrat"/>
                        </a:rPr>
                        <a:t>2018</a:t>
                      </a:r>
                      <a:endParaRPr b="1" sz="1600">
                        <a:solidFill>
                          <a:srgbClr val="FFFFFF"/>
                        </a:solidFill>
                        <a:latin typeface="Montserrat"/>
                        <a:ea typeface="Montserrat"/>
                        <a:cs typeface="Montserrat"/>
                        <a:sym typeface="Montserrat"/>
                      </a:endParaRPr>
                    </a:p>
                  </a:txBody>
                  <a:tcPr marT="27300" marB="27300" marR="27300" marL="273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6AA84F"/>
                    </a:solidFill>
                  </a:tcPr>
                </a:tc>
                <a:tc>
                  <a:txBody>
                    <a:bodyPr/>
                    <a:lstStyle/>
                    <a:p>
                      <a:pPr indent="0" lvl="0" marL="0" rtl="0" algn="l">
                        <a:lnSpc>
                          <a:spcPct val="115000"/>
                        </a:lnSpc>
                        <a:spcBef>
                          <a:spcPts val="0"/>
                        </a:spcBef>
                        <a:spcAft>
                          <a:spcPts val="0"/>
                        </a:spcAft>
                        <a:buNone/>
                      </a:pPr>
                      <a:r>
                        <a:rPr b="1" lang="en-GB" sz="1600">
                          <a:solidFill>
                            <a:srgbClr val="FFFFFF"/>
                          </a:solidFill>
                          <a:latin typeface="Montserrat"/>
                          <a:ea typeface="Montserrat"/>
                          <a:cs typeface="Montserrat"/>
                          <a:sym typeface="Montserrat"/>
                        </a:rPr>
                        <a:t>2019</a:t>
                      </a:r>
                      <a:endParaRPr b="1" sz="1600">
                        <a:solidFill>
                          <a:srgbClr val="FFFFFF"/>
                        </a:solidFill>
                        <a:latin typeface="Montserrat"/>
                        <a:ea typeface="Montserrat"/>
                        <a:cs typeface="Montserrat"/>
                        <a:sym typeface="Montserrat"/>
                      </a:endParaRPr>
                    </a:p>
                  </a:txBody>
                  <a:tcPr marT="27300" marB="27300" marR="27300" marL="273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6AA84F"/>
                    </a:solidFill>
                  </a:tcPr>
                </a:tc>
                <a:tc>
                  <a:txBody>
                    <a:bodyPr/>
                    <a:lstStyle/>
                    <a:p>
                      <a:pPr indent="0" lvl="0" marL="0" rtl="0" algn="l">
                        <a:lnSpc>
                          <a:spcPct val="115000"/>
                        </a:lnSpc>
                        <a:spcBef>
                          <a:spcPts val="0"/>
                        </a:spcBef>
                        <a:spcAft>
                          <a:spcPts val="0"/>
                        </a:spcAft>
                        <a:buNone/>
                      </a:pPr>
                      <a:r>
                        <a:rPr b="1" lang="en-GB" sz="1600">
                          <a:solidFill>
                            <a:srgbClr val="FFFFFF"/>
                          </a:solidFill>
                          <a:latin typeface="Montserrat"/>
                          <a:ea typeface="Montserrat"/>
                          <a:cs typeface="Montserrat"/>
                          <a:sym typeface="Montserrat"/>
                        </a:rPr>
                        <a:t>2020</a:t>
                      </a:r>
                      <a:endParaRPr b="1" sz="1600">
                        <a:solidFill>
                          <a:srgbClr val="FFFFFF"/>
                        </a:solidFill>
                        <a:latin typeface="Montserrat"/>
                        <a:ea typeface="Montserrat"/>
                        <a:cs typeface="Montserrat"/>
                        <a:sym typeface="Montserrat"/>
                      </a:endParaRPr>
                    </a:p>
                  </a:txBody>
                  <a:tcPr marT="27300" marB="27300" marR="27300" marL="273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6AA84F"/>
                    </a:solidFill>
                  </a:tcPr>
                </a:tc>
                <a:tc>
                  <a:txBody>
                    <a:bodyPr/>
                    <a:lstStyle/>
                    <a:p>
                      <a:pPr indent="0" lvl="0" marL="0" rtl="0" algn="l">
                        <a:lnSpc>
                          <a:spcPct val="115000"/>
                        </a:lnSpc>
                        <a:spcBef>
                          <a:spcPts val="0"/>
                        </a:spcBef>
                        <a:spcAft>
                          <a:spcPts val="0"/>
                        </a:spcAft>
                        <a:buNone/>
                      </a:pPr>
                      <a:r>
                        <a:rPr b="1" lang="en-GB" sz="1600">
                          <a:solidFill>
                            <a:srgbClr val="FFFFFF"/>
                          </a:solidFill>
                          <a:latin typeface="Montserrat"/>
                          <a:ea typeface="Montserrat"/>
                          <a:cs typeface="Montserrat"/>
                          <a:sym typeface="Montserrat"/>
                        </a:rPr>
                        <a:t>2021</a:t>
                      </a:r>
                      <a:endParaRPr b="1" sz="1600">
                        <a:solidFill>
                          <a:srgbClr val="FFFFFF"/>
                        </a:solidFill>
                        <a:latin typeface="Montserrat"/>
                        <a:ea typeface="Montserrat"/>
                        <a:cs typeface="Montserrat"/>
                        <a:sym typeface="Montserrat"/>
                      </a:endParaRPr>
                    </a:p>
                  </a:txBody>
                  <a:tcPr marT="27300" marB="27300" marR="27300" marL="273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6AA84F"/>
                    </a:solidFill>
                  </a:tcPr>
                </a:tc>
                <a:tc>
                  <a:txBody>
                    <a:bodyPr/>
                    <a:lstStyle/>
                    <a:p>
                      <a:pPr indent="0" lvl="0" marL="0" rtl="0" algn="l">
                        <a:lnSpc>
                          <a:spcPct val="115000"/>
                        </a:lnSpc>
                        <a:spcBef>
                          <a:spcPts val="0"/>
                        </a:spcBef>
                        <a:spcAft>
                          <a:spcPts val="0"/>
                        </a:spcAft>
                        <a:buNone/>
                      </a:pPr>
                      <a:r>
                        <a:rPr b="1" lang="en-GB" sz="1600">
                          <a:solidFill>
                            <a:srgbClr val="FFFFFF"/>
                          </a:solidFill>
                          <a:latin typeface="Montserrat"/>
                          <a:ea typeface="Montserrat"/>
                          <a:cs typeface="Montserrat"/>
                          <a:sym typeface="Montserrat"/>
                        </a:rPr>
                        <a:t>2022</a:t>
                      </a:r>
                      <a:endParaRPr b="1" sz="1600">
                        <a:solidFill>
                          <a:srgbClr val="FFFFFF"/>
                        </a:solidFill>
                        <a:latin typeface="Montserrat"/>
                        <a:ea typeface="Montserrat"/>
                        <a:cs typeface="Montserrat"/>
                        <a:sym typeface="Montserrat"/>
                      </a:endParaRPr>
                    </a:p>
                  </a:txBody>
                  <a:tcPr marT="27300" marB="27300" marR="27300" marL="273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6AA84F"/>
                    </a:solidFill>
                  </a:tcPr>
                </a:tc>
                <a:tc>
                  <a:txBody>
                    <a:bodyPr/>
                    <a:lstStyle/>
                    <a:p>
                      <a:pPr indent="0" lvl="0" marL="0" rtl="0" algn="l">
                        <a:lnSpc>
                          <a:spcPct val="115000"/>
                        </a:lnSpc>
                        <a:spcBef>
                          <a:spcPts val="0"/>
                        </a:spcBef>
                        <a:spcAft>
                          <a:spcPts val="0"/>
                        </a:spcAft>
                        <a:buNone/>
                      </a:pPr>
                      <a:r>
                        <a:rPr b="1" lang="en-GB" sz="1600">
                          <a:solidFill>
                            <a:srgbClr val="FFFFFF"/>
                          </a:solidFill>
                          <a:latin typeface="Montserrat"/>
                          <a:ea typeface="Montserrat"/>
                          <a:cs typeface="Montserrat"/>
                          <a:sym typeface="Montserrat"/>
                        </a:rPr>
                        <a:t>2023</a:t>
                      </a:r>
                      <a:endParaRPr b="1" sz="1600">
                        <a:solidFill>
                          <a:srgbClr val="FFFFFF"/>
                        </a:solidFill>
                        <a:latin typeface="Montserrat"/>
                        <a:ea typeface="Montserrat"/>
                        <a:cs typeface="Montserrat"/>
                        <a:sym typeface="Montserrat"/>
                      </a:endParaRPr>
                    </a:p>
                  </a:txBody>
                  <a:tcPr marT="27300" marB="27300" marR="27300" marL="273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6AA84F"/>
                    </a:solidFill>
                  </a:tcPr>
                </a:tc>
                <a:tc>
                  <a:txBody>
                    <a:bodyPr/>
                    <a:lstStyle/>
                    <a:p>
                      <a:pPr indent="0" lvl="0" marL="0" rtl="0" algn="l">
                        <a:lnSpc>
                          <a:spcPct val="115000"/>
                        </a:lnSpc>
                        <a:spcBef>
                          <a:spcPts val="0"/>
                        </a:spcBef>
                        <a:spcAft>
                          <a:spcPts val="0"/>
                        </a:spcAft>
                        <a:buNone/>
                      </a:pPr>
                      <a:r>
                        <a:rPr b="1" lang="en-GB" sz="1600">
                          <a:solidFill>
                            <a:srgbClr val="FFFFFF"/>
                          </a:solidFill>
                          <a:latin typeface="Montserrat"/>
                          <a:ea typeface="Montserrat"/>
                          <a:cs typeface="Montserrat"/>
                          <a:sym typeface="Montserrat"/>
                        </a:rPr>
                        <a:t>%  Change</a:t>
                      </a:r>
                      <a:endParaRPr b="1" sz="16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GB" sz="1600">
                          <a:solidFill>
                            <a:srgbClr val="FFFFFF"/>
                          </a:solidFill>
                          <a:latin typeface="Montserrat"/>
                          <a:ea typeface="Montserrat"/>
                          <a:cs typeface="Montserrat"/>
                          <a:sym typeface="Montserrat"/>
                        </a:rPr>
                        <a:t>2018/2023</a:t>
                      </a:r>
                      <a:endParaRPr b="1" sz="1600">
                        <a:solidFill>
                          <a:srgbClr val="FFFFFF"/>
                        </a:solidFill>
                        <a:latin typeface="Montserrat"/>
                        <a:ea typeface="Montserrat"/>
                        <a:cs typeface="Montserrat"/>
                        <a:sym typeface="Montserrat"/>
                      </a:endParaRPr>
                    </a:p>
                  </a:txBody>
                  <a:tcPr marT="27300" marB="27300" marR="27300" marL="273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6AA84F"/>
                    </a:solidFill>
                  </a:tcPr>
                </a:tc>
              </a:tr>
              <a:tr h="578175">
                <a:tc>
                  <a:txBody>
                    <a:bodyPr/>
                    <a:lstStyle/>
                    <a:p>
                      <a:pPr indent="0" lvl="0" marL="0" rtl="0" algn="l">
                        <a:lnSpc>
                          <a:spcPct val="115000"/>
                        </a:lnSpc>
                        <a:spcBef>
                          <a:spcPts val="0"/>
                        </a:spcBef>
                        <a:spcAft>
                          <a:spcPts val="0"/>
                        </a:spcAft>
                        <a:buNone/>
                      </a:pPr>
                      <a:r>
                        <a:rPr b="1" lang="en-GB" sz="1600">
                          <a:latin typeface="Montserrat"/>
                          <a:ea typeface="Montserrat"/>
                          <a:cs typeface="Montserrat"/>
                          <a:sym typeface="Montserrat"/>
                        </a:rPr>
                        <a:t>Total Intra-EAC Trade</a:t>
                      </a:r>
                      <a:endParaRPr b="1" sz="1600">
                        <a:latin typeface="Montserrat"/>
                        <a:ea typeface="Montserrat"/>
                        <a:cs typeface="Montserrat"/>
                        <a:sym typeface="Montserrat"/>
                      </a:endParaRPr>
                    </a:p>
                  </a:txBody>
                  <a:tcPr marT="12700" marB="12700" marR="12700" marL="127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600">
                          <a:latin typeface="Montserrat"/>
                          <a:ea typeface="Montserrat"/>
                          <a:cs typeface="Montserrat"/>
                          <a:sym typeface="Montserrat"/>
                        </a:rPr>
                        <a:t>6,549.60</a:t>
                      </a:r>
                      <a:endParaRPr sz="1600">
                        <a:latin typeface="Montserrat"/>
                        <a:ea typeface="Montserrat"/>
                        <a:cs typeface="Montserrat"/>
                        <a:sym typeface="Montserrat"/>
                      </a:endParaRPr>
                    </a:p>
                  </a:txBody>
                  <a:tcPr marT="12700" marB="12700" marR="12700" marL="127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600">
                          <a:latin typeface="Montserrat"/>
                          <a:ea typeface="Montserrat"/>
                          <a:cs typeface="Montserrat"/>
                          <a:sym typeface="Montserrat"/>
                        </a:rPr>
                        <a:t>7,098.13</a:t>
                      </a:r>
                      <a:endParaRPr sz="1600">
                        <a:latin typeface="Montserrat"/>
                        <a:ea typeface="Montserrat"/>
                        <a:cs typeface="Montserrat"/>
                        <a:sym typeface="Montserrat"/>
                      </a:endParaRPr>
                    </a:p>
                  </a:txBody>
                  <a:tcPr marT="12700" marB="12700" marR="12700" marL="127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600">
                          <a:latin typeface="Montserrat"/>
                          <a:ea typeface="Montserrat"/>
                          <a:cs typeface="Montserrat"/>
                          <a:sym typeface="Montserrat"/>
                        </a:rPr>
                        <a:t>7,948.92</a:t>
                      </a:r>
                      <a:endParaRPr sz="1600">
                        <a:latin typeface="Montserrat"/>
                        <a:ea typeface="Montserrat"/>
                        <a:cs typeface="Montserrat"/>
                        <a:sym typeface="Montserrat"/>
                      </a:endParaRPr>
                    </a:p>
                  </a:txBody>
                  <a:tcPr marT="12700" marB="12700" marR="12700" marL="127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600">
                          <a:latin typeface="Montserrat"/>
                          <a:ea typeface="Montserrat"/>
                          <a:cs typeface="Montserrat"/>
                          <a:sym typeface="Montserrat"/>
                        </a:rPr>
                        <a:t>9,810.44</a:t>
                      </a:r>
                      <a:endParaRPr sz="1600">
                        <a:latin typeface="Montserrat"/>
                        <a:ea typeface="Montserrat"/>
                        <a:cs typeface="Montserrat"/>
                        <a:sym typeface="Montserrat"/>
                      </a:endParaRPr>
                    </a:p>
                  </a:txBody>
                  <a:tcPr marT="12700" marB="12700" marR="12700" marL="127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600">
                          <a:latin typeface="Montserrat"/>
                          <a:ea typeface="Montserrat"/>
                          <a:cs typeface="Montserrat"/>
                          <a:sym typeface="Montserrat"/>
                        </a:rPr>
                        <a:t>10,910.90</a:t>
                      </a:r>
                      <a:endParaRPr sz="1600">
                        <a:latin typeface="Montserrat"/>
                        <a:ea typeface="Montserrat"/>
                        <a:cs typeface="Montserrat"/>
                        <a:sym typeface="Montserrat"/>
                      </a:endParaRPr>
                    </a:p>
                  </a:txBody>
                  <a:tcPr marT="12700" marB="12700" marR="12700" marL="127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600">
                          <a:latin typeface="Montserrat"/>
                          <a:ea typeface="Montserrat"/>
                          <a:cs typeface="Montserrat"/>
                          <a:sym typeface="Montserrat"/>
                        </a:rPr>
                        <a:t>12,103</a:t>
                      </a:r>
                      <a:endParaRPr sz="1600">
                        <a:latin typeface="Montserrat"/>
                        <a:ea typeface="Montserrat"/>
                        <a:cs typeface="Montserrat"/>
                        <a:sym typeface="Montserrat"/>
                      </a:endParaRPr>
                    </a:p>
                  </a:txBody>
                  <a:tcPr marT="12700" marB="12700" marR="12700" marL="127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600">
                          <a:latin typeface="Montserrat"/>
                          <a:ea typeface="Montserrat"/>
                          <a:cs typeface="Montserrat"/>
                          <a:sym typeface="Montserrat"/>
                        </a:rPr>
                        <a:t>84.8</a:t>
                      </a:r>
                      <a:endParaRPr sz="1600">
                        <a:latin typeface="Montserrat"/>
                        <a:ea typeface="Montserrat"/>
                        <a:cs typeface="Montserrat"/>
                        <a:sym typeface="Montserrat"/>
                      </a:endParaRPr>
                    </a:p>
                  </a:txBody>
                  <a:tcPr marT="12700" marB="12700" marR="12700" marL="127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78175">
                <a:tc>
                  <a:txBody>
                    <a:bodyPr/>
                    <a:lstStyle/>
                    <a:p>
                      <a:pPr indent="0" lvl="0" marL="0" rtl="0" algn="l">
                        <a:lnSpc>
                          <a:spcPct val="115000"/>
                        </a:lnSpc>
                        <a:spcBef>
                          <a:spcPts val="0"/>
                        </a:spcBef>
                        <a:spcAft>
                          <a:spcPts val="0"/>
                        </a:spcAft>
                        <a:buNone/>
                      </a:pPr>
                      <a:r>
                        <a:rPr b="1" lang="en-GB" sz="1600">
                          <a:latin typeface="Montserrat"/>
                          <a:ea typeface="Montserrat"/>
                          <a:cs typeface="Montserrat"/>
                          <a:sym typeface="Montserrat"/>
                        </a:rPr>
                        <a:t>Total EAC Trade</a:t>
                      </a:r>
                      <a:endParaRPr b="1" sz="1600">
                        <a:latin typeface="Montserrat"/>
                        <a:ea typeface="Montserrat"/>
                        <a:cs typeface="Montserrat"/>
                        <a:sym typeface="Montserrat"/>
                      </a:endParaRPr>
                    </a:p>
                  </a:txBody>
                  <a:tcPr marT="12700" marB="12700" marR="12700" marL="127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600">
                          <a:latin typeface="Montserrat"/>
                          <a:ea typeface="Montserrat"/>
                          <a:cs typeface="Montserrat"/>
                          <a:sym typeface="Montserrat"/>
                        </a:rPr>
                        <a:t>50,523.48</a:t>
                      </a:r>
                      <a:endParaRPr sz="1600">
                        <a:latin typeface="Montserrat"/>
                        <a:ea typeface="Montserrat"/>
                        <a:cs typeface="Montserrat"/>
                        <a:sym typeface="Montserrat"/>
                      </a:endParaRPr>
                    </a:p>
                  </a:txBody>
                  <a:tcPr marT="12700" marB="12700" marR="12700" marL="127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600">
                          <a:latin typeface="Montserrat"/>
                          <a:ea typeface="Montserrat"/>
                          <a:cs typeface="Montserrat"/>
                          <a:sym typeface="Montserrat"/>
                        </a:rPr>
                        <a:t>54,296.79</a:t>
                      </a:r>
                      <a:endParaRPr sz="1600">
                        <a:latin typeface="Montserrat"/>
                        <a:ea typeface="Montserrat"/>
                        <a:cs typeface="Montserrat"/>
                        <a:sym typeface="Montserrat"/>
                      </a:endParaRPr>
                    </a:p>
                  </a:txBody>
                  <a:tcPr marT="12700" marB="12700" marR="12700" marL="127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600">
                          <a:latin typeface="Montserrat"/>
                          <a:ea typeface="Montserrat"/>
                          <a:cs typeface="Montserrat"/>
                          <a:sym typeface="Montserrat"/>
                        </a:rPr>
                        <a:t>54,554.57</a:t>
                      </a:r>
                      <a:endParaRPr sz="1600">
                        <a:latin typeface="Montserrat"/>
                        <a:ea typeface="Montserrat"/>
                        <a:cs typeface="Montserrat"/>
                        <a:sym typeface="Montserrat"/>
                      </a:endParaRPr>
                    </a:p>
                  </a:txBody>
                  <a:tcPr marT="12700" marB="12700" marR="12700" marL="127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600">
                          <a:latin typeface="Montserrat"/>
                          <a:ea typeface="Montserrat"/>
                          <a:cs typeface="Montserrat"/>
                          <a:sym typeface="Montserrat"/>
                        </a:rPr>
                        <a:t>65,268.98</a:t>
                      </a:r>
                      <a:endParaRPr sz="1600">
                        <a:latin typeface="Montserrat"/>
                        <a:ea typeface="Montserrat"/>
                        <a:cs typeface="Montserrat"/>
                        <a:sym typeface="Montserrat"/>
                      </a:endParaRPr>
                    </a:p>
                  </a:txBody>
                  <a:tcPr marT="12700" marB="12700" marR="12700" marL="127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600">
                          <a:latin typeface="Montserrat"/>
                          <a:ea typeface="Montserrat"/>
                          <a:cs typeface="Montserrat"/>
                          <a:sym typeface="Montserrat"/>
                        </a:rPr>
                        <a:t>74,030.91</a:t>
                      </a:r>
                      <a:endParaRPr sz="1600">
                        <a:latin typeface="Montserrat"/>
                        <a:ea typeface="Montserrat"/>
                        <a:cs typeface="Montserrat"/>
                        <a:sym typeface="Montserrat"/>
                      </a:endParaRPr>
                    </a:p>
                  </a:txBody>
                  <a:tcPr marT="12700" marB="12700" marR="12700" marL="127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600">
                          <a:latin typeface="Montserrat"/>
                          <a:ea typeface="Montserrat"/>
                          <a:cs typeface="Montserrat"/>
                          <a:sym typeface="Montserrat"/>
                        </a:rPr>
                        <a:t>80,620</a:t>
                      </a:r>
                      <a:endParaRPr sz="1600">
                        <a:latin typeface="Montserrat"/>
                        <a:ea typeface="Montserrat"/>
                        <a:cs typeface="Montserrat"/>
                        <a:sym typeface="Montserrat"/>
                      </a:endParaRPr>
                    </a:p>
                  </a:txBody>
                  <a:tcPr marT="12700" marB="12700" marR="12700" marL="127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600">
                          <a:latin typeface="Montserrat"/>
                          <a:ea typeface="Montserrat"/>
                          <a:cs typeface="Montserrat"/>
                          <a:sym typeface="Montserrat"/>
                        </a:rPr>
                        <a:t>59.57</a:t>
                      </a:r>
                      <a:endParaRPr sz="1600">
                        <a:latin typeface="Montserrat"/>
                        <a:ea typeface="Montserrat"/>
                        <a:cs typeface="Montserrat"/>
                        <a:sym typeface="Montserrat"/>
                      </a:endParaRPr>
                    </a:p>
                  </a:txBody>
                  <a:tcPr marT="12700" marB="12700" marR="12700" marL="127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77975">
                <a:tc>
                  <a:txBody>
                    <a:bodyPr/>
                    <a:lstStyle/>
                    <a:p>
                      <a:pPr indent="0" lvl="0" marL="0" rtl="0" algn="l">
                        <a:lnSpc>
                          <a:spcPct val="115000"/>
                        </a:lnSpc>
                        <a:spcBef>
                          <a:spcPts val="0"/>
                        </a:spcBef>
                        <a:spcAft>
                          <a:spcPts val="0"/>
                        </a:spcAft>
                        <a:buNone/>
                      </a:pPr>
                      <a:r>
                        <a:rPr b="1" lang="en-GB" sz="1600">
                          <a:latin typeface="Montserrat"/>
                          <a:ea typeface="Montserrat"/>
                          <a:cs typeface="Montserrat"/>
                          <a:sym typeface="Montserrat"/>
                        </a:rPr>
                        <a:t>% share of Intra-EAC Trade to Total Trade</a:t>
                      </a:r>
                      <a:endParaRPr b="1" sz="1600">
                        <a:latin typeface="Montserrat"/>
                        <a:ea typeface="Montserrat"/>
                        <a:cs typeface="Montserrat"/>
                        <a:sym typeface="Montserrat"/>
                      </a:endParaRPr>
                    </a:p>
                  </a:txBody>
                  <a:tcPr marT="12700" marB="12700" marR="12700" marL="127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600">
                          <a:latin typeface="Montserrat"/>
                          <a:ea typeface="Montserrat"/>
                          <a:cs typeface="Montserrat"/>
                          <a:sym typeface="Montserrat"/>
                        </a:rPr>
                        <a:t>13</a:t>
                      </a:r>
                      <a:endParaRPr sz="1600">
                        <a:latin typeface="Montserrat"/>
                        <a:ea typeface="Montserrat"/>
                        <a:cs typeface="Montserrat"/>
                        <a:sym typeface="Montserrat"/>
                      </a:endParaRPr>
                    </a:p>
                  </a:txBody>
                  <a:tcPr marT="12700" marB="12700" marR="12700" marL="127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600">
                          <a:latin typeface="Montserrat"/>
                          <a:ea typeface="Montserrat"/>
                          <a:cs typeface="Montserrat"/>
                          <a:sym typeface="Montserrat"/>
                        </a:rPr>
                        <a:t>13</a:t>
                      </a:r>
                      <a:endParaRPr sz="1600">
                        <a:latin typeface="Montserrat"/>
                        <a:ea typeface="Montserrat"/>
                        <a:cs typeface="Montserrat"/>
                        <a:sym typeface="Montserrat"/>
                      </a:endParaRPr>
                    </a:p>
                  </a:txBody>
                  <a:tcPr marT="12700" marB="12700" marR="12700" marL="127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600">
                          <a:latin typeface="Montserrat"/>
                          <a:ea typeface="Montserrat"/>
                          <a:cs typeface="Montserrat"/>
                          <a:sym typeface="Montserrat"/>
                        </a:rPr>
                        <a:t>15</a:t>
                      </a:r>
                      <a:endParaRPr sz="1600">
                        <a:latin typeface="Montserrat"/>
                        <a:ea typeface="Montserrat"/>
                        <a:cs typeface="Montserrat"/>
                        <a:sym typeface="Montserrat"/>
                      </a:endParaRPr>
                    </a:p>
                  </a:txBody>
                  <a:tcPr marT="12700" marB="12700" marR="12700" marL="127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600">
                          <a:latin typeface="Montserrat"/>
                          <a:ea typeface="Montserrat"/>
                          <a:cs typeface="Montserrat"/>
                          <a:sym typeface="Montserrat"/>
                        </a:rPr>
                        <a:t>15</a:t>
                      </a:r>
                      <a:endParaRPr sz="1600">
                        <a:latin typeface="Montserrat"/>
                        <a:ea typeface="Montserrat"/>
                        <a:cs typeface="Montserrat"/>
                        <a:sym typeface="Montserrat"/>
                      </a:endParaRPr>
                    </a:p>
                  </a:txBody>
                  <a:tcPr marT="12700" marB="12700" marR="12700" marL="127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600">
                          <a:latin typeface="Montserrat"/>
                          <a:ea typeface="Montserrat"/>
                          <a:cs typeface="Montserrat"/>
                          <a:sym typeface="Montserrat"/>
                        </a:rPr>
                        <a:t>15</a:t>
                      </a:r>
                      <a:endParaRPr sz="1600">
                        <a:latin typeface="Montserrat"/>
                        <a:ea typeface="Montserrat"/>
                        <a:cs typeface="Montserrat"/>
                        <a:sym typeface="Montserrat"/>
                      </a:endParaRPr>
                    </a:p>
                  </a:txBody>
                  <a:tcPr marT="12700" marB="12700" marR="12700" marL="127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600">
                          <a:latin typeface="Montserrat"/>
                          <a:ea typeface="Montserrat"/>
                          <a:cs typeface="Montserrat"/>
                          <a:sym typeface="Montserrat"/>
                        </a:rPr>
                        <a:t>15</a:t>
                      </a:r>
                      <a:endParaRPr sz="1600">
                        <a:latin typeface="Montserrat"/>
                        <a:ea typeface="Montserrat"/>
                        <a:cs typeface="Montserrat"/>
                        <a:sym typeface="Montserrat"/>
                      </a:endParaRPr>
                    </a:p>
                  </a:txBody>
                  <a:tcPr marT="12700" marB="12700" marR="12700" marL="127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600">
                        <a:latin typeface="Montserrat"/>
                        <a:ea typeface="Montserrat"/>
                        <a:cs typeface="Montserrat"/>
                        <a:sym typeface="Montserrat"/>
                      </a:endParaRPr>
                    </a:p>
                  </a:txBody>
                  <a:tcPr marT="12700" marB="12700" marR="12700" marL="127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12"/>
          <p:cNvSpPr txBox="1"/>
          <p:nvPr>
            <p:ph type="title"/>
          </p:nvPr>
        </p:nvSpPr>
        <p:spPr>
          <a:xfrm>
            <a:off x="443409" y="159689"/>
            <a:ext cx="11305200" cy="639900"/>
          </a:xfrm>
          <a:prstGeom prst="rect">
            <a:avLst/>
          </a:prstGeom>
          <a:noFill/>
          <a:ln>
            <a:noFill/>
          </a:ln>
        </p:spPr>
        <p:txBody>
          <a:bodyPr anchorCtr="0" anchor="ctr" bIns="45700" lIns="90000" spcFirstLastPara="1" rIns="91425" wrap="square" tIns="45700">
            <a:normAutofit/>
          </a:bodyPr>
          <a:lstStyle/>
          <a:p>
            <a:pPr indent="0" lvl="0" marL="0" rtl="0" algn="l">
              <a:lnSpc>
                <a:spcPct val="100000"/>
              </a:lnSpc>
              <a:spcBef>
                <a:spcPts val="0"/>
              </a:spcBef>
              <a:spcAft>
                <a:spcPts val="0"/>
              </a:spcAft>
              <a:buSzPts val="2800"/>
              <a:buNone/>
            </a:pPr>
            <a:r>
              <a:rPr lang="en-GB"/>
              <a:t>Impact</a:t>
            </a:r>
            <a:endParaRPr/>
          </a:p>
        </p:txBody>
      </p:sp>
      <p:sp>
        <p:nvSpPr>
          <p:cNvPr id="348" name="Google Shape;348;p12"/>
          <p:cNvSpPr txBox="1"/>
          <p:nvPr>
            <p:ph idx="12" type="sldNum"/>
          </p:nvPr>
        </p:nvSpPr>
        <p:spPr>
          <a:xfrm>
            <a:off x="11619835" y="6560234"/>
            <a:ext cx="655500" cy="138600"/>
          </a:xfrm>
          <a:prstGeom prst="rect">
            <a:avLst/>
          </a:prstGeom>
          <a:noFill/>
          <a:ln>
            <a:noFill/>
          </a:ln>
        </p:spPr>
        <p:txBody>
          <a:bodyPr anchorCtr="0" anchor="b" bIns="0" lIns="0" spcFirstLastPara="1" rIns="0" wrap="square" tIns="0">
            <a:spAutoFit/>
          </a:bodyPr>
          <a:lstStyle/>
          <a:p>
            <a:pPr indent="0" lvl="0" marL="0" rtl="0" algn="l">
              <a:lnSpc>
                <a:spcPct val="100000"/>
              </a:lnSpc>
              <a:spcBef>
                <a:spcPts val="0"/>
              </a:spcBef>
              <a:spcAft>
                <a:spcPts val="0"/>
              </a:spcAft>
              <a:buClr>
                <a:srgbClr val="000000"/>
              </a:buClr>
              <a:buSzPts val="900"/>
              <a:buFont typeface="Arial"/>
              <a:buNone/>
            </a:pPr>
            <a:fld id="{00000000-1234-1234-1234-123412341234}" type="slidenum">
              <a:rPr lang="en-GB"/>
              <a:t>‹#›</a:t>
            </a:fld>
            <a:endParaRPr/>
          </a:p>
        </p:txBody>
      </p:sp>
      <p:sp>
        <p:nvSpPr>
          <p:cNvPr id="349" name="Google Shape;349;p12"/>
          <p:cNvSpPr txBox="1"/>
          <p:nvPr>
            <p:ph idx="2" type="body"/>
          </p:nvPr>
        </p:nvSpPr>
        <p:spPr>
          <a:xfrm>
            <a:off x="1524000" y="2190265"/>
            <a:ext cx="9904800" cy="3519000"/>
          </a:xfrm>
          <a:prstGeom prst="rect">
            <a:avLst/>
          </a:prstGeom>
          <a:noFill/>
          <a:ln>
            <a:noFill/>
          </a:ln>
        </p:spPr>
        <p:txBody>
          <a:bodyPr anchorCtr="0" anchor="ctr" bIns="45700" lIns="91425" spcFirstLastPara="1" rIns="91425" wrap="square" tIns="45700">
            <a:noAutofit/>
          </a:bodyPr>
          <a:lstStyle/>
          <a:p>
            <a:pPr indent="-317500" lvl="0" marL="457200" rtl="0" algn="l">
              <a:lnSpc>
                <a:spcPct val="120000"/>
              </a:lnSpc>
              <a:spcBef>
                <a:spcPts val="969"/>
              </a:spcBef>
              <a:spcAft>
                <a:spcPts val="0"/>
              </a:spcAft>
              <a:buSzPts val="1400"/>
              <a:buChar char="●"/>
            </a:pPr>
            <a:r>
              <a:rPr lang="en-GB" sz="1500">
                <a:latin typeface="Montserrat SemiBold"/>
                <a:ea typeface="Montserrat SemiBold"/>
                <a:cs typeface="Montserrat SemiBold"/>
                <a:sym typeface="Montserrat SemiBold"/>
              </a:rPr>
              <a:t>Export Capability Programme played a key role in improving the export capacity of the region, particularly in the context of COVID-19</a:t>
            </a:r>
            <a:r>
              <a:rPr lang="en-GB" sz="1500"/>
              <a:t>. The Rwanda Export Development Programme demonstrated tangible success by nearly doubling new export transactions from USD 1 million to USD 2 million.</a:t>
            </a:r>
            <a:endParaRPr sz="2100"/>
          </a:p>
          <a:p>
            <a:pPr indent="0" lvl="0" marL="158750" rtl="0" algn="l">
              <a:lnSpc>
                <a:spcPct val="120000"/>
              </a:lnSpc>
              <a:spcBef>
                <a:spcPts val="969"/>
              </a:spcBef>
              <a:spcAft>
                <a:spcPts val="0"/>
              </a:spcAft>
              <a:buSzPts val="1100"/>
              <a:buNone/>
            </a:pPr>
            <a:r>
              <a:t/>
            </a:r>
            <a:endParaRPr sz="1500"/>
          </a:p>
          <a:p>
            <a:pPr indent="-317500" lvl="0" marL="457200" rtl="0" algn="l">
              <a:lnSpc>
                <a:spcPct val="120000"/>
              </a:lnSpc>
              <a:spcBef>
                <a:spcPts val="0"/>
              </a:spcBef>
              <a:spcAft>
                <a:spcPts val="0"/>
              </a:spcAft>
              <a:buSzPts val="1400"/>
              <a:buChar char="●"/>
            </a:pPr>
            <a:r>
              <a:rPr lang="en-GB" sz="1500">
                <a:latin typeface="Montserrat SemiBold"/>
                <a:ea typeface="Montserrat SemiBold"/>
                <a:cs typeface="Montserrat SemiBold"/>
                <a:sym typeface="Montserrat SemiBold"/>
              </a:rPr>
              <a:t>The HMAP projects contributed to an increase in the export capacity</a:t>
            </a:r>
            <a:r>
              <a:rPr lang="en-GB" sz="1500"/>
              <a:t>. </a:t>
            </a:r>
            <a:endParaRPr sz="2100"/>
          </a:p>
          <a:p>
            <a:pPr indent="-317500" lvl="1" marL="914400" rtl="0" algn="l">
              <a:lnSpc>
                <a:spcPct val="120000"/>
              </a:lnSpc>
              <a:spcBef>
                <a:spcPts val="0"/>
              </a:spcBef>
              <a:spcAft>
                <a:spcPts val="0"/>
              </a:spcAft>
              <a:buSzPts val="1400"/>
              <a:buChar char="●"/>
            </a:pPr>
            <a:r>
              <a:rPr lang="en-GB" sz="1500"/>
              <a:t>HMAP assisted farmers with selling around 50,000 tons of produce according to project documentation. 18 out 19 surveyed farmers reported increased trade volumes and monetary gains, with some observing growth between 5% and 80% from 2019 to 2022. </a:t>
            </a:r>
            <a:endParaRPr sz="2100"/>
          </a:p>
          <a:p>
            <a:pPr indent="-317500" lvl="1" marL="914400" rtl="0" algn="l">
              <a:lnSpc>
                <a:spcPct val="120000"/>
              </a:lnSpc>
              <a:spcBef>
                <a:spcPts val="0"/>
              </a:spcBef>
              <a:spcAft>
                <a:spcPts val="0"/>
              </a:spcAft>
              <a:buSzPts val="1400"/>
              <a:buChar char="●"/>
            </a:pPr>
            <a:r>
              <a:rPr lang="en-GB" sz="1500"/>
              <a:t>The Tanzania HMAP project aimed to link 500 farmers to targeted export markets but overarch vied linked a total of 1,198 farmers. </a:t>
            </a:r>
            <a:endParaRPr sz="2100"/>
          </a:p>
          <a:p>
            <a:pPr indent="-317500" lvl="1" marL="914400" rtl="0" algn="l">
              <a:lnSpc>
                <a:spcPct val="120000"/>
              </a:lnSpc>
              <a:spcBef>
                <a:spcPts val="0"/>
              </a:spcBef>
              <a:spcAft>
                <a:spcPts val="0"/>
              </a:spcAft>
              <a:buSzPts val="1400"/>
              <a:buChar char="●"/>
            </a:pPr>
            <a:r>
              <a:rPr lang="en-GB" sz="1500"/>
              <a:t>The Kenya HMAP 7,854 (35% female and 40% youth) small and medium-scale farmers were linked to markets </a:t>
            </a:r>
            <a:endParaRPr sz="2100"/>
          </a:p>
          <a:p>
            <a:pPr indent="0" lvl="1" marL="615950" rtl="0" algn="l">
              <a:lnSpc>
                <a:spcPct val="120000"/>
              </a:lnSpc>
              <a:spcBef>
                <a:spcPts val="0"/>
              </a:spcBef>
              <a:spcAft>
                <a:spcPts val="0"/>
              </a:spcAft>
              <a:buSzPts val="1100"/>
              <a:buNone/>
            </a:pPr>
            <a:r>
              <a:t/>
            </a:r>
            <a:endParaRPr sz="1500"/>
          </a:p>
          <a:p>
            <a:pPr indent="-317500" lvl="0" marL="457200" rtl="0" algn="l">
              <a:lnSpc>
                <a:spcPct val="120000"/>
              </a:lnSpc>
              <a:spcBef>
                <a:spcPts val="0"/>
              </a:spcBef>
              <a:spcAft>
                <a:spcPts val="0"/>
              </a:spcAft>
              <a:buSzPts val="1400"/>
              <a:buChar char="●"/>
            </a:pPr>
            <a:r>
              <a:rPr lang="en-GB" sz="1500"/>
              <a:t>The </a:t>
            </a:r>
            <a:r>
              <a:rPr lang="en-GB" sz="1500">
                <a:latin typeface="Montserrat SemiBold"/>
                <a:ea typeface="Montserrat SemiBold"/>
                <a:cs typeface="Montserrat SemiBold"/>
                <a:sym typeface="Montserrat SemiBold"/>
              </a:rPr>
              <a:t>DRC Market Linkages Project improved the knowledge of export requirements was shown to have improved, leading to improvement in export readiness</a:t>
            </a:r>
            <a:r>
              <a:rPr lang="en-GB" sz="1500"/>
              <a:t>. There was also a 50% progress toward the target of certification. </a:t>
            </a:r>
            <a:endParaRPr sz="1500"/>
          </a:p>
        </p:txBody>
      </p:sp>
      <p:pic>
        <p:nvPicPr>
          <p:cNvPr id="350" name="Google Shape;350;p12"/>
          <p:cNvPicPr preferRelativeResize="0"/>
          <p:nvPr/>
        </p:nvPicPr>
        <p:blipFill rotWithShape="1">
          <a:blip r:embed="rId3">
            <a:alphaModFix/>
          </a:blip>
          <a:srcRect b="0" l="0" r="0" t="0"/>
          <a:stretch/>
        </p:blipFill>
        <p:spPr>
          <a:xfrm>
            <a:off x="610849" y="3557549"/>
            <a:ext cx="784451" cy="784431"/>
          </a:xfrm>
          <a:prstGeom prst="rect">
            <a:avLst/>
          </a:prstGeom>
          <a:solidFill>
            <a:schemeClr val="dk2"/>
          </a:solidFill>
          <a:ln>
            <a:noFill/>
          </a:ln>
        </p:spPr>
      </p:pic>
      <p:sp>
        <p:nvSpPr>
          <p:cNvPr id="351" name="Google Shape;351;p12"/>
          <p:cNvSpPr txBox="1"/>
          <p:nvPr>
            <p:ph idx="2" type="body"/>
          </p:nvPr>
        </p:nvSpPr>
        <p:spPr>
          <a:xfrm>
            <a:off x="444750" y="640923"/>
            <a:ext cx="11302500" cy="8547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369"/>
              </a:spcBef>
              <a:spcAft>
                <a:spcPts val="969"/>
              </a:spcAft>
              <a:buSzPts val="1800"/>
              <a:buNone/>
            </a:pPr>
            <a:r>
              <a:rPr lang="en-GB" sz="1400"/>
              <a:t>The evaluation found that the Business Competitiveness Programmes made </a:t>
            </a:r>
            <a:r>
              <a:rPr lang="en-GB" sz="1400">
                <a:latin typeface="Montserrat SemiBold"/>
                <a:ea typeface="Montserrat SemiBold"/>
                <a:cs typeface="Montserrat SemiBold"/>
                <a:sym typeface="Montserrat SemiBold"/>
              </a:rPr>
              <a:t>contributed to improved export capacity of East African business (Outcome 2.2)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347f05db157_0_36"/>
          <p:cNvSpPr txBox="1"/>
          <p:nvPr>
            <p:ph type="title"/>
          </p:nvPr>
        </p:nvSpPr>
        <p:spPr>
          <a:xfrm>
            <a:off x="443409" y="159689"/>
            <a:ext cx="11305200" cy="639900"/>
          </a:xfrm>
          <a:prstGeom prst="rect">
            <a:avLst/>
          </a:prstGeom>
          <a:noFill/>
          <a:ln>
            <a:noFill/>
          </a:ln>
        </p:spPr>
        <p:txBody>
          <a:bodyPr anchorCtr="0" anchor="ctr" bIns="45700" lIns="90000" spcFirstLastPara="1" rIns="91425" wrap="square" tIns="45700">
            <a:normAutofit/>
          </a:bodyPr>
          <a:lstStyle/>
          <a:p>
            <a:pPr indent="0" lvl="0" marL="0" rtl="0" algn="l">
              <a:lnSpc>
                <a:spcPct val="100000"/>
              </a:lnSpc>
              <a:spcBef>
                <a:spcPts val="0"/>
              </a:spcBef>
              <a:spcAft>
                <a:spcPts val="0"/>
              </a:spcAft>
              <a:buSzPts val="2800"/>
              <a:buNone/>
            </a:pPr>
            <a:r>
              <a:rPr lang="en-GB"/>
              <a:t>Impact at the project level</a:t>
            </a:r>
            <a:endParaRPr/>
          </a:p>
        </p:txBody>
      </p:sp>
      <p:sp>
        <p:nvSpPr>
          <p:cNvPr id="357" name="Google Shape;357;g347f05db157_0_36"/>
          <p:cNvSpPr txBox="1"/>
          <p:nvPr>
            <p:ph idx="12" type="sldNum"/>
          </p:nvPr>
        </p:nvSpPr>
        <p:spPr>
          <a:xfrm>
            <a:off x="11619835" y="6560234"/>
            <a:ext cx="655500" cy="138600"/>
          </a:xfrm>
          <a:prstGeom prst="rect">
            <a:avLst/>
          </a:prstGeom>
          <a:noFill/>
          <a:ln>
            <a:noFill/>
          </a:ln>
        </p:spPr>
        <p:txBody>
          <a:bodyPr anchorCtr="0" anchor="b" bIns="0" lIns="0" spcFirstLastPara="1" rIns="0" wrap="square" tIns="0">
            <a:spAutoFit/>
          </a:bodyPr>
          <a:lstStyle/>
          <a:p>
            <a:pPr indent="0" lvl="0" marL="0" rtl="0" algn="l">
              <a:lnSpc>
                <a:spcPct val="100000"/>
              </a:lnSpc>
              <a:spcBef>
                <a:spcPts val="0"/>
              </a:spcBef>
              <a:spcAft>
                <a:spcPts val="0"/>
              </a:spcAft>
              <a:buClr>
                <a:srgbClr val="000000"/>
              </a:buClr>
              <a:buSzPts val="900"/>
              <a:buFont typeface="Arial"/>
              <a:buNone/>
            </a:pPr>
            <a:fld id="{00000000-1234-1234-1234-123412341234}" type="slidenum">
              <a:rPr lang="en-GB"/>
              <a:t>‹#›</a:t>
            </a:fld>
            <a:endParaRPr/>
          </a:p>
        </p:txBody>
      </p:sp>
      <p:grpSp>
        <p:nvGrpSpPr>
          <p:cNvPr id="358" name="Google Shape;358;g347f05db157_0_36"/>
          <p:cNvGrpSpPr/>
          <p:nvPr/>
        </p:nvGrpSpPr>
        <p:grpSpPr>
          <a:xfrm>
            <a:off x="454408" y="764964"/>
            <a:ext cx="11283184" cy="6027005"/>
            <a:chOff x="454408" y="764964"/>
            <a:chExt cx="11283184" cy="6027005"/>
          </a:xfrm>
        </p:grpSpPr>
        <p:pic>
          <p:nvPicPr>
            <p:cNvPr id="359" name="Google Shape;359;g347f05db157_0_36"/>
            <p:cNvPicPr preferRelativeResize="0"/>
            <p:nvPr/>
          </p:nvPicPr>
          <p:blipFill rotWithShape="1">
            <a:blip r:embed="rId3">
              <a:alphaModFix/>
            </a:blip>
            <a:srcRect b="0" l="0" r="0" t="0"/>
            <a:stretch/>
          </p:blipFill>
          <p:spPr>
            <a:xfrm>
              <a:off x="2826122" y="1396693"/>
              <a:ext cx="6561900" cy="4374600"/>
            </a:xfrm>
            <a:prstGeom prst="rect">
              <a:avLst/>
            </a:prstGeom>
            <a:noFill/>
            <a:ln>
              <a:noFill/>
            </a:ln>
          </p:spPr>
        </p:pic>
        <p:sp>
          <p:nvSpPr>
            <p:cNvPr id="360" name="Google Shape;360;g347f05db157_0_36"/>
            <p:cNvSpPr txBox="1"/>
            <p:nvPr/>
          </p:nvSpPr>
          <p:spPr>
            <a:xfrm>
              <a:off x="454408" y="764964"/>
              <a:ext cx="3249900" cy="1708500"/>
            </a:xfrm>
            <a:prstGeom prst="rect">
              <a:avLst/>
            </a:prstGeom>
            <a:noFill/>
            <a:ln>
              <a:noFill/>
            </a:ln>
          </p:spPr>
          <p:txBody>
            <a:bodyPr anchorCtr="0" anchor="ctr" bIns="22850" lIns="45700" spcFirstLastPara="1" rIns="45700" wrap="square" tIns="22850">
              <a:spAutoFit/>
            </a:bodyPr>
            <a:lstStyle/>
            <a:p>
              <a:pPr indent="0" lvl="0" marL="0" marR="0" rtl="0" algn="r">
                <a:spcBef>
                  <a:spcPts val="0"/>
                </a:spcBef>
                <a:spcAft>
                  <a:spcPts val="0"/>
                </a:spcAft>
                <a:buNone/>
              </a:pPr>
              <a:r>
                <a:rPr b="1" lang="en-GB" sz="2000">
                  <a:solidFill>
                    <a:srgbClr val="557E3A"/>
                  </a:solidFill>
                  <a:latin typeface="Montserrat"/>
                  <a:ea typeface="Montserrat"/>
                  <a:cs typeface="Montserrat"/>
                  <a:sym typeface="Montserrat"/>
                </a:rPr>
                <a:t>Positive impact on the economic prospects of beneficiaries</a:t>
              </a:r>
              <a:endParaRPr b="1" sz="2000">
                <a:solidFill>
                  <a:srgbClr val="557E3A"/>
                </a:solidFill>
                <a:latin typeface="Montserrat"/>
                <a:ea typeface="Montserrat"/>
                <a:cs typeface="Montserrat"/>
                <a:sym typeface="Montserrat"/>
              </a:endParaRPr>
            </a:p>
            <a:p>
              <a:pPr indent="0" lvl="0" marL="0" marR="0" rtl="0" algn="r">
                <a:spcBef>
                  <a:spcPts val="0"/>
                </a:spcBef>
                <a:spcAft>
                  <a:spcPts val="0"/>
                </a:spcAft>
                <a:buNone/>
              </a:pPr>
              <a:r>
                <a:rPr lang="en-GB" sz="1200">
                  <a:solidFill>
                    <a:srgbClr val="3F3F3F"/>
                  </a:solidFill>
                  <a:latin typeface="Montserrat"/>
                  <a:ea typeface="Montserrat"/>
                  <a:cs typeface="Montserrat"/>
                  <a:sym typeface="Montserrat"/>
                </a:rPr>
                <a:t>Farmers experienced increases in trade volume and monetary value, with some noting significant growth in volume exported ranging from 5% to 80%.</a:t>
              </a:r>
              <a:endParaRPr sz="1200">
                <a:solidFill>
                  <a:srgbClr val="3F3F3F"/>
                </a:solidFill>
                <a:latin typeface="Montserrat"/>
                <a:ea typeface="Montserrat"/>
                <a:cs typeface="Montserrat"/>
                <a:sym typeface="Montserrat"/>
              </a:endParaRPr>
            </a:p>
          </p:txBody>
        </p:sp>
        <p:sp>
          <p:nvSpPr>
            <p:cNvPr id="361" name="Google Shape;361;g347f05db157_0_36"/>
            <p:cNvSpPr txBox="1"/>
            <p:nvPr/>
          </p:nvSpPr>
          <p:spPr>
            <a:xfrm>
              <a:off x="533783" y="2879523"/>
              <a:ext cx="3249900" cy="1893300"/>
            </a:xfrm>
            <a:prstGeom prst="rect">
              <a:avLst/>
            </a:prstGeom>
            <a:noFill/>
            <a:ln>
              <a:noFill/>
            </a:ln>
          </p:spPr>
          <p:txBody>
            <a:bodyPr anchorCtr="0" anchor="ctr" bIns="22850" lIns="45700" spcFirstLastPara="1" rIns="45700" wrap="square" tIns="22850">
              <a:spAutoFit/>
            </a:bodyPr>
            <a:lstStyle/>
            <a:p>
              <a:pPr indent="0" lvl="0" marL="0" marR="0" rtl="0" algn="r">
                <a:spcBef>
                  <a:spcPts val="0"/>
                </a:spcBef>
                <a:spcAft>
                  <a:spcPts val="0"/>
                </a:spcAft>
                <a:buNone/>
              </a:pPr>
              <a:r>
                <a:rPr b="1" lang="en-GB" sz="2000">
                  <a:solidFill>
                    <a:srgbClr val="F2672B"/>
                  </a:solidFill>
                  <a:latin typeface="Montserrat"/>
                  <a:ea typeface="Montserrat"/>
                  <a:cs typeface="Montserrat"/>
                  <a:sym typeface="Montserrat"/>
                </a:rPr>
                <a:t>Creation of business-to-business linkages</a:t>
              </a:r>
              <a:endParaRPr b="1" sz="2000">
                <a:solidFill>
                  <a:srgbClr val="F2672B"/>
                </a:solidFill>
                <a:latin typeface="Montserrat"/>
                <a:ea typeface="Montserrat"/>
                <a:cs typeface="Montserrat"/>
                <a:sym typeface="Montserrat"/>
              </a:endParaRPr>
            </a:p>
            <a:p>
              <a:pPr indent="0" lvl="0" marL="0" marR="0" rtl="0" algn="r">
                <a:spcBef>
                  <a:spcPts val="0"/>
                </a:spcBef>
                <a:spcAft>
                  <a:spcPts val="0"/>
                </a:spcAft>
                <a:buNone/>
              </a:pPr>
              <a:r>
                <a:rPr lang="en-GB" sz="1200">
                  <a:solidFill>
                    <a:srgbClr val="3F3F3F"/>
                  </a:solidFill>
                  <a:latin typeface="Montserrat"/>
                  <a:ea typeface="Montserrat"/>
                  <a:cs typeface="Montserrat"/>
                  <a:sym typeface="Montserrat"/>
                </a:rPr>
                <a:t>This supported smallholder farmers in accessing larger markets, and significant progress in empowering partner organisations within the horticulture industry.</a:t>
              </a:r>
              <a:endParaRPr sz="1200">
                <a:solidFill>
                  <a:srgbClr val="3F3F3F"/>
                </a:solidFill>
                <a:latin typeface="Montserrat"/>
                <a:ea typeface="Montserrat"/>
                <a:cs typeface="Montserrat"/>
                <a:sym typeface="Montserrat"/>
              </a:endParaRPr>
            </a:p>
          </p:txBody>
        </p:sp>
        <p:sp>
          <p:nvSpPr>
            <p:cNvPr id="362" name="Google Shape;362;g347f05db157_0_36"/>
            <p:cNvSpPr txBox="1"/>
            <p:nvPr/>
          </p:nvSpPr>
          <p:spPr>
            <a:xfrm>
              <a:off x="6715742" y="1966251"/>
              <a:ext cx="306300" cy="507900"/>
            </a:xfrm>
            <a:prstGeom prst="rect">
              <a:avLst/>
            </a:prstGeom>
            <a:noFill/>
            <a:ln>
              <a:noFill/>
            </a:ln>
          </p:spPr>
          <p:txBody>
            <a:bodyPr anchorCtr="0" anchor="ctr" bIns="22850" lIns="45700" spcFirstLastPara="1" rIns="45700" wrap="square" tIns="22850">
              <a:noAutofit/>
            </a:bodyPr>
            <a:lstStyle/>
            <a:p>
              <a:pPr indent="0" lvl="0" marL="0" marR="0" rtl="0" algn="ctr">
                <a:spcBef>
                  <a:spcPts val="0"/>
                </a:spcBef>
                <a:spcAft>
                  <a:spcPts val="0"/>
                </a:spcAft>
                <a:buNone/>
              </a:pPr>
              <a:r>
                <a:rPr lang="en-GB" sz="3000">
                  <a:solidFill>
                    <a:srgbClr val="FFFFFF"/>
                  </a:solidFill>
                  <a:latin typeface="Montserrat"/>
                  <a:ea typeface="Montserrat"/>
                  <a:cs typeface="Montserrat"/>
                  <a:sym typeface="Montserrat"/>
                </a:rPr>
                <a:t>1</a:t>
              </a:r>
              <a:endParaRPr sz="900">
                <a:solidFill>
                  <a:srgbClr val="000000"/>
                </a:solidFill>
                <a:latin typeface="Montserrat"/>
                <a:ea typeface="Montserrat"/>
                <a:cs typeface="Montserrat"/>
                <a:sym typeface="Montserrat"/>
              </a:endParaRPr>
            </a:p>
          </p:txBody>
        </p:sp>
        <p:sp>
          <p:nvSpPr>
            <p:cNvPr id="363" name="Google Shape;363;g347f05db157_0_36"/>
            <p:cNvSpPr txBox="1"/>
            <p:nvPr/>
          </p:nvSpPr>
          <p:spPr>
            <a:xfrm>
              <a:off x="6715742" y="4689336"/>
              <a:ext cx="306300" cy="507900"/>
            </a:xfrm>
            <a:prstGeom prst="rect">
              <a:avLst/>
            </a:prstGeom>
            <a:noFill/>
            <a:ln>
              <a:noFill/>
            </a:ln>
          </p:spPr>
          <p:txBody>
            <a:bodyPr anchorCtr="0" anchor="ctr" bIns="22850" lIns="45700" spcFirstLastPara="1" rIns="45700" wrap="square" tIns="22850">
              <a:noAutofit/>
            </a:bodyPr>
            <a:lstStyle/>
            <a:p>
              <a:pPr indent="0" lvl="0" marL="0" marR="0" rtl="0" algn="ctr">
                <a:spcBef>
                  <a:spcPts val="0"/>
                </a:spcBef>
                <a:spcAft>
                  <a:spcPts val="0"/>
                </a:spcAft>
                <a:buNone/>
              </a:pPr>
              <a:r>
                <a:rPr lang="en-GB" sz="3000">
                  <a:solidFill>
                    <a:srgbClr val="FFFFFF"/>
                  </a:solidFill>
                  <a:latin typeface="Montserrat"/>
                  <a:ea typeface="Montserrat"/>
                  <a:cs typeface="Montserrat"/>
                  <a:sym typeface="Montserrat"/>
                </a:rPr>
                <a:t>3</a:t>
              </a:r>
              <a:endParaRPr sz="900">
                <a:solidFill>
                  <a:srgbClr val="000000"/>
                </a:solidFill>
                <a:latin typeface="Montserrat"/>
                <a:ea typeface="Montserrat"/>
                <a:cs typeface="Montserrat"/>
                <a:sym typeface="Montserrat"/>
              </a:endParaRPr>
            </a:p>
          </p:txBody>
        </p:sp>
        <p:sp>
          <p:nvSpPr>
            <p:cNvPr id="364" name="Google Shape;364;g347f05db157_0_36"/>
            <p:cNvSpPr txBox="1"/>
            <p:nvPr/>
          </p:nvSpPr>
          <p:spPr>
            <a:xfrm>
              <a:off x="5175700" y="4671705"/>
              <a:ext cx="306300" cy="507900"/>
            </a:xfrm>
            <a:prstGeom prst="rect">
              <a:avLst/>
            </a:prstGeom>
            <a:noFill/>
            <a:ln>
              <a:noFill/>
            </a:ln>
          </p:spPr>
          <p:txBody>
            <a:bodyPr anchorCtr="0" anchor="ctr" bIns="22850" lIns="45700" spcFirstLastPara="1" rIns="45700" wrap="square" tIns="22850">
              <a:noAutofit/>
            </a:bodyPr>
            <a:lstStyle/>
            <a:p>
              <a:pPr indent="0" lvl="0" marL="0" marR="0" rtl="0" algn="ctr">
                <a:spcBef>
                  <a:spcPts val="0"/>
                </a:spcBef>
                <a:spcAft>
                  <a:spcPts val="0"/>
                </a:spcAft>
                <a:buNone/>
              </a:pPr>
              <a:r>
                <a:rPr lang="en-GB" sz="3000">
                  <a:solidFill>
                    <a:srgbClr val="FFFFFF"/>
                  </a:solidFill>
                  <a:latin typeface="Montserrat"/>
                  <a:ea typeface="Montserrat"/>
                  <a:cs typeface="Montserrat"/>
                  <a:sym typeface="Montserrat"/>
                </a:rPr>
                <a:t>4</a:t>
              </a:r>
              <a:endParaRPr sz="900">
                <a:solidFill>
                  <a:srgbClr val="000000"/>
                </a:solidFill>
                <a:latin typeface="Montserrat"/>
                <a:ea typeface="Montserrat"/>
                <a:cs typeface="Montserrat"/>
                <a:sym typeface="Montserrat"/>
              </a:endParaRPr>
            </a:p>
          </p:txBody>
        </p:sp>
        <p:sp>
          <p:nvSpPr>
            <p:cNvPr id="365" name="Google Shape;365;g347f05db157_0_36"/>
            <p:cNvSpPr txBox="1"/>
            <p:nvPr/>
          </p:nvSpPr>
          <p:spPr>
            <a:xfrm>
              <a:off x="5175700" y="1966250"/>
              <a:ext cx="306300" cy="507900"/>
            </a:xfrm>
            <a:prstGeom prst="rect">
              <a:avLst/>
            </a:prstGeom>
            <a:noFill/>
            <a:ln>
              <a:noFill/>
            </a:ln>
          </p:spPr>
          <p:txBody>
            <a:bodyPr anchorCtr="0" anchor="ctr" bIns="22850" lIns="45700" spcFirstLastPara="1" rIns="45700" wrap="square" tIns="22850">
              <a:noAutofit/>
            </a:bodyPr>
            <a:lstStyle/>
            <a:p>
              <a:pPr indent="0" lvl="0" marL="0" marR="0" rtl="0" algn="ctr">
                <a:spcBef>
                  <a:spcPts val="0"/>
                </a:spcBef>
                <a:spcAft>
                  <a:spcPts val="0"/>
                </a:spcAft>
                <a:buNone/>
              </a:pPr>
              <a:r>
                <a:rPr lang="en-GB" sz="3000">
                  <a:solidFill>
                    <a:srgbClr val="FFFFFF"/>
                  </a:solidFill>
                  <a:latin typeface="Montserrat"/>
                  <a:ea typeface="Montserrat"/>
                  <a:cs typeface="Montserrat"/>
                  <a:sym typeface="Montserrat"/>
                </a:rPr>
                <a:t>6</a:t>
              </a:r>
              <a:endParaRPr sz="900">
                <a:solidFill>
                  <a:srgbClr val="000000"/>
                </a:solidFill>
                <a:latin typeface="Montserrat"/>
                <a:ea typeface="Montserrat"/>
                <a:cs typeface="Montserrat"/>
                <a:sym typeface="Montserrat"/>
              </a:endParaRPr>
            </a:p>
          </p:txBody>
        </p:sp>
        <p:sp>
          <p:nvSpPr>
            <p:cNvPr id="366" name="Google Shape;366;g347f05db157_0_36"/>
            <p:cNvSpPr txBox="1"/>
            <p:nvPr/>
          </p:nvSpPr>
          <p:spPr>
            <a:xfrm>
              <a:off x="4434187" y="3330017"/>
              <a:ext cx="306300" cy="507900"/>
            </a:xfrm>
            <a:prstGeom prst="rect">
              <a:avLst/>
            </a:prstGeom>
            <a:noFill/>
            <a:ln>
              <a:noFill/>
            </a:ln>
          </p:spPr>
          <p:txBody>
            <a:bodyPr anchorCtr="0" anchor="ctr" bIns="22850" lIns="45700" spcFirstLastPara="1" rIns="45700" wrap="square" tIns="22850">
              <a:noAutofit/>
            </a:bodyPr>
            <a:lstStyle/>
            <a:p>
              <a:pPr indent="0" lvl="0" marL="0" marR="0" rtl="0" algn="ctr">
                <a:spcBef>
                  <a:spcPts val="0"/>
                </a:spcBef>
                <a:spcAft>
                  <a:spcPts val="0"/>
                </a:spcAft>
                <a:buNone/>
              </a:pPr>
              <a:r>
                <a:rPr lang="en-GB" sz="3000">
                  <a:solidFill>
                    <a:srgbClr val="FFFFFF"/>
                  </a:solidFill>
                  <a:latin typeface="Montserrat"/>
                  <a:ea typeface="Montserrat"/>
                  <a:cs typeface="Montserrat"/>
                  <a:sym typeface="Montserrat"/>
                </a:rPr>
                <a:t>5</a:t>
              </a:r>
              <a:endParaRPr sz="900">
                <a:solidFill>
                  <a:srgbClr val="000000"/>
                </a:solidFill>
                <a:latin typeface="Montserrat"/>
                <a:ea typeface="Montserrat"/>
                <a:cs typeface="Montserrat"/>
                <a:sym typeface="Montserrat"/>
              </a:endParaRPr>
            </a:p>
          </p:txBody>
        </p:sp>
        <p:sp>
          <p:nvSpPr>
            <p:cNvPr id="367" name="Google Shape;367;g347f05db157_0_36"/>
            <p:cNvSpPr txBox="1"/>
            <p:nvPr/>
          </p:nvSpPr>
          <p:spPr>
            <a:xfrm>
              <a:off x="7452615" y="3330017"/>
              <a:ext cx="312000" cy="507900"/>
            </a:xfrm>
            <a:prstGeom prst="rect">
              <a:avLst/>
            </a:prstGeom>
            <a:noFill/>
            <a:ln>
              <a:noFill/>
            </a:ln>
          </p:spPr>
          <p:txBody>
            <a:bodyPr anchorCtr="0" anchor="ctr" bIns="22850" lIns="45700" spcFirstLastPara="1" rIns="45700" wrap="square" tIns="22850">
              <a:noAutofit/>
            </a:bodyPr>
            <a:lstStyle/>
            <a:p>
              <a:pPr indent="0" lvl="0" marL="0" marR="0" rtl="0" algn="ctr">
                <a:spcBef>
                  <a:spcPts val="0"/>
                </a:spcBef>
                <a:spcAft>
                  <a:spcPts val="0"/>
                </a:spcAft>
                <a:buNone/>
              </a:pPr>
              <a:r>
                <a:rPr lang="en-GB" sz="3000">
                  <a:solidFill>
                    <a:srgbClr val="FFFFFF"/>
                  </a:solidFill>
                  <a:latin typeface="Montserrat"/>
                  <a:ea typeface="Montserrat"/>
                  <a:cs typeface="Montserrat"/>
                  <a:sym typeface="Montserrat"/>
                </a:rPr>
                <a:t>2</a:t>
              </a:r>
              <a:endParaRPr sz="900">
                <a:solidFill>
                  <a:srgbClr val="000000"/>
                </a:solidFill>
                <a:latin typeface="Montserrat"/>
                <a:ea typeface="Montserrat"/>
                <a:cs typeface="Montserrat"/>
                <a:sym typeface="Montserrat"/>
              </a:endParaRPr>
            </a:p>
          </p:txBody>
        </p:sp>
        <p:cxnSp>
          <p:nvCxnSpPr>
            <p:cNvPr id="368" name="Google Shape;368;g347f05db157_0_36"/>
            <p:cNvCxnSpPr/>
            <p:nvPr/>
          </p:nvCxnSpPr>
          <p:spPr>
            <a:xfrm rot="10800000">
              <a:off x="890900" y="2756176"/>
              <a:ext cx="2813400" cy="0"/>
            </a:xfrm>
            <a:prstGeom prst="straightConnector1">
              <a:avLst/>
            </a:prstGeom>
            <a:noFill/>
            <a:ln cap="rnd" cmpd="sng" w="12700">
              <a:solidFill>
                <a:srgbClr val="9A9492"/>
              </a:solidFill>
              <a:prstDash val="solid"/>
              <a:round/>
              <a:headEnd len="sm" w="sm" type="none"/>
              <a:tailEnd len="sm" w="sm" type="none"/>
            </a:ln>
          </p:spPr>
        </p:cxnSp>
        <p:cxnSp>
          <p:nvCxnSpPr>
            <p:cNvPr id="369" name="Google Shape;369;g347f05db157_0_36"/>
            <p:cNvCxnSpPr/>
            <p:nvPr/>
          </p:nvCxnSpPr>
          <p:spPr>
            <a:xfrm rot="10800000">
              <a:off x="890900" y="5194576"/>
              <a:ext cx="2813400" cy="0"/>
            </a:xfrm>
            <a:prstGeom prst="straightConnector1">
              <a:avLst/>
            </a:prstGeom>
            <a:noFill/>
            <a:ln cap="rnd" cmpd="sng" w="12700">
              <a:solidFill>
                <a:srgbClr val="9A9492"/>
              </a:solidFill>
              <a:prstDash val="solid"/>
              <a:round/>
              <a:headEnd len="sm" w="sm" type="none"/>
              <a:tailEnd len="sm" w="sm" type="none"/>
            </a:ln>
          </p:spPr>
        </p:cxnSp>
        <p:cxnSp>
          <p:nvCxnSpPr>
            <p:cNvPr id="370" name="Google Shape;370;g347f05db157_0_36"/>
            <p:cNvCxnSpPr/>
            <p:nvPr/>
          </p:nvCxnSpPr>
          <p:spPr>
            <a:xfrm rot="10800000">
              <a:off x="8510911" y="2756176"/>
              <a:ext cx="2813400" cy="0"/>
            </a:xfrm>
            <a:prstGeom prst="straightConnector1">
              <a:avLst/>
            </a:prstGeom>
            <a:noFill/>
            <a:ln cap="rnd" cmpd="sng" w="12700">
              <a:solidFill>
                <a:srgbClr val="9A9492"/>
              </a:solidFill>
              <a:prstDash val="solid"/>
              <a:round/>
              <a:headEnd len="sm" w="sm" type="none"/>
              <a:tailEnd len="sm" w="sm" type="none"/>
            </a:ln>
          </p:spPr>
        </p:cxnSp>
        <p:cxnSp>
          <p:nvCxnSpPr>
            <p:cNvPr id="371" name="Google Shape;371;g347f05db157_0_36"/>
            <p:cNvCxnSpPr/>
            <p:nvPr/>
          </p:nvCxnSpPr>
          <p:spPr>
            <a:xfrm rot="10800000">
              <a:off x="8510911" y="5194576"/>
              <a:ext cx="2813400" cy="0"/>
            </a:xfrm>
            <a:prstGeom prst="straightConnector1">
              <a:avLst/>
            </a:prstGeom>
            <a:noFill/>
            <a:ln cap="rnd" cmpd="sng" w="12700">
              <a:solidFill>
                <a:srgbClr val="9A9492"/>
              </a:solidFill>
              <a:prstDash val="solid"/>
              <a:round/>
              <a:headEnd len="sm" w="sm" type="none"/>
              <a:tailEnd len="sm" w="sm" type="none"/>
            </a:ln>
          </p:spPr>
        </p:cxnSp>
        <p:sp>
          <p:nvSpPr>
            <p:cNvPr id="372" name="Google Shape;372;g347f05db157_0_36"/>
            <p:cNvSpPr txBox="1"/>
            <p:nvPr/>
          </p:nvSpPr>
          <p:spPr>
            <a:xfrm>
              <a:off x="454408" y="5298936"/>
              <a:ext cx="3249900" cy="1400700"/>
            </a:xfrm>
            <a:prstGeom prst="rect">
              <a:avLst/>
            </a:prstGeom>
            <a:noFill/>
            <a:ln>
              <a:noFill/>
            </a:ln>
          </p:spPr>
          <p:txBody>
            <a:bodyPr anchorCtr="0" anchor="ctr" bIns="22850" lIns="45700" spcFirstLastPara="1" rIns="45700" wrap="square" tIns="22850">
              <a:spAutoFit/>
            </a:bodyPr>
            <a:lstStyle/>
            <a:p>
              <a:pPr indent="0" lvl="0" marL="0" marR="0" rtl="0" algn="r">
                <a:spcBef>
                  <a:spcPts val="0"/>
                </a:spcBef>
                <a:spcAft>
                  <a:spcPts val="0"/>
                </a:spcAft>
                <a:buNone/>
              </a:pPr>
              <a:r>
                <a:rPr b="1" lang="en-GB" sz="2000">
                  <a:solidFill>
                    <a:srgbClr val="AACC92"/>
                  </a:solidFill>
                  <a:latin typeface="Montserrat"/>
                  <a:ea typeface="Montserrat"/>
                  <a:cs typeface="Montserrat"/>
                  <a:sym typeface="Montserrat"/>
                </a:rPr>
                <a:t>Improved access to market information</a:t>
              </a:r>
              <a:endParaRPr b="1" sz="2000">
                <a:solidFill>
                  <a:srgbClr val="AACC92"/>
                </a:solidFill>
                <a:latin typeface="Montserrat"/>
                <a:ea typeface="Montserrat"/>
                <a:cs typeface="Montserrat"/>
                <a:sym typeface="Montserrat"/>
              </a:endParaRPr>
            </a:p>
            <a:p>
              <a:pPr indent="0" lvl="0" marL="0" marR="0" rtl="0" algn="r">
                <a:spcBef>
                  <a:spcPts val="0"/>
                </a:spcBef>
                <a:spcAft>
                  <a:spcPts val="0"/>
                </a:spcAft>
                <a:buNone/>
              </a:pPr>
              <a:r>
                <a:rPr lang="en-GB" sz="1200">
                  <a:solidFill>
                    <a:srgbClr val="3F3F3F"/>
                  </a:solidFill>
                  <a:latin typeface="Montserrat"/>
                  <a:ea typeface="Montserrat"/>
                  <a:cs typeface="Montserrat"/>
                  <a:sym typeface="Montserrat"/>
                </a:rPr>
                <a:t>The HMIS allows for improved access to information surrounding prices and trades and allows buyers and sellers to meet.</a:t>
              </a:r>
              <a:endParaRPr sz="1200">
                <a:solidFill>
                  <a:srgbClr val="3F3F3F"/>
                </a:solidFill>
                <a:latin typeface="Montserrat"/>
                <a:ea typeface="Montserrat"/>
                <a:cs typeface="Montserrat"/>
                <a:sym typeface="Montserrat"/>
              </a:endParaRPr>
            </a:p>
          </p:txBody>
        </p:sp>
        <p:sp>
          <p:nvSpPr>
            <p:cNvPr id="373" name="Google Shape;373;g347f05db157_0_36"/>
            <p:cNvSpPr txBox="1"/>
            <p:nvPr/>
          </p:nvSpPr>
          <p:spPr>
            <a:xfrm>
              <a:off x="8536292" y="781097"/>
              <a:ext cx="3201300" cy="1954800"/>
            </a:xfrm>
            <a:prstGeom prst="rect">
              <a:avLst/>
            </a:prstGeom>
            <a:noFill/>
            <a:ln>
              <a:noFill/>
            </a:ln>
          </p:spPr>
          <p:txBody>
            <a:bodyPr anchorCtr="0" anchor="ctr" bIns="22850" lIns="45700" spcFirstLastPara="1" rIns="45700" wrap="square" tIns="22850">
              <a:spAutoFit/>
            </a:bodyPr>
            <a:lstStyle/>
            <a:p>
              <a:pPr indent="0" lvl="0" marL="4762" marR="0" rtl="0" algn="l">
                <a:spcBef>
                  <a:spcPts val="0"/>
                </a:spcBef>
                <a:spcAft>
                  <a:spcPts val="0"/>
                </a:spcAft>
                <a:buNone/>
              </a:pPr>
              <a:r>
                <a:rPr b="1" lang="en-GB" sz="2000">
                  <a:solidFill>
                    <a:srgbClr val="72A84E"/>
                  </a:solidFill>
                  <a:latin typeface="Montserrat"/>
                  <a:ea typeface="Montserrat"/>
                  <a:cs typeface="Montserrat"/>
                  <a:sym typeface="Montserrat"/>
                </a:rPr>
                <a:t>Improvements in packhouse efficiency, food safety standards, and product quality control</a:t>
              </a:r>
              <a:endParaRPr b="1" sz="2000">
                <a:solidFill>
                  <a:srgbClr val="72A84E"/>
                </a:solidFill>
                <a:latin typeface="Montserrat"/>
                <a:ea typeface="Montserrat"/>
                <a:cs typeface="Montserrat"/>
                <a:sym typeface="Montserrat"/>
              </a:endParaRPr>
            </a:p>
            <a:p>
              <a:pPr indent="0" lvl="0" marL="4762" marR="0" rtl="0" algn="l">
                <a:spcBef>
                  <a:spcPts val="0"/>
                </a:spcBef>
                <a:spcAft>
                  <a:spcPts val="0"/>
                </a:spcAft>
                <a:buNone/>
              </a:pPr>
              <a:r>
                <a:rPr lang="en-GB" sz="1200">
                  <a:solidFill>
                    <a:srgbClr val="3F3F3F"/>
                  </a:solidFill>
                  <a:latin typeface="Montserrat"/>
                  <a:ea typeface="Montserrat"/>
                  <a:cs typeface="Montserrat"/>
                  <a:sym typeface="Montserrat"/>
                </a:rPr>
                <a:t>This contributed to better operational practices and reduced wastage.</a:t>
              </a:r>
              <a:endParaRPr sz="1200">
                <a:solidFill>
                  <a:srgbClr val="3F3F3F"/>
                </a:solidFill>
                <a:latin typeface="Montserrat"/>
                <a:ea typeface="Montserrat"/>
                <a:cs typeface="Montserrat"/>
                <a:sym typeface="Montserrat"/>
              </a:endParaRPr>
            </a:p>
          </p:txBody>
        </p:sp>
        <p:sp>
          <p:nvSpPr>
            <p:cNvPr id="374" name="Google Shape;374;g347f05db157_0_36"/>
            <p:cNvSpPr txBox="1"/>
            <p:nvPr/>
          </p:nvSpPr>
          <p:spPr>
            <a:xfrm>
              <a:off x="8536292" y="5391269"/>
              <a:ext cx="3201300" cy="1400700"/>
            </a:xfrm>
            <a:prstGeom prst="rect">
              <a:avLst/>
            </a:prstGeom>
            <a:noFill/>
            <a:ln>
              <a:noFill/>
            </a:ln>
          </p:spPr>
          <p:txBody>
            <a:bodyPr anchorCtr="0" anchor="ctr" bIns="22850" lIns="45700" spcFirstLastPara="1" rIns="45700" wrap="square" tIns="22850">
              <a:spAutoFit/>
            </a:bodyPr>
            <a:lstStyle/>
            <a:p>
              <a:pPr indent="0" lvl="0" marL="4762" marR="0" rtl="0" algn="l">
                <a:spcBef>
                  <a:spcPts val="0"/>
                </a:spcBef>
                <a:spcAft>
                  <a:spcPts val="0"/>
                </a:spcAft>
                <a:buClr>
                  <a:srgbClr val="000000"/>
                </a:buClr>
                <a:buFont typeface="Arial"/>
                <a:buNone/>
              </a:pPr>
              <a:r>
                <a:rPr b="1" lang="en-GB" sz="2000">
                  <a:solidFill>
                    <a:srgbClr val="DC1E35"/>
                  </a:solidFill>
                  <a:latin typeface="Montserrat"/>
                  <a:ea typeface="Montserrat"/>
                  <a:cs typeface="Montserrat"/>
                  <a:sym typeface="Montserrat"/>
                </a:rPr>
                <a:t>Training and skills development</a:t>
              </a:r>
              <a:endParaRPr/>
            </a:p>
            <a:p>
              <a:pPr indent="0" lvl="0" marL="4762" marR="0" rtl="0" algn="l">
                <a:spcBef>
                  <a:spcPts val="0"/>
                </a:spcBef>
                <a:spcAft>
                  <a:spcPts val="0"/>
                </a:spcAft>
                <a:buNone/>
              </a:pPr>
              <a:r>
                <a:rPr lang="en-GB" sz="1200">
                  <a:solidFill>
                    <a:srgbClr val="3F3F3F"/>
                  </a:solidFill>
                  <a:latin typeface="Montserrat"/>
                  <a:ea typeface="Montserrat"/>
                  <a:cs typeface="Montserrat"/>
                  <a:sym typeface="Montserrat"/>
                </a:rPr>
                <a:t>Comprehensive training on trading and business development standards was provided, which significantly enhanced their business operations.</a:t>
              </a:r>
              <a:endParaRPr sz="1200">
                <a:solidFill>
                  <a:srgbClr val="3F3F3F"/>
                </a:solidFill>
                <a:latin typeface="Montserrat"/>
                <a:ea typeface="Montserrat"/>
                <a:cs typeface="Montserrat"/>
                <a:sym typeface="Montserrat"/>
              </a:endParaRPr>
            </a:p>
          </p:txBody>
        </p:sp>
        <p:grpSp>
          <p:nvGrpSpPr>
            <p:cNvPr id="375" name="Google Shape;375;g347f05db157_0_36"/>
            <p:cNvGrpSpPr/>
            <p:nvPr/>
          </p:nvGrpSpPr>
          <p:grpSpPr>
            <a:xfrm>
              <a:off x="5686536" y="3186937"/>
              <a:ext cx="946927" cy="794113"/>
              <a:chOff x="10121900" y="5692775"/>
              <a:chExt cx="371475" cy="377825"/>
            </a:xfrm>
          </p:grpSpPr>
          <p:sp>
            <p:nvSpPr>
              <p:cNvPr id="376" name="Google Shape;376;g347f05db157_0_36"/>
              <p:cNvSpPr/>
              <p:nvPr/>
            </p:nvSpPr>
            <p:spPr>
              <a:xfrm>
                <a:off x="10242550" y="5692775"/>
                <a:ext cx="127000" cy="258763"/>
              </a:xfrm>
              <a:custGeom>
                <a:rect b="b" l="l" r="r" t="t"/>
                <a:pathLst>
                  <a:path extrusionOk="0" h="71" w="35">
                    <a:moveTo>
                      <a:pt x="28" y="65"/>
                    </a:moveTo>
                    <a:cubicBezTo>
                      <a:pt x="28" y="45"/>
                      <a:pt x="28" y="45"/>
                      <a:pt x="28" y="45"/>
                    </a:cubicBezTo>
                    <a:cubicBezTo>
                      <a:pt x="29" y="45"/>
                      <a:pt x="30" y="45"/>
                      <a:pt x="30" y="45"/>
                    </a:cubicBezTo>
                    <a:cubicBezTo>
                      <a:pt x="33" y="45"/>
                      <a:pt x="35" y="43"/>
                      <a:pt x="35" y="40"/>
                    </a:cubicBezTo>
                    <a:cubicBezTo>
                      <a:pt x="35" y="28"/>
                      <a:pt x="35" y="28"/>
                      <a:pt x="35" y="28"/>
                    </a:cubicBezTo>
                    <a:cubicBezTo>
                      <a:pt x="35" y="21"/>
                      <a:pt x="31" y="15"/>
                      <a:pt x="25" y="14"/>
                    </a:cubicBezTo>
                    <a:cubicBezTo>
                      <a:pt x="26" y="12"/>
                      <a:pt x="27" y="11"/>
                      <a:pt x="27" y="8"/>
                    </a:cubicBezTo>
                    <a:cubicBezTo>
                      <a:pt x="27" y="4"/>
                      <a:pt x="23" y="0"/>
                      <a:pt x="18" y="0"/>
                    </a:cubicBezTo>
                    <a:cubicBezTo>
                      <a:pt x="13" y="0"/>
                      <a:pt x="9" y="4"/>
                      <a:pt x="9" y="8"/>
                    </a:cubicBezTo>
                    <a:cubicBezTo>
                      <a:pt x="9" y="11"/>
                      <a:pt x="10" y="12"/>
                      <a:pt x="11" y="14"/>
                    </a:cubicBezTo>
                    <a:cubicBezTo>
                      <a:pt x="5" y="15"/>
                      <a:pt x="0" y="21"/>
                      <a:pt x="0" y="28"/>
                    </a:cubicBezTo>
                    <a:cubicBezTo>
                      <a:pt x="0" y="40"/>
                      <a:pt x="0" y="40"/>
                      <a:pt x="0" y="40"/>
                    </a:cubicBezTo>
                    <a:cubicBezTo>
                      <a:pt x="0" y="43"/>
                      <a:pt x="3" y="45"/>
                      <a:pt x="6" y="45"/>
                    </a:cubicBezTo>
                    <a:cubicBezTo>
                      <a:pt x="6" y="45"/>
                      <a:pt x="7" y="45"/>
                      <a:pt x="7" y="45"/>
                    </a:cubicBezTo>
                    <a:cubicBezTo>
                      <a:pt x="7" y="65"/>
                      <a:pt x="7" y="65"/>
                      <a:pt x="7" y="65"/>
                    </a:cubicBezTo>
                    <a:cubicBezTo>
                      <a:pt x="7" y="68"/>
                      <a:pt x="10" y="71"/>
                      <a:pt x="14" y="71"/>
                    </a:cubicBezTo>
                    <a:cubicBezTo>
                      <a:pt x="15" y="71"/>
                      <a:pt x="17" y="71"/>
                      <a:pt x="18" y="69"/>
                    </a:cubicBezTo>
                    <a:cubicBezTo>
                      <a:pt x="19" y="71"/>
                      <a:pt x="21" y="71"/>
                      <a:pt x="22" y="71"/>
                    </a:cubicBezTo>
                    <a:cubicBezTo>
                      <a:pt x="26" y="71"/>
                      <a:pt x="28" y="68"/>
                      <a:pt x="28" y="65"/>
                    </a:cubicBezTo>
                    <a:close/>
                    <a:moveTo>
                      <a:pt x="18" y="3"/>
                    </a:moveTo>
                    <a:cubicBezTo>
                      <a:pt x="21" y="3"/>
                      <a:pt x="23" y="5"/>
                      <a:pt x="23" y="8"/>
                    </a:cubicBezTo>
                    <a:cubicBezTo>
                      <a:pt x="23" y="11"/>
                      <a:pt x="21" y="14"/>
                      <a:pt x="18" y="14"/>
                    </a:cubicBezTo>
                    <a:cubicBezTo>
                      <a:pt x="15" y="14"/>
                      <a:pt x="13" y="11"/>
                      <a:pt x="13" y="8"/>
                    </a:cubicBezTo>
                    <a:cubicBezTo>
                      <a:pt x="13" y="5"/>
                      <a:pt x="15" y="3"/>
                      <a:pt x="18" y="3"/>
                    </a:cubicBezTo>
                    <a:close/>
                    <a:moveTo>
                      <a:pt x="20" y="65"/>
                    </a:moveTo>
                    <a:cubicBezTo>
                      <a:pt x="20" y="42"/>
                      <a:pt x="20" y="42"/>
                      <a:pt x="20" y="42"/>
                    </a:cubicBezTo>
                    <a:cubicBezTo>
                      <a:pt x="16" y="42"/>
                      <a:pt x="16" y="42"/>
                      <a:pt x="16" y="42"/>
                    </a:cubicBezTo>
                    <a:cubicBezTo>
                      <a:pt x="16" y="65"/>
                      <a:pt x="16" y="65"/>
                      <a:pt x="16" y="65"/>
                    </a:cubicBezTo>
                    <a:cubicBezTo>
                      <a:pt x="16" y="67"/>
                      <a:pt x="15" y="68"/>
                      <a:pt x="14" y="68"/>
                    </a:cubicBezTo>
                    <a:cubicBezTo>
                      <a:pt x="12" y="68"/>
                      <a:pt x="11" y="67"/>
                      <a:pt x="11" y="65"/>
                    </a:cubicBezTo>
                    <a:cubicBezTo>
                      <a:pt x="11" y="40"/>
                      <a:pt x="11" y="40"/>
                      <a:pt x="11" y="40"/>
                    </a:cubicBezTo>
                    <a:cubicBezTo>
                      <a:pt x="11" y="38"/>
                      <a:pt x="11" y="38"/>
                      <a:pt x="11" y="38"/>
                    </a:cubicBezTo>
                    <a:cubicBezTo>
                      <a:pt x="11" y="26"/>
                      <a:pt x="11" y="26"/>
                      <a:pt x="11" y="26"/>
                    </a:cubicBezTo>
                    <a:cubicBezTo>
                      <a:pt x="7" y="26"/>
                      <a:pt x="7" y="26"/>
                      <a:pt x="7" y="26"/>
                    </a:cubicBezTo>
                    <a:cubicBezTo>
                      <a:pt x="7" y="38"/>
                      <a:pt x="7" y="38"/>
                      <a:pt x="7" y="38"/>
                    </a:cubicBezTo>
                    <a:cubicBezTo>
                      <a:pt x="7" y="40"/>
                      <a:pt x="7" y="40"/>
                      <a:pt x="7" y="40"/>
                    </a:cubicBezTo>
                    <a:cubicBezTo>
                      <a:pt x="7" y="41"/>
                      <a:pt x="7" y="42"/>
                      <a:pt x="6" y="42"/>
                    </a:cubicBezTo>
                    <a:cubicBezTo>
                      <a:pt x="5" y="42"/>
                      <a:pt x="4" y="41"/>
                      <a:pt x="4" y="40"/>
                    </a:cubicBezTo>
                    <a:cubicBezTo>
                      <a:pt x="4" y="28"/>
                      <a:pt x="4" y="28"/>
                      <a:pt x="4" y="28"/>
                    </a:cubicBezTo>
                    <a:cubicBezTo>
                      <a:pt x="4" y="22"/>
                      <a:pt x="9" y="17"/>
                      <a:pt x="14" y="17"/>
                    </a:cubicBezTo>
                    <a:cubicBezTo>
                      <a:pt x="21" y="17"/>
                      <a:pt x="21" y="17"/>
                      <a:pt x="21" y="17"/>
                    </a:cubicBezTo>
                    <a:cubicBezTo>
                      <a:pt x="27" y="17"/>
                      <a:pt x="32" y="22"/>
                      <a:pt x="32" y="28"/>
                    </a:cubicBezTo>
                    <a:cubicBezTo>
                      <a:pt x="32" y="40"/>
                      <a:pt x="32" y="40"/>
                      <a:pt x="32" y="40"/>
                    </a:cubicBezTo>
                    <a:cubicBezTo>
                      <a:pt x="32" y="41"/>
                      <a:pt x="31" y="42"/>
                      <a:pt x="30" y="42"/>
                    </a:cubicBezTo>
                    <a:cubicBezTo>
                      <a:pt x="29" y="42"/>
                      <a:pt x="28" y="41"/>
                      <a:pt x="28" y="40"/>
                    </a:cubicBezTo>
                    <a:cubicBezTo>
                      <a:pt x="28" y="38"/>
                      <a:pt x="28" y="38"/>
                      <a:pt x="28" y="38"/>
                    </a:cubicBezTo>
                    <a:cubicBezTo>
                      <a:pt x="28" y="26"/>
                      <a:pt x="28" y="26"/>
                      <a:pt x="28" y="26"/>
                    </a:cubicBezTo>
                    <a:cubicBezTo>
                      <a:pt x="25" y="26"/>
                      <a:pt x="25" y="26"/>
                      <a:pt x="25" y="26"/>
                    </a:cubicBezTo>
                    <a:cubicBezTo>
                      <a:pt x="25" y="38"/>
                      <a:pt x="25" y="38"/>
                      <a:pt x="25" y="38"/>
                    </a:cubicBezTo>
                    <a:cubicBezTo>
                      <a:pt x="25" y="40"/>
                      <a:pt x="25" y="40"/>
                      <a:pt x="25" y="40"/>
                    </a:cubicBezTo>
                    <a:cubicBezTo>
                      <a:pt x="25" y="65"/>
                      <a:pt x="25" y="65"/>
                      <a:pt x="25" y="65"/>
                    </a:cubicBezTo>
                    <a:cubicBezTo>
                      <a:pt x="25" y="67"/>
                      <a:pt x="24" y="68"/>
                      <a:pt x="22" y="68"/>
                    </a:cubicBezTo>
                    <a:cubicBezTo>
                      <a:pt x="21" y="68"/>
                      <a:pt x="20" y="67"/>
                      <a:pt x="20" y="65"/>
                    </a:cubicBez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ontserrat"/>
                  <a:ea typeface="Montserrat"/>
                  <a:cs typeface="Montserrat"/>
                  <a:sym typeface="Montserrat"/>
                </a:endParaRPr>
              </a:p>
            </p:txBody>
          </p:sp>
          <p:sp>
            <p:nvSpPr>
              <p:cNvPr id="377" name="Google Shape;377;g347f05db157_0_36"/>
              <p:cNvSpPr/>
              <p:nvPr/>
            </p:nvSpPr>
            <p:spPr>
              <a:xfrm>
                <a:off x="10315575" y="5991225"/>
                <a:ext cx="79375" cy="79375"/>
              </a:xfrm>
              <a:custGeom>
                <a:rect b="b" l="l" r="r" t="t"/>
                <a:pathLst>
                  <a:path extrusionOk="0" h="22" w="22">
                    <a:moveTo>
                      <a:pt x="3" y="0"/>
                    </a:moveTo>
                    <a:cubicBezTo>
                      <a:pt x="0" y="0"/>
                      <a:pt x="0" y="0"/>
                      <a:pt x="0" y="0"/>
                    </a:cubicBezTo>
                    <a:cubicBezTo>
                      <a:pt x="0" y="12"/>
                      <a:pt x="10" y="22"/>
                      <a:pt x="22" y="22"/>
                    </a:cubicBezTo>
                    <a:cubicBezTo>
                      <a:pt x="22" y="19"/>
                      <a:pt x="22" y="19"/>
                      <a:pt x="22" y="19"/>
                    </a:cubicBezTo>
                    <a:cubicBezTo>
                      <a:pt x="12" y="19"/>
                      <a:pt x="3" y="10"/>
                      <a:pt x="3" y="0"/>
                    </a:cubicBez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ontserrat"/>
                  <a:ea typeface="Montserrat"/>
                  <a:cs typeface="Montserrat"/>
                  <a:sym typeface="Montserrat"/>
                </a:endParaRPr>
              </a:p>
            </p:txBody>
          </p:sp>
          <p:sp>
            <p:nvSpPr>
              <p:cNvPr id="378" name="Google Shape;378;g347f05db157_0_36"/>
              <p:cNvSpPr/>
              <p:nvPr/>
            </p:nvSpPr>
            <p:spPr>
              <a:xfrm>
                <a:off x="10217150" y="5991225"/>
                <a:ext cx="84138" cy="79375"/>
              </a:xfrm>
              <a:custGeom>
                <a:rect b="b" l="l" r="r" t="t"/>
                <a:pathLst>
                  <a:path extrusionOk="0" h="22" w="23">
                    <a:moveTo>
                      <a:pt x="0" y="19"/>
                    </a:moveTo>
                    <a:cubicBezTo>
                      <a:pt x="0" y="22"/>
                      <a:pt x="0" y="22"/>
                      <a:pt x="0" y="22"/>
                    </a:cubicBezTo>
                    <a:cubicBezTo>
                      <a:pt x="13" y="22"/>
                      <a:pt x="23" y="12"/>
                      <a:pt x="23" y="0"/>
                    </a:cubicBezTo>
                    <a:cubicBezTo>
                      <a:pt x="20" y="0"/>
                      <a:pt x="20" y="0"/>
                      <a:pt x="20" y="0"/>
                    </a:cubicBezTo>
                    <a:cubicBezTo>
                      <a:pt x="20" y="10"/>
                      <a:pt x="11" y="19"/>
                      <a:pt x="0" y="19"/>
                    </a:cubicBez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ontserrat"/>
                  <a:ea typeface="Montserrat"/>
                  <a:cs typeface="Montserrat"/>
                  <a:sym typeface="Montserrat"/>
                </a:endParaRPr>
              </a:p>
            </p:txBody>
          </p:sp>
          <p:sp>
            <p:nvSpPr>
              <p:cNvPr id="379" name="Google Shape;379;g347f05db157_0_36"/>
              <p:cNvSpPr/>
              <p:nvPr/>
            </p:nvSpPr>
            <p:spPr>
              <a:xfrm>
                <a:off x="10372725" y="5797550"/>
                <a:ext cx="120650" cy="273050"/>
              </a:xfrm>
              <a:custGeom>
                <a:rect b="b" l="l" r="r" t="t"/>
                <a:pathLst>
                  <a:path extrusionOk="0" h="75" w="33">
                    <a:moveTo>
                      <a:pt x="28" y="15"/>
                    </a:moveTo>
                    <a:cubicBezTo>
                      <a:pt x="30" y="14"/>
                      <a:pt x="31" y="12"/>
                      <a:pt x="31" y="9"/>
                    </a:cubicBezTo>
                    <a:cubicBezTo>
                      <a:pt x="31" y="4"/>
                      <a:pt x="27" y="0"/>
                      <a:pt x="22" y="0"/>
                    </a:cubicBezTo>
                    <a:cubicBezTo>
                      <a:pt x="17" y="0"/>
                      <a:pt x="13" y="4"/>
                      <a:pt x="13" y="9"/>
                    </a:cubicBezTo>
                    <a:cubicBezTo>
                      <a:pt x="13" y="12"/>
                      <a:pt x="14" y="14"/>
                      <a:pt x="16" y="15"/>
                    </a:cubicBezTo>
                    <a:cubicBezTo>
                      <a:pt x="13" y="17"/>
                      <a:pt x="12" y="20"/>
                      <a:pt x="12" y="23"/>
                    </a:cubicBezTo>
                    <a:cubicBezTo>
                      <a:pt x="12" y="28"/>
                      <a:pt x="12" y="28"/>
                      <a:pt x="12" y="28"/>
                    </a:cubicBezTo>
                    <a:cubicBezTo>
                      <a:pt x="3" y="31"/>
                      <a:pt x="3" y="31"/>
                      <a:pt x="3" y="31"/>
                    </a:cubicBezTo>
                    <a:cubicBezTo>
                      <a:pt x="1" y="32"/>
                      <a:pt x="0" y="34"/>
                      <a:pt x="0" y="37"/>
                    </a:cubicBezTo>
                    <a:cubicBezTo>
                      <a:pt x="1" y="39"/>
                      <a:pt x="3" y="40"/>
                      <a:pt x="5" y="40"/>
                    </a:cubicBezTo>
                    <a:cubicBezTo>
                      <a:pt x="5" y="40"/>
                      <a:pt x="6" y="40"/>
                      <a:pt x="6" y="40"/>
                    </a:cubicBezTo>
                    <a:cubicBezTo>
                      <a:pt x="12" y="38"/>
                      <a:pt x="12" y="38"/>
                      <a:pt x="12" y="38"/>
                    </a:cubicBezTo>
                    <a:cubicBezTo>
                      <a:pt x="12" y="44"/>
                      <a:pt x="12" y="44"/>
                      <a:pt x="12" y="44"/>
                    </a:cubicBezTo>
                    <a:cubicBezTo>
                      <a:pt x="12" y="69"/>
                      <a:pt x="12" y="69"/>
                      <a:pt x="12" y="69"/>
                    </a:cubicBezTo>
                    <a:cubicBezTo>
                      <a:pt x="12" y="73"/>
                      <a:pt x="14" y="75"/>
                      <a:pt x="18" y="75"/>
                    </a:cubicBezTo>
                    <a:cubicBezTo>
                      <a:pt x="19" y="75"/>
                      <a:pt x="21" y="75"/>
                      <a:pt x="22" y="74"/>
                    </a:cubicBezTo>
                    <a:cubicBezTo>
                      <a:pt x="23" y="75"/>
                      <a:pt x="24" y="75"/>
                      <a:pt x="26" y="75"/>
                    </a:cubicBezTo>
                    <a:cubicBezTo>
                      <a:pt x="27" y="75"/>
                      <a:pt x="27" y="75"/>
                      <a:pt x="27" y="75"/>
                    </a:cubicBezTo>
                    <a:cubicBezTo>
                      <a:pt x="30" y="75"/>
                      <a:pt x="33" y="73"/>
                      <a:pt x="33" y="70"/>
                    </a:cubicBezTo>
                    <a:cubicBezTo>
                      <a:pt x="33" y="44"/>
                      <a:pt x="33" y="44"/>
                      <a:pt x="33" y="44"/>
                    </a:cubicBezTo>
                    <a:cubicBezTo>
                      <a:pt x="33" y="23"/>
                      <a:pt x="33" y="23"/>
                      <a:pt x="33" y="23"/>
                    </a:cubicBezTo>
                    <a:cubicBezTo>
                      <a:pt x="33" y="20"/>
                      <a:pt x="31" y="17"/>
                      <a:pt x="28" y="15"/>
                    </a:cubicBezTo>
                    <a:close/>
                    <a:moveTo>
                      <a:pt x="22" y="4"/>
                    </a:moveTo>
                    <a:cubicBezTo>
                      <a:pt x="25" y="4"/>
                      <a:pt x="27" y="6"/>
                      <a:pt x="27" y="9"/>
                    </a:cubicBezTo>
                    <a:cubicBezTo>
                      <a:pt x="27" y="12"/>
                      <a:pt x="25" y="14"/>
                      <a:pt x="22" y="14"/>
                    </a:cubicBezTo>
                    <a:cubicBezTo>
                      <a:pt x="19" y="14"/>
                      <a:pt x="17" y="12"/>
                      <a:pt x="17" y="9"/>
                    </a:cubicBezTo>
                    <a:cubicBezTo>
                      <a:pt x="17" y="6"/>
                      <a:pt x="19" y="4"/>
                      <a:pt x="22" y="4"/>
                    </a:cubicBezTo>
                    <a:close/>
                    <a:moveTo>
                      <a:pt x="13" y="34"/>
                    </a:moveTo>
                    <a:cubicBezTo>
                      <a:pt x="5" y="36"/>
                      <a:pt x="5" y="36"/>
                      <a:pt x="5" y="36"/>
                    </a:cubicBezTo>
                    <a:cubicBezTo>
                      <a:pt x="4" y="36"/>
                      <a:pt x="4" y="36"/>
                      <a:pt x="4" y="36"/>
                    </a:cubicBezTo>
                    <a:cubicBezTo>
                      <a:pt x="3" y="35"/>
                      <a:pt x="4" y="34"/>
                      <a:pt x="4" y="34"/>
                    </a:cubicBezTo>
                    <a:cubicBezTo>
                      <a:pt x="14" y="31"/>
                      <a:pt x="14" y="31"/>
                      <a:pt x="14" y="31"/>
                    </a:cubicBezTo>
                    <a:cubicBezTo>
                      <a:pt x="16" y="30"/>
                      <a:pt x="16" y="30"/>
                      <a:pt x="16" y="30"/>
                    </a:cubicBezTo>
                    <a:cubicBezTo>
                      <a:pt x="16" y="30"/>
                      <a:pt x="16" y="30"/>
                      <a:pt x="16" y="30"/>
                    </a:cubicBezTo>
                    <a:cubicBezTo>
                      <a:pt x="20" y="26"/>
                      <a:pt x="20" y="26"/>
                      <a:pt x="20" y="26"/>
                    </a:cubicBezTo>
                    <a:cubicBezTo>
                      <a:pt x="22" y="28"/>
                      <a:pt x="22" y="28"/>
                      <a:pt x="22" y="28"/>
                    </a:cubicBezTo>
                    <a:cubicBezTo>
                      <a:pt x="18" y="32"/>
                      <a:pt x="18" y="32"/>
                      <a:pt x="18" y="32"/>
                    </a:cubicBezTo>
                    <a:lnTo>
                      <a:pt x="13" y="34"/>
                    </a:lnTo>
                    <a:close/>
                    <a:moveTo>
                      <a:pt x="20" y="69"/>
                    </a:moveTo>
                    <a:cubicBezTo>
                      <a:pt x="20" y="71"/>
                      <a:pt x="19" y="72"/>
                      <a:pt x="18" y="72"/>
                    </a:cubicBezTo>
                    <a:cubicBezTo>
                      <a:pt x="16" y="72"/>
                      <a:pt x="15" y="71"/>
                      <a:pt x="15" y="69"/>
                    </a:cubicBezTo>
                    <a:cubicBezTo>
                      <a:pt x="15" y="46"/>
                      <a:pt x="15" y="46"/>
                      <a:pt x="15" y="46"/>
                    </a:cubicBezTo>
                    <a:cubicBezTo>
                      <a:pt x="20" y="46"/>
                      <a:pt x="20" y="46"/>
                      <a:pt x="20" y="46"/>
                    </a:cubicBezTo>
                    <a:lnTo>
                      <a:pt x="20" y="69"/>
                    </a:lnTo>
                    <a:close/>
                    <a:moveTo>
                      <a:pt x="29" y="70"/>
                    </a:moveTo>
                    <a:cubicBezTo>
                      <a:pt x="29" y="71"/>
                      <a:pt x="28" y="72"/>
                      <a:pt x="27" y="72"/>
                    </a:cubicBezTo>
                    <a:cubicBezTo>
                      <a:pt x="26" y="72"/>
                      <a:pt x="26" y="72"/>
                      <a:pt x="26" y="72"/>
                    </a:cubicBezTo>
                    <a:cubicBezTo>
                      <a:pt x="25" y="72"/>
                      <a:pt x="24" y="71"/>
                      <a:pt x="24" y="70"/>
                    </a:cubicBezTo>
                    <a:cubicBezTo>
                      <a:pt x="24" y="69"/>
                      <a:pt x="24" y="69"/>
                      <a:pt x="24" y="69"/>
                    </a:cubicBezTo>
                    <a:cubicBezTo>
                      <a:pt x="24" y="46"/>
                      <a:pt x="24" y="46"/>
                      <a:pt x="24" y="46"/>
                    </a:cubicBezTo>
                    <a:cubicBezTo>
                      <a:pt x="29" y="46"/>
                      <a:pt x="29" y="46"/>
                      <a:pt x="29" y="46"/>
                    </a:cubicBezTo>
                    <a:lnTo>
                      <a:pt x="29" y="70"/>
                    </a:lnTo>
                    <a:close/>
                    <a:moveTo>
                      <a:pt x="29" y="42"/>
                    </a:moveTo>
                    <a:cubicBezTo>
                      <a:pt x="22" y="42"/>
                      <a:pt x="22" y="42"/>
                      <a:pt x="22" y="42"/>
                    </a:cubicBezTo>
                    <a:cubicBezTo>
                      <a:pt x="15" y="42"/>
                      <a:pt x="15" y="42"/>
                      <a:pt x="15" y="42"/>
                    </a:cubicBezTo>
                    <a:cubicBezTo>
                      <a:pt x="15" y="37"/>
                      <a:pt x="15" y="37"/>
                      <a:pt x="15" y="37"/>
                    </a:cubicBezTo>
                    <a:cubicBezTo>
                      <a:pt x="19" y="35"/>
                      <a:pt x="19" y="35"/>
                      <a:pt x="19" y="35"/>
                    </a:cubicBezTo>
                    <a:cubicBezTo>
                      <a:pt x="19" y="35"/>
                      <a:pt x="20" y="35"/>
                      <a:pt x="20" y="35"/>
                    </a:cubicBezTo>
                    <a:cubicBezTo>
                      <a:pt x="25" y="30"/>
                      <a:pt x="25" y="30"/>
                      <a:pt x="25" y="30"/>
                    </a:cubicBezTo>
                    <a:cubicBezTo>
                      <a:pt x="26" y="29"/>
                      <a:pt x="26" y="28"/>
                      <a:pt x="25" y="27"/>
                    </a:cubicBezTo>
                    <a:cubicBezTo>
                      <a:pt x="22" y="22"/>
                      <a:pt x="22" y="22"/>
                      <a:pt x="22" y="22"/>
                    </a:cubicBezTo>
                    <a:cubicBezTo>
                      <a:pt x="21" y="22"/>
                      <a:pt x="21" y="21"/>
                      <a:pt x="21" y="21"/>
                    </a:cubicBezTo>
                    <a:cubicBezTo>
                      <a:pt x="20" y="21"/>
                      <a:pt x="19" y="21"/>
                      <a:pt x="19" y="22"/>
                    </a:cubicBezTo>
                    <a:cubicBezTo>
                      <a:pt x="15" y="26"/>
                      <a:pt x="15" y="26"/>
                      <a:pt x="15" y="26"/>
                    </a:cubicBezTo>
                    <a:cubicBezTo>
                      <a:pt x="15" y="23"/>
                      <a:pt x="15" y="23"/>
                      <a:pt x="15" y="23"/>
                    </a:cubicBezTo>
                    <a:cubicBezTo>
                      <a:pt x="15" y="20"/>
                      <a:pt x="17" y="18"/>
                      <a:pt x="20" y="18"/>
                    </a:cubicBezTo>
                    <a:cubicBezTo>
                      <a:pt x="24" y="18"/>
                      <a:pt x="24" y="18"/>
                      <a:pt x="24" y="18"/>
                    </a:cubicBezTo>
                    <a:cubicBezTo>
                      <a:pt x="27" y="18"/>
                      <a:pt x="29" y="20"/>
                      <a:pt x="29" y="23"/>
                    </a:cubicBezTo>
                    <a:lnTo>
                      <a:pt x="29" y="42"/>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ontserrat"/>
                  <a:ea typeface="Montserrat"/>
                  <a:cs typeface="Montserrat"/>
                  <a:sym typeface="Montserrat"/>
                </a:endParaRPr>
              </a:p>
            </p:txBody>
          </p:sp>
          <p:sp>
            <p:nvSpPr>
              <p:cNvPr id="380" name="Google Shape;380;g347f05db157_0_36"/>
              <p:cNvSpPr/>
              <p:nvPr/>
            </p:nvSpPr>
            <p:spPr>
              <a:xfrm>
                <a:off x="10121900" y="5797550"/>
                <a:ext cx="120650" cy="273050"/>
              </a:xfrm>
              <a:custGeom>
                <a:rect b="b" l="l" r="r" t="t"/>
                <a:pathLst>
                  <a:path extrusionOk="0" h="75" w="33">
                    <a:moveTo>
                      <a:pt x="28" y="40"/>
                    </a:moveTo>
                    <a:cubicBezTo>
                      <a:pt x="30" y="40"/>
                      <a:pt x="32" y="39"/>
                      <a:pt x="32" y="37"/>
                    </a:cubicBezTo>
                    <a:cubicBezTo>
                      <a:pt x="33" y="34"/>
                      <a:pt x="32" y="32"/>
                      <a:pt x="30" y="31"/>
                    </a:cubicBezTo>
                    <a:cubicBezTo>
                      <a:pt x="21" y="28"/>
                      <a:pt x="21" y="28"/>
                      <a:pt x="21" y="28"/>
                    </a:cubicBezTo>
                    <a:cubicBezTo>
                      <a:pt x="21" y="23"/>
                      <a:pt x="21" y="23"/>
                      <a:pt x="21" y="23"/>
                    </a:cubicBezTo>
                    <a:cubicBezTo>
                      <a:pt x="21" y="20"/>
                      <a:pt x="19" y="17"/>
                      <a:pt x="17" y="15"/>
                    </a:cubicBezTo>
                    <a:cubicBezTo>
                      <a:pt x="18" y="14"/>
                      <a:pt x="19" y="12"/>
                      <a:pt x="19" y="9"/>
                    </a:cubicBezTo>
                    <a:cubicBezTo>
                      <a:pt x="19" y="4"/>
                      <a:pt x="16" y="0"/>
                      <a:pt x="11" y="0"/>
                    </a:cubicBezTo>
                    <a:cubicBezTo>
                      <a:pt x="6" y="0"/>
                      <a:pt x="2" y="4"/>
                      <a:pt x="2" y="9"/>
                    </a:cubicBezTo>
                    <a:cubicBezTo>
                      <a:pt x="2" y="12"/>
                      <a:pt x="3" y="14"/>
                      <a:pt x="5" y="15"/>
                    </a:cubicBezTo>
                    <a:cubicBezTo>
                      <a:pt x="2" y="17"/>
                      <a:pt x="0" y="20"/>
                      <a:pt x="0" y="23"/>
                    </a:cubicBezTo>
                    <a:cubicBezTo>
                      <a:pt x="0" y="44"/>
                      <a:pt x="0" y="44"/>
                      <a:pt x="0" y="44"/>
                    </a:cubicBezTo>
                    <a:cubicBezTo>
                      <a:pt x="0" y="69"/>
                      <a:pt x="0" y="69"/>
                      <a:pt x="0" y="69"/>
                    </a:cubicBezTo>
                    <a:cubicBezTo>
                      <a:pt x="0" y="73"/>
                      <a:pt x="3" y="75"/>
                      <a:pt x="6" y="75"/>
                    </a:cubicBezTo>
                    <a:cubicBezTo>
                      <a:pt x="8" y="75"/>
                      <a:pt x="10" y="75"/>
                      <a:pt x="11" y="74"/>
                    </a:cubicBezTo>
                    <a:cubicBezTo>
                      <a:pt x="12" y="75"/>
                      <a:pt x="13" y="75"/>
                      <a:pt x="15" y="75"/>
                    </a:cubicBezTo>
                    <a:cubicBezTo>
                      <a:pt x="18" y="75"/>
                      <a:pt x="21" y="73"/>
                      <a:pt x="21" y="69"/>
                    </a:cubicBezTo>
                    <a:cubicBezTo>
                      <a:pt x="21" y="44"/>
                      <a:pt x="21" y="44"/>
                      <a:pt x="21" y="44"/>
                    </a:cubicBezTo>
                    <a:cubicBezTo>
                      <a:pt x="21" y="38"/>
                      <a:pt x="21" y="38"/>
                      <a:pt x="21" y="38"/>
                    </a:cubicBezTo>
                    <a:cubicBezTo>
                      <a:pt x="27" y="40"/>
                      <a:pt x="27" y="40"/>
                      <a:pt x="27" y="40"/>
                    </a:cubicBezTo>
                    <a:cubicBezTo>
                      <a:pt x="27" y="40"/>
                      <a:pt x="28" y="40"/>
                      <a:pt x="28" y="40"/>
                    </a:cubicBezTo>
                    <a:close/>
                    <a:moveTo>
                      <a:pt x="11" y="4"/>
                    </a:moveTo>
                    <a:cubicBezTo>
                      <a:pt x="14" y="4"/>
                      <a:pt x="16" y="6"/>
                      <a:pt x="16" y="9"/>
                    </a:cubicBezTo>
                    <a:cubicBezTo>
                      <a:pt x="16" y="12"/>
                      <a:pt x="14" y="14"/>
                      <a:pt x="11" y="14"/>
                    </a:cubicBezTo>
                    <a:cubicBezTo>
                      <a:pt x="8" y="14"/>
                      <a:pt x="5" y="12"/>
                      <a:pt x="5" y="9"/>
                    </a:cubicBezTo>
                    <a:cubicBezTo>
                      <a:pt x="5" y="6"/>
                      <a:pt x="8" y="4"/>
                      <a:pt x="11" y="4"/>
                    </a:cubicBezTo>
                    <a:close/>
                    <a:moveTo>
                      <a:pt x="9" y="69"/>
                    </a:moveTo>
                    <a:cubicBezTo>
                      <a:pt x="9" y="71"/>
                      <a:pt x="8" y="72"/>
                      <a:pt x="6" y="72"/>
                    </a:cubicBezTo>
                    <a:cubicBezTo>
                      <a:pt x="5" y="72"/>
                      <a:pt x="4" y="71"/>
                      <a:pt x="4" y="69"/>
                    </a:cubicBezTo>
                    <a:cubicBezTo>
                      <a:pt x="4" y="46"/>
                      <a:pt x="4" y="46"/>
                      <a:pt x="4" y="46"/>
                    </a:cubicBezTo>
                    <a:cubicBezTo>
                      <a:pt x="9" y="46"/>
                      <a:pt x="9" y="46"/>
                      <a:pt x="9" y="46"/>
                    </a:cubicBezTo>
                    <a:lnTo>
                      <a:pt x="9" y="69"/>
                    </a:lnTo>
                    <a:close/>
                    <a:moveTo>
                      <a:pt x="18" y="69"/>
                    </a:moveTo>
                    <a:cubicBezTo>
                      <a:pt x="18" y="71"/>
                      <a:pt x="17" y="72"/>
                      <a:pt x="15" y="72"/>
                    </a:cubicBezTo>
                    <a:cubicBezTo>
                      <a:pt x="14" y="72"/>
                      <a:pt x="12" y="71"/>
                      <a:pt x="12" y="69"/>
                    </a:cubicBezTo>
                    <a:cubicBezTo>
                      <a:pt x="12" y="46"/>
                      <a:pt x="12" y="46"/>
                      <a:pt x="12" y="46"/>
                    </a:cubicBezTo>
                    <a:cubicBezTo>
                      <a:pt x="18" y="46"/>
                      <a:pt x="18" y="46"/>
                      <a:pt x="18" y="46"/>
                    </a:cubicBezTo>
                    <a:lnTo>
                      <a:pt x="18" y="69"/>
                    </a:lnTo>
                    <a:close/>
                    <a:moveTo>
                      <a:pt x="18" y="42"/>
                    </a:moveTo>
                    <a:cubicBezTo>
                      <a:pt x="11" y="42"/>
                      <a:pt x="11" y="42"/>
                      <a:pt x="11" y="42"/>
                    </a:cubicBezTo>
                    <a:cubicBezTo>
                      <a:pt x="4" y="42"/>
                      <a:pt x="4" y="42"/>
                      <a:pt x="4" y="42"/>
                    </a:cubicBezTo>
                    <a:cubicBezTo>
                      <a:pt x="4" y="23"/>
                      <a:pt x="4" y="23"/>
                      <a:pt x="4" y="23"/>
                    </a:cubicBezTo>
                    <a:cubicBezTo>
                      <a:pt x="4" y="20"/>
                      <a:pt x="6" y="18"/>
                      <a:pt x="9" y="18"/>
                    </a:cubicBezTo>
                    <a:cubicBezTo>
                      <a:pt x="12" y="18"/>
                      <a:pt x="12" y="18"/>
                      <a:pt x="12" y="18"/>
                    </a:cubicBezTo>
                    <a:cubicBezTo>
                      <a:pt x="15" y="18"/>
                      <a:pt x="18" y="20"/>
                      <a:pt x="18" y="23"/>
                    </a:cubicBezTo>
                    <a:cubicBezTo>
                      <a:pt x="18" y="26"/>
                      <a:pt x="18" y="26"/>
                      <a:pt x="18" y="26"/>
                    </a:cubicBezTo>
                    <a:cubicBezTo>
                      <a:pt x="14" y="22"/>
                      <a:pt x="14" y="22"/>
                      <a:pt x="14" y="22"/>
                    </a:cubicBezTo>
                    <a:cubicBezTo>
                      <a:pt x="13" y="21"/>
                      <a:pt x="13" y="21"/>
                      <a:pt x="12" y="21"/>
                    </a:cubicBezTo>
                    <a:cubicBezTo>
                      <a:pt x="12" y="21"/>
                      <a:pt x="11" y="22"/>
                      <a:pt x="11" y="22"/>
                    </a:cubicBezTo>
                    <a:cubicBezTo>
                      <a:pt x="8" y="27"/>
                      <a:pt x="8" y="27"/>
                      <a:pt x="8" y="27"/>
                    </a:cubicBezTo>
                    <a:cubicBezTo>
                      <a:pt x="7" y="28"/>
                      <a:pt x="7" y="29"/>
                      <a:pt x="8" y="30"/>
                    </a:cubicBezTo>
                    <a:cubicBezTo>
                      <a:pt x="13" y="35"/>
                      <a:pt x="13" y="35"/>
                      <a:pt x="13" y="35"/>
                    </a:cubicBezTo>
                    <a:cubicBezTo>
                      <a:pt x="13" y="35"/>
                      <a:pt x="13" y="35"/>
                      <a:pt x="14" y="35"/>
                    </a:cubicBezTo>
                    <a:cubicBezTo>
                      <a:pt x="18" y="37"/>
                      <a:pt x="18" y="37"/>
                      <a:pt x="18" y="37"/>
                    </a:cubicBezTo>
                    <a:lnTo>
                      <a:pt x="18" y="42"/>
                    </a:lnTo>
                    <a:close/>
                    <a:moveTo>
                      <a:pt x="20" y="34"/>
                    </a:moveTo>
                    <a:cubicBezTo>
                      <a:pt x="15" y="32"/>
                      <a:pt x="15" y="32"/>
                      <a:pt x="15" y="32"/>
                    </a:cubicBezTo>
                    <a:cubicBezTo>
                      <a:pt x="11" y="28"/>
                      <a:pt x="11" y="28"/>
                      <a:pt x="11" y="28"/>
                    </a:cubicBezTo>
                    <a:cubicBezTo>
                      <a:pt x="13" y="26"/>
                      <a:pt x="13" y="26"/>
                      <a:pt x="13" y="26"/>
                    </a:cubicBezTo>
                    <a:cubicBezTo>
                      <a:pt x="16" y="30"/>
                      <a:pt x="16" y="30"/>
                      <a:pt x="16" y="30"/>
                    </a:cubicBezTo>
                    <a:cubicBezTo>
                      <a:pt x="17" y="30"/>
                      <a:pt x="17" y="30"/>
                      <a:pt x="17" y="30"/>
                    </a:cubicBezTo>
                    <a:cubicBezTo>
                      <a:pt x="19" y="31"/>
                      <a:pt x="19" y="31"/>
                      <a:pt x="19" y="31"/>
                    </a:cubicBezTo>
                    <a:cubicBezTo>
                      <a:pt x="29" y="34"/>
                      <a:pt x="29" y="34"/>
                      <a:pt x="29" y="34"/>
                    </a:cubicBezTo>
                    <a:cubicBezTo>
                      <a:pt x="29" y="34"/>
                      <a:pt x="29" y="35"/>
                      <a:pt x="29" y="36"/>
                    </a:cubicBezTo>
                    <a:cubicBezTo>
                      <a:pt x="29" y="36"/>
                      <a:pt x="28" y="36"/>
                      <a:pt x="28" y="36"/>
                    </a:cubicBezTo>
                    <a:lnTo>
                      <a:pt x="20" y="34"/>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ontserrat"/>
                  <a:ea typeface="Montserrat"/>
                  <a:cs typeface="Montserrat"/>
                  <a:sym typeface="Montserrat"/>
                </a:endParaRPr>
              </a:p>
            </p:txBody>
          </p:sp>
        </p:grpSp>
        <p:sp>
          <p:nvSpPr>
            <p:cNvPr id="381" name="Google Shape;381;g347f05db157_0_36"/>
            <p:cNvSpPr txBox="1"/>
            <p:nvPr/>
          </p:nvSpPr>
          <p:spPr>
            <a:xfrm>
              <a:off x="8536292" y="2971923"/>
              <a:ext cx="3201300" cy="2078100"/>
            </a:xfrm>
            <a:prstGeom prst="rect">
              <a:avLst/>
            </a:prstGeom>
            <a:noFill/>
            <a:ln>
              <a:noFill/>
            </a:ln>
          </p:spPr>
          <p:txBody>
            <a:bodyPr anchorCtr="0" anchor="ctr" bIns="22850" lIns="45700" spcFirstLastPara="1" rIns="45700" wrap="square" tIns="22850">
              <a:spAutoFit/>
            </a:bodyPr>
            <a:lstStyle/>
            <a:p>
              <a:pPr indent="0" lvl="0" marL="4762" marR="0" rtl="0" algn="l">
                <a:spcBef>
                  <a:spcPts val="0"/>
                </a:spcBef>
                <a:spcAft>
                  <a:spcPts val="0"/>
                </a:spcAft>
                <a:buNone/>
              </a:pPr>
              <a:r>
                <a:rPr b="1" lang="en-GB" sz="2000">
                  <a:solidFill>
                    <a:srgbClr val="7F7F7F"/>
                  </a:solidFill>
                  <a:latin typeface="Montserrat"/>
                  <a:ea typeface="Montserrat"/>
                  <a:cs typeface="Montserrat"/>
                  <a:sym typeface="Montserrat"/>
                </a:rPr>
                <a:t>Impact on business improvements and expansion</a:t>
              </a:r>
              <a:endParaRPr/>
            </a:p>
            <a:p>
              <a:pPr indent="0" lvl="0" marL="0" marR="0" rtl="0" algn="l">
                <a:spcBef>
                  <a:spcPts val="0"/>
                </a:spcBef>
                <a:spcAft>
                  <a:spcPts val="0"/>
                </a:spcAft>
                <a:buNone/>
              </a:pPr>
              <a:r>
                <a:rPr lang="en-GB" sz="1200">
                  <a:solidFill>
                    <a:srgbClr val="3F3F3F"/>
                  </a:solidFill>
                  <a:latin typeface="Montserrat"/>
                  <a:ea typeface="Montserrat"/>
                  <a:cs typeface="Montserrat"/>
                  <a:sym typeface="Montserrat"/>
                </a:rPr>
                <a:t>There were reports of business facing expanded product or service offerings, entry into new markets,  businesses were able to hire additional staff, and an overall improvement in financial performance</a:t>
              </a:r>
              <a:endParaRPr b="1" sz="2000">
                <a:solidFill>
                  <a:srgbClr val="686260"/>
                </a:solidFill>
                <a:latin typeface="Montserrat"/>
                <a:ea typeface="Montserrat"/>
                <a:cs typeface="Montserrat"/>
                <a:sym typeface="Montserrat"/>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347a3058083_0_171"/>
          <p:cNvSpPr txBox="1"/>
          <p:nvPr>
            <p:ph type="title"/>
          </p:nvPr>
        </p:nvSpPr>
        <p:spPr>
          <a:xfrm>
            <a:off x="443409" y="159689"/>
            <a:ext cx="11305200" cy="639900"/>
          </a:xfrm>
          <a:prstGeom prst="rect">
            <a:avLst/>
          </a:prstGeom>
          <a:noFill/>
          <a:ln>
            <a:noFill/>
          </a:ln>
        </p:spPr>
        <p:txBody>
          <a:bodyPr anchorCtr="0" anchor="ctr" bIns="45700" lIns="90000" spcFirstLastPara="1" rIns="91425" wrap="square" tIns="45700">
            <a:normAutofit/>
          </a:bodyPr>
          <a:lstStyle/>
          <a:p>
            <a:pPr indent="0" lvl="0" marL="0" rtl="0" algn="l">
              <a:lnSpc>
                <a:spcPct val="100000"/>
              </a:lnSpc>
              <a:spcBef>
                <a:spcPts val="0"/>
              </a:spcBef>
              <a:spcAft>
                <a:spcPts val="0"/>
              </a:spcAft>
              <a:buSzPts val="2800"/>
              <a:buNone/>
            </a:pPr>
            <a:r>
              <a:rPr lang="en-GB"/>
              <a:t>Impact</a:t>
            </a:r>
            <a:endParaRPr/>
          </a:p>
        </p:txBody>
      </p:sp>
      <p:sp>
        <p:nvSpPr>
          <p:cNvPr id="387" name="Google Shape;387;g347a3058083_0_171"/>
          <p:cNvSpPr txBox="1"/>
          <p:nvPr>
            <p:ph idx="12" type="sldNum"/>
          </p:nvPr>
        </p:nvSpPr>
        <p:spPr>
          <a:xfrm>
            <a:off x="11619835" y="6560234"/>
            <a:ext cx="655500" cy="138600"/>
          </a:xfrm>
          <a:prstGeom prst="rect">
            <a:avLst/>
          </a:prstGeom>
          <a:noFill/>
          <a:ln>
            <a:noFill/>
          </a:ln>
        </p:spPr>
        <p:txBody>
          <a:bodyPr anchorCtr="0" anchor="b" bIns="0" lIns="0" spcFirstLastPara="1" rIns="0" wrap="square" tIns="0">
            <a:spAutoFit/>
          </a:bodyPr>
          <a:lstStyle/>
          <a:p>
            <a:pPr indent="0" lvl="0" marL="0" rtl="0" algn="l">
              <a:lnSpc>
                <a:spcPct val="100000"/>
              </a:lnSpc>
              <a:spcBef>
                <a:spcPts val="0"/>
              </a:spcBef>
              <a:spcAft>
                <a:spcPts val="0"/>
              </a:spcAft>
              <a:buClr>
                <a:srgbClr val="000000"/>
              </a:buClr>
              <a:buSzPts val="900"/>
              <a:buFont typeface="Arial"/>
              <a:buNone/>
            </a:pPr>
            <a:fld id="{00000000-1234-1234-1234-123412341234}" type="slidenum">
              <a:rPr lang="en-GB"/>
              <a:t>‹#›</a:t>
            </a:fld>
            <a:endParaRPr/>
          </a:p>
        </p:txBody>
      </p:sp>
      <p:sp>
        <p:nvSpPr>
          <p:cNvPr id="388" name="Google Shape;388;g347a3058083_0_171"/>
          <p:cNvSpPr txBox="1"/>
          <p:nvPr>
            <p:ph idx="2" type="body"/>
          </p:nvPr>
        </p:nvSpPr>
        <p:spPr>
          <a:xfrm>
            <a:off x="444750" y="640923"/>
            <a:ext cx="11302500" cy="8547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369"/>
              </a:spcBef>
              <a:spcAft>
                <a:spcPts val="969"/>
              </a:spcAft>
              <a:buSzPts val="1800"/>
              <a:buNone/>
            </a:pPr>
            <a:r>
              <a:rPr lang="en-GB" sz="1400"/>
              <a:t>The evaluation found that the Business Competitiveness Programmes made </a:t>
            </a:r>
            <a:r>
              <a:rPr lang="en-GB" sz="1400">
                <a:latin typeface="Montserrat SemiBold"/>
                <a:ea typeface="Montserrat SemiBold"/>
                <a:cs typeface="Montserrat SemiBold"/>
                <a:sym typeface="Montserrat SemiBold"/>
              </a:rPr>
              <a:t>notable contributions to greater inclusion of women in trade (Outcome 2.3). The deliberate focus of the Women in Trade project on enhancing women's participation in business through advocacy and market access initiatives has served to promote this outcome.</a:t>
            </a:r>
            <a:endParaRPr sz="1400">
              <a:latin typeface="Montserrat SemiBold"/>
              <a:ea typeface="Montserrat SemiBold"/>
              <a:cs typeface="Montserrat SemiBold"/>
              <a:sym typeface="Montserrat SemiBold"/>
            </a:endParaRPr>
          </a:p>
        </p:txBody>
      </p:sp>
      <p:sp>
        <p:nvSpPr>
          <p:cNvPr id="389" name="Google Shape;389;g347a3058083_0_171"/>
          <p:cNvSpPr/>
          <p:nvPr/>
        </p:nvSpPr>
        <p:spPr>
          <a:xfrm>
            <a:off x="4284202" y="1734341"/>
            <a:ext cx="2032500" cy="1751700"/>
          </a:xfrm>
          <a:prstGeom prst="hexagon">
            <a:avLst>
              <a:gd fmla="val 25000" name="adj"/>
              <a:gd fmla="val 115470" name="vf"/>
            </a:avLst>
          </a:prstGeom>
          <a:solidFill>
            <a:schemeClr val="accent1"/>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3600">
              <a:solidFill>
                <a:schemeClr val="lt1"/>
              </a:solidFill>
              <a:latin typeface="Arial"/>
              <a:ea typeface="Arial"/>
              <a:cs typeface="Arial"/>
              <a:sym typeface="Arial"/>
            </a:endParaRPr>
          </a:p>
        </p:txBody>
      </p:sp>
      <p:sp>
        <p:nvSpPr>
          <p:cNvPr id="390" name="Google Shape;390;g347a3058083_0_171"/>
          <p:cNvSpPr/>
          <p:nvPr/>
        </p:nvSpPr>
        <p:spPr>
          <a:xfrm>
            <a:off x="5981512" y="2635409"/>
            <a:ext cx="2032500" cy="1751700"/>
          </a:xfrm>
          <a:prstGeom prst="hexagon">
            <a:avLst>
              <a:gd fmla="val 25000" name="adj"/>
              <a:gd fmla="val 115470" name="vf"/>
            </a:avLst>
          </a:prstGeom>
          <a:solidFill>
            <a:schemeClr val="accent2"/>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3600">
              <a:solidFill>
                <a:schemeClr val="lt1"/>
              </a:solidFill>
              <a:latin typeface="Arial"/>
              <a:ea typeface="Arial"/>
              <a:cs typeface="Arial"/>
              <a:sym typeface="Arial"/>
            </a:endParaRPr>
          </a:p>
        </p:txBody>
      </p:sp>
      <p:sp>
        <p:nvSpPr>
          <p:cNvPr id="391" name="Google Shape;391;g347a3058083_0_171"/>
          <p:cNvSpPr/>
          <p:nvPr/>
        </p:nvSpPr>
        <p:spPr>
          <a:xfrm>
            <a:off x="4284202" y="3605533"/>
            <a:ext cx="2032500" cy="1751700"/>
          </a:xfrm>
          <a:prstGeom prst="hexagon">
            <a:avLst>
              <a:gd fmla="val 25000" name="adj"/>
              <a:gd fmla="val 115470" name="vf"/>
            </a:avLst>
          </a:prstGeom>
          <a:solidFill>
            <a:schemeClr val="accent3"/>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3600">
              <a:solidFill>
                <a:schemeClr val="lt1"/>
              </a:solidFill>
              <a:latin typeface="Arial"/>
              <a:ea typeface="Arial"/>
              <a:cs typeface="Arial"/>
              <a:sym typeface="Arial"/>
            </a:endParaRPr>
          </a:p>
        </p:txBody>
      </p:sp>
      <p:sp>
        <p:nvSpPr>
          <p:cNvPr id="392" name="Google Shape;392;g347a3058083_0_171"/>
          <p:cNvSpPr/>
          <p:nvPr/>
        </p:nvSpPr>
        <p:spPr>
          <a:xfrm>
            <a:off x="5981512" y="4481409"/>
            <a:ext cx="2032500" cy="1751700"/>
          </a:xfrm>
          <a:prstGeom prst="hexagon">
            <a:avLst>
              <a:gd fmla="val 25000" name="adj"/>
              <a:gd fmla="val 115470" name="vf"/>
            </a:avLst>
          </a:prstGeom>
          <a:solidFill>
            <a:schemeClr val="accent4"/>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3600">
              <a:solidFill>
                <a:schemeClr val="lt1"/>
              </a:solidFill>
              <a:latin typeface="Arial"/>
              <a:ea typeface="Arial"/>
              <a:cs typeface="Arial"/>
              <a:sym typeface="Arial"/>
            </a:endParaRPr>
          </a:p>
        </p:txBody>
      </p:sp>
      <p:cxnSp>
        <p:nvCxnSpPr>
          <p:cNvPr id="393" name="Google Shape;393;g347a3058083_0_171"/>
          <p:cNvCxnSpPr/>
          <p:nvPr/>
        </p:nvCxnSpPr>
        <p:spPr>
          <a:xfrm rot="10800000">
            <a:off x="3431387" y="2614015"/>
            <a:ext cx="1244100" cy="0"/>
          </a:xfrm>
          <a:prstGeom prst="straightConnector1">
            <a:avLst/>
          </a:prstGeom>
          <a:noFill/>
          <a:ln cap="flat" cmpd="sng" w="38100">
            <a:solidFill>
              <a:schemeClr val="accent1"/>
            </a:solidFill>
            <a:prstDash val="solid"/>
            <a:miter lim="800000"/>
            <a:headEnd len="med" w="med" type="oval"/>
            <a:tailEnd len="med" w="med" type="oval"/>
          </a:ln>
        </p:spPr>
      </p:cxnSp>
      <p:cxnSp>
        <p:nvCxnSpPr>
          <p:cNvPr id="394" name="Google Shape;394;g347a3058083_0_171"/>
          <p:cNvCxnSpPr/>
          <p:nvPr/>
        </p:nvCxnSpPr>
        <p:spPr>
          <a:xfrm rot="10800000">
            <a:off x="3431369" y="4485207"/>
            <a:ext cx="1175700" cy="0"/>
          </a:xfrm>
          <a:prstGeom prst="straightConnector1">
            <a:avLst/>
          </a:prstGeom>
          <a:noFill/>
          <a:ln cap="flat" cmpd="sng" w="38100">
            <a:solidFill>
              <a:schemeClr val="accent3"/>
            </a:solidFill>
            <a:prstDash val="solid"/>
            <a:miter lim="800000"/>
            <a:headEnd len="med" w="med" type="oval"/>
            <a:tailEnd len="med" w="med" type="oval"/>
          </a:ln>
        </p:spPr>
      </p:cxnSp>
      <p:cxnSp>
        <p:nvCxnSpPr>
          <p:cNvPr id="395" name="Google Shape;395;g347a3058083_0_171"/>
          <p:cNvCxnSpPr/>
          <p:nvPr/>
        </p:nvCxnSpPr>
        <p:spPr>
          <a:xfrm rot="10800000">
            <a:off x="7630479" y="3503814"/>
            <a:ext cx="1143000" cy="0"/>
          </a:xfrm>
          <a:prstGeom prst="straightConnector1">
            <a:avLst/>
          </a:prstGeom>
          <a:noFill/>
          <a:ln cap="flat" cmpd="sng" w="38100">
            <a:solidFill>
              <a:schemeClr val="accent2"/>
            </a:solidFill>
            <a:prstDash val="solid"/>
            <a:miter lim="800000"/>
            <a:headEnd len="med" w="med" type="oval"/>
            <a:tailEnd len="med" w="med" type="oval"/>
          </a:ln>
        </p:spPr>
      </p:cxnSp>
      <p:cxnSp>
        <p:nvCxnSpPr>
          <p:cNvPr id="396" name="Google Shape;396;g347a3058083_0_171"/>
          <p:cNvCxnSpPr/>
          <p:nvPr/>
        </p:nvCxnSpPr>
        <p:spPr>
          <a:xfrm rot="10800000">
            <a:off x="7630479" y="5360695"/>
            <a:ext cx="1143000" cy="0"/>
          </a:xfrm>
          <a:prstGeom prst="straightConnector1">
            <a:avLst/>
          </a:prstGeom>
          <a:noFill/>
          <a:ln cap="flat" cmpd="sng" w="38100">
            <a:solidFill>
              <a:schemeClr val="accent4"/>
            </a:solidFill>
            <a:prstDash val="solid"/>
            <a:miter lim="800000"/>
            <a:headEnd len="med" w="med" type="oval"/>
            <a:tailEnd len="med" w="med" type="oval"/>
          </a:ln>
        </p:spPr>
      </p:cxnSp>
      <p:sp>
        <p:nvSpPr>
          <p:cNvPr id="397" name="Google Shape;397;g347a3058083_0_171"/>
          <p:cNvSpPr/>
          <p:nvPr/>
        </p:nvSpPr>
        <p:spPr>
          <a:xfrm>
            <a:off x="4945418" y="2042106"/>
            <a:ext cx="763540" cy="680362"/>
          </a:xfrm>
          <a:custGeom>
            <a:rect b="b" l="l" r="r" t="t"/>
            <a:pathLst>
              <a:path extrusionOk="0" h="272690" w="306028">
                <a:moveTo>
                  <a:pt x="155336" y="130175"/>
                </a:moveTo>
                <a:lnTo>
                  <a:pt x="163100" y="130175"/>
                </a:lnTo>
                <a:cubicBezTo>
                  <a:pt x="165687" y="130175"/>
                  <a:pt x="167905" y="131969"/>
                  <a:pt x="167905" y="134479"/>
                </a:cubicBezTo>
                <a:cubicBezTo>
                  <a:pt x="167905" y="136990"/>
                  <a:pt x="165687" y="139142"/>
                  <a:pt x="163100" y="139142"/>
                </a:cubicBezTo>
                <a:lnTo>
                  <a:pt x="155336" y="139142"/>
                </a:lnTo>
                <a:cubicBezTo>
                  <a:pt x="152748" y="139142"/>
                  <a:pt x="150530" y="141294"/>
                  <a:pt x="150530" y="143805"/>
                </a:cubicBezTo>
                <a:lnTo>
                  <a:pt x="150530" y="201912"/>
                </a:lnTo>
                <a:cubicBezTo>
                  <a:pt x="150530" y="204422"/>
                  <a:pt x="152748" y="206574"/>
                  <a:pt x="155336" y="206574"/>
                </a:cubicBezTo>
                <a:lnTo>
                  <a:pt x="163100" y="206574"/>
                </a:lnTo>
                <a:cubicBezTo>
                  <a:pt x="165687" y="206574"/>
                  <a:pt x="167905" y="208368"/>
                  <a:pt x="167905" y="211237"/>
                </a:cubicBezTo>
                <a:cubicBezTo>
                  <a:pt x="167905" y="213748"/>
                  <a:pt x="165687" y="215541"/>
                  <a:pt x="163100" y="215541"/>
                </a:cubicBezTo>
                <a:lnTo>
                  <a:pt x="155336" y="215541"/>
                </a:lnTo>
                <a:cubicBezTo>
                  <a:pt x="147573" y="215541"/>
                  <a:pt x="141288" y="209444"/>
                  <a:pt x="141288" y="201912"/>
                </a:cubicBezTo>
                <a:lnTo>
                  <a:pt x="141288" y="143805"/>
                </a:lnTo>
                <a:cubicBezTo>
                  <a:pt x="141288" y="136273"/>
                  <a:pt x="147573" y="130175"/>
                  <a:pt x="155336" y="130175"/>
                </a:cubicBezTo>
                <a:close/>
                <a:moveTo>
                  <a:pt x="224172" y="58891"/>
                </a:moveTo>
                <a:cubicBezTo>
                  <a:pt x="220927" y="58891"/>
                  <a:pt x="218403" y="58891"/>
                  <a:pt x="216600" y="59250"/>
                </a:cubicBezTo>
                <a:cubicBezTo>
                  <a:pt x="218042" y="66419"/>
                  <a:pt x="220206" y="80399"/>
                  <a:pt x="218764" y="87569"/>
                </a:cubicBezTo>
                <a:cubicBezTo>
                  <a:pt x="215518" y="100832"/>
                  <a:pt x="205421" y="112303"/>
                  <a:pt x="196767" y="121982"/>
                </a:cubicBezTo>
                <a:cubicBezTo>
                  <a:pt x="191358" y="128076"/>
                  <a:pt x="185228" y="134887"/>
                  <a:pt x="185228" y="138113"/>
                </a:cubicBezTo>
                <a:lnTo>
                  <a:pt x="185228" y="200486"/>
                </a:lnTo>
                <a:cubicBezTo>
                  <a:pt x="185228" y="203712"/>
                  <a:pt x="188113" y="206580"/>
                  <a:pt x="191358" y="206580"/>
                </a:cubicBezTo>
                <a:lnTo>
                  <a:pt x="274295" y="206580"/>
                </a:lnTo>
                <a:cubicBezTo>
                  <a:pt x="274656" y="206580"/>
                  <a:pt x="274656" y="206222"/>
                  <a:pt x="275016" y="206222"/>
                </a:cubicBezTo>
                <a:cubicBezTo>
                  <a:pt x="280425" y="205863"/>
                  <a:pt x="284392" y="201561"/>
                  <a:pt x="284392" y="195826"/>
                </a:cubicBezTo>
                <a:cubicBezTo>
                  <a:pt x="284392" y="194034"/>
                  <a:pt x="284031" y="192600"/>
                  <a:pt x="283310" y="190807"/>
                </a:cubicBezTo>
                <a:cubicBezTo>
                  <a:pt x="282589" y="189374"/>
                  <a:pt x="282589" y="187940"/>
                  <a:pt x="282950" y="186506"/>
                </a:cubicBezTo>
                <a:cubicBezTo>
                  <a:pt x="283671" y="185430"/>
                  <a:pt x="284753" y="184355"/>
                  <a:pt x="286195" y="183997"/>
                </a:cubicBezTo>
                <a:cubicBezTo>
                  <a:pt x="291243" y="182921"/>
                  <a:pt x="294849" y="178978"/>
                  <a:pt x="294849" y="173601"/>
                </a:cubicBezTo>
                <a:cubicBezTo>
                  <a:pt x="294849" y="171092"/>
                  <a:pt x="293767" y="168583"/>
                  <a:pt x="291604" y="166432"/>
                </a:cubicBezTo>
                <a:cubicBezTo>
                  <a:pt x="290883" y="165356"/>
                  <a:pt x="290522" y="164281"/>
                  <a:pt x="290883" y="162847"/>
                </a:cubicBezTo>
                <a:cubicBezTo>
                  <a:pt x="290883" y="161772"/>
                  <a:pt x="291243" y="160338"/>
                  <a:pt x="292325" y="159621"/>
                </a:cubicBezTo>
                <a:cubicBezTo>
                  <a:pt x="295210" y="157829"/>
                  <a:pt x="296652" y="154602"/>
                  <a:pt x="296652" y="151376"/>
                </a:cubicBezTo>
                <a:cubicBezTo>
                  <a:pt x="296652" y="147075"/>
                  <a:pt x="294849" y="144924"/>
                  <a:pt x="293046" y="144207"/>
                </a:cubicBezTo>
                <a:cubicBezTo>
                  <a:pt x="291243" y="143131"/>
                  <a:pt x="290161" y="141339"/>
                  <a:pt x="289801" y="139188"/>
                </a:cubicBezTo>
                <a:cubicBezTo>
                  <a:pt x="289801" y="137396"/>
                  <a:pt x="290522" y="135245"/>
                  <a:pt x="291964" y="133811"/>
                </a:cubicBezTo>
                <a:cubicBezTo>
                  <a:pt x="293046" y="133453"/>
                  <a:pt x="295570" y="130944"/>
                  <a:pt x="295570" y="125566"/>
                </a:cubicBezTo>
                <a:cubicBezTo>
                  <a:pt x="295570" y="120189"/>
                  <a:pt x="291604" y="116246"/>
                  <a:pt x="287998" y="116246"/>
                </a:cubicBezTo>
                <a:lnTo>
                  <a:pt x="241120" y="116246"/>
                </a:lnTo>
                <a:cubicBezTo>
                  <a:pt x="239678" y="116246"/>
                  <a:pt x="238236" y="115529"/>
                  <a:pt x="237154" y="114454"/>
                </a:cubicBezTo>
                <a:cubicBezTo>
                  <a:pt x="236433" y="113378"/>
                  <a:pt x="236433" y="111945"/>
                  <a:pt x="236793" y="110511"/>
                </a:cubicBezTo>
                <a:cubicBezTo>
                  <a:pt x="237514" y="106568"/>
                  <a:pt x="240399" y="96172"/>
                  <a:pt x="238957" y="83626"/>
                </a:cubicBezTo>
                <a:cubicBezTo>
                  <a:pt x="237514" y="69645"/>
                  <a:pt x="231745" y="58891"/>
                  <a:pt x="224172" y="58891"/>
                </a:cubicBezTo>
                <a:close/>
                <a:moveTo>
                  <a:pt x="224533" y="49571"/>
                </a:moveTo>
                <a:cubicBezTo>
                  <a:pt x="236793" y="50288"/>
                  <a:pt x="246529" y="63552"/>
                  <a:pt x="248332" y="82909"/>
                </a:cubicBezTo>
                <a:cubicBezTo>
                  <a:pt x="249054" y="92587"/>
                  <a:pt x="247972" y="101191"/>
                  <a:pt x="247251" y="107284"/>
                </a:cubicBezTo>
                <a:lnTo>
                  <a:pt x="287998" y="107284"/>
                </a:lnTo>
                <a:cubicBezTo>
                  <a:pt x="297013" y="107284"/>
                  <a:pt x="304946" y="115529"/>
                  <a:pt x="304946" y="125566"/>
                </a:cubicBezTo>
                <a:cubicBezTo>
                  <a:pt x="304946" y="131660"/>
                  <a:pt x="302782" y="135962"/>
                  <a:pt x="300979" y="138471"/>
                </a:cubicBezTo>
                <a:cubicBezTo>
                  <a:pt x="303864" y="141339"/>
                  <a:pt x="306028" y="145999"/>
                  <a:pt x="306028" y="151376"/>
                </a:cubicBezTo>
                <a:cubicBezTo>
                  <a:pt x="306028" y="155678"/>
                  <a:pt x="304225" y="160338"/>
                  <a:pt x="301340" y="163922"/>
                </a:cubicBezTo>
                <a:cubicBezTo>
                  <a:pt x="302782" y="166790"/>
                  <a:pt x="303864" y="170375"/>
                  <a:pt x="303864" y="173601"/>
                </a:cubicBezTo>
                <a:cubicBezTo>
                  <a:pt x="303864" y="181129"/>
                  <a:pt x="299537" y="187940"/>
                  <a:pt x="293046" y="191166"/>
                </a:cubicBezTo>
                <a:cubicBezTo>
                  <a:pt x="293767" y="192958"/>
                  <a:pt x="293767" y="194392"/>
                  <a:pt x="293767" y="195826"/>
                </a:cubicBezTo>
                <a:cubicBezTo>
                  <a:pt x="293767" y="206222"/>
                  <a:pt x="286195" y="214466"/>
                  <a:pt x="275738" y="215542"/>
                </a:cubicBezTo>
                <a:cubicBezTo>
                  <a:pt x="275377" y="215542"/>
                  <a:pt x="275016" y="215542"/>
                  <a:pt x="274295" y="215542"/>
                </a:cubicBezTo>
                <a:lnTo>
                  <a:pt x="191358" y="215542"/>
                </a:lnTo>
                <a:cubicBezTo>
                  <a:pt x="182704" y="215542"/>
                  <a:pt x="176213" y="209089"/>
                  <a:pt x="176213" y="200486"/>
                </a:cubicBezTo>
                <a:lnTo>
                  <a:pt x="176213" y="138113"/>
                </a:lnTo>
                <a:cubicBezTo>
                  <a:pt x="176213" y="131302"/>
                  <a:pt x="181983" y="124491"/>
                  <a:pt x="189916" y="115888"/>
                </a:cubicBezTo>
                <a:cubicBezTo>
                  <a:pt x="197849" y="106926"/>
                  <a:pt x="207224" y="96530"/>
                  <a:pt x="209749" y="85418"/>
                </a:cubicBezTo>
                <a:cubicBezTo>
                  <a:pt x="211191" y="79683"/>
                  <a:pt x="208306" y="64985"/>
                  <a:pt x="206503" y="56741"/>
                </a:cubicBezTo>
                <a:cubicBezTo>
                  <a:pt x="206143" y="54948"/>
                  <a:pt x="207224" y="53156"/>
                  <a:pt x="208667" y="52081"/>
                </a:cubicBezTo>
                <a:cubicBezTo>
                  <a:pt x="209749" y="51722"/>
                  <a:pt x="213715" y="49213"/>
                  <a:pt x="224533" y="49571"/>
                </a:cubicBezTo>
                <a:close/>
                <a:moveTo>
                  <a:pt x="84446" y="0"/>
                </a:moveTo>
                <a:cubicBezTo>
                  <a:pt x="111512" y="0"/>
                  <a:pt x="137135" y="13311"/>
                  <a:pt x="153014" y="35255"/>
                </a:cubicBezTo>
                <a:cubicBezTo>
                  <a:pt x="168892" y="13311"/>
                  <a:pt x="194515" y="0"/>
                  <a:pt x="221581" y="0"/>
                </a:cubicBezTo>
                <a:cubicBezTo>
                  <a:pt x="268135" y="0"/>
                  <a:pt x="306027" y="37774"/>
                  <a:pt x="306027" y="84181"/>
                </a:cubicBezTo>
                <a:cubicBezTo>
                  <a:pt x="306027" y="86340"/>
                  <a:pt x="306027" y="88498"/>
                  <a:pt x="305666" y="90657"/>
                </a:cubicBezTo>
                <a:cubicBezTo>
                  <a:pt x="305666" y="93175"/>
                  <a:pt x="303501" y="95334"/>
                  <a:pt x="300975" y="94974"/>
                </a:cubicBezTo>
                <a:cubicBezTo>
                  <a:pt x="298449" y="94614"/>
                  <a:pt x="296284" y="92815"/>
                  <a:pt x="296644" y="90297"/>
                </a:cubicBezTo>
                <a:cubicBezTo>
                  <a:pt x="296644" y="88139"/>
                  <a:pt x="296644" y="85980"/>
                  <a:pt x="296644" y="84181"/>
                </a:cubicBezTo>
                <a:cubicBezTo>
                  <a:pt x="296644" y="42810"/>
                  <a:pt x="263083" y="9353"/>
                  <a:pt x="221581" y="9353"/>
                </a:cubicBezTo>
                <a:cubicBezTo>
                  <a:pt x="195237" y="9353"/>
                  <a:pt x="170336" y="23384"/>
                  <a:pt x="156983" y="46048"/>
                </a:cubicBezTo>
                <a:cubicBezTo>
                  <a:pt x="156262" y="47847"/>
                  <a:pt x="154457" y="48566"/>
                  <a:pt x="153014" y="48566"/>
                </a:cubicBezTo>
                <a:cubicBezTo>
                  <a:pt x="151570" y="48566"/>
                  <a:pt x="149766" y="47847"/>
                  <a:pt x="149044" y="46048"/>
                </a:cubicBezTo>
                <a:cubicBezTo>
                  <a:pt x="135330" y="23384"/>
                  <a:pt x="110790" y="9353"/>
                  <a:pt x="84446" y="9353"/>
                </a:cubicBezTo>
                <a:cubicBezTo>
                  <a:pt x="42945" y="9353"/>
                  <a:pt x="9383" y="42810"/>
                  <a:pt x="9383" y="84181"/>
                </a:cubicBezTo>
                <a:cubicBezTo>
                  <a:pt x="9383" y="167643"/>
                  <a:pt x="133887" y="250386"/>
                  <a:pt x="153014" y="262617"/>
                </a:cubicBezTo>
                <a:cubicBezTo>
                  <a:pt x="159510" y="258660"/>
                  <a:pt x="177554" y="246788"/>
                  <a:pt x="198485" y="229880"/>
                </a:cubicBezTo>
                <a:cubicBezTo>
                  <a:pt x="200650" y="228441"/>
                  <a:pt x="203537" y="228441"/>
                  <a:pt x="204981" y="230600"/>
                </a:cubicBezTo>
                <a:cubicBezTo>
                  <a:pt x="206424" y="232398"/>
                  <a:pt x="206424" y="235636"/>
                  <a:pt x="204259" y="237075"/>
                </a:cubicBezTo>
                <a:cubicBezTo>
                  <a:pt x="177554" y="258660"/>
                  <a:pt x="155540" y="271971"/>
                  <a:pt x="155540" y="271971"/>
                </a:cubicBezTo>
                <a:cubicBezTo>
                  <a:pt x="154818" y="272331"/>
                  <a:pt x="154096" y="272690"/>
                  <a:pt x="153014" y="272690"/>
                </a:cubicBezTo>
                <a:cubicBezTo>
                  <a:pt x="152292" y="272690"/>
                  <a:pt x="151570" y="272331"/>
                  <a:pt x="150488" y="271971"/>
                </a:cubicBezTo>
                <a:cubicBezTo>
                  <a:pt x="144353" y="268373"/>
                  <a:pt x="0" y="179515"/>
                  <a:pt x="0" y="84181"/>
                </a:cubicBezTo>
                <a:cubicBezTo>
                  <a:pt x="0" y="37774"/>
                  <a:pt x="37892" y="0"/>
                  <a:pt x="84446" y="0"/>
                </a:cubicBezTo>
                <a:close/>
              </a:path>
            </a:pathLst>
          </a:custGeom>
          <a:solidFill>
            <a:schemeClr val="lt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8" name="Google Shape;398;g347a3058083_0_171"/>
          <p:cNvSpPr/>
          <p:nvPr/>
        </p:nvSpPr>
        <p:spPr>
          <a:xfrm>
            <a:off x="6664333" y="4811775"/>
            <a:ext cx="671731" cy="667559"/>
          </a:xfrm>
          <a:custGeom>
            <a:rect b="b" l="l" r="r" t="t"/>
            <a:pathLst>
              <a:path extrusionOk="0" h="304127" w="306028">
                <a:moveTo>
                  <a:pt x="28448" y="224238"/>
                </a:moveTo>
                <a:lnTo>
                  <a:pt x="28448" y="260583"/>
                </a:lnTo>
                <a:lnTo>
                  <a:pt x="130354" y="260583"/>
                </a:lnTo>
                <a:lnTo>
                  <a:pt x="130354" y="224238"/>
                </a:lnTo>
                <a:close/>
                <a:moveTo>
                  <a:pt x="235090" y="63546"/>
                </a:moveTo>
                <a:cubicBezTo>
                  <a:pt x="241932" y="63905"/>
                  <a:pt x="247693" y="68221"/>
                  <a:pt x="250214" y="73974"/>
                </a:cubicBezTo>
                <a:cubicBezTo>
                  <a:pt x="253815" y="71817"/>
                  <a:pt x="257776" y="70378"/>
                  <a:pt x="262097" y="70378"/>
                </a:cubicBezTo>
                <a:cubicBezTo>
                  <a:pt x="271459" y="71098"/>
                  <a:pt x="279381" y="79369"/>
                  <a:pt x="279381" y="89438"/>
                </a:cubicBezTo>
                <a:lnTo>
                  <a:pt x="279381" y="93034"/>
                </a:lnTo>
                <a:cubicBezTo>
                  <a:pt x="282262" y="91236"/>
                  <a:pt x="285503" y="90517"/>
                  <a:pt x="289104" y="90876"/>
                </a:cubicBezTo>
                <a:cubicBezTo>
                  <a:pt x="298826" y="91236"/>
                  <a:pt x="306028" y="99867"/>
                  <a:pt x="306028" y="109576"/>
                </a:cubicBezTo>
                <a:lnTo>
                  <a:pt x="306028" y="153449"/>
                </a:lnTo>
                <a:cubicBezTo>
                  <a:pt x="306028" y="176104"/>
                  <a:pt x="303147" y="198041"/>
                  <a:pt x="296306" y="219618"/>
                </a:cubicBezTo>
                <a:cubicBezTo>
                  <a:pt x="290544" y="239396"/>
                  <a:pt x="287663" y="259535"/>
                  <a:pt x="287663" y="280032"/>
                </a:cubicBezTo>
                <a:lnTo>
                  <a:pt x="287663" y="299452"/>
                </a:lnTo>
                <a:cubicBezTo>
                  <a:pt x="287663" y="302328"/>
                  <a:pt x="285503" y="304127"/>
                  <a:pt x="282982" y="304127"/>
                </a:cubicBezTo>
                <a:cubicBezTo>
                  <a:pt x="280462" y="304127"/>
                  <a:pt x="278301" y="302328"/>
                  <a:pt x="278301" y="299452"/>
                </a:cubicBezTo>
                <a:lnTo>
                  <a:pt x="278301" y="280032"/>
                </a:lnTo>
                <a:cubicBezTo>
                  <a:pt x="278301" y="258815"/>
                  <a:pt x="281542" y="237239"/>
                  <a:pt x="287663" y="217100"/>
                </a:cubicBezTo>
                <a:cubicBezTo>
                  <a:pt x="293785" y="196243"/>
                  <a:pt x="297026" y="175026"/>
                  <a:pt x="297026" y="153449"/>
                </a:cubicBezTo>
                <a:lnTo>
                  <a:pt x="297026" y="109576"/>
                </a:lnTo>
                <a:cubicBezTo>
                  <a:pt x="297026" y="104542"/>
                  <a:pt x="293065" y="100226"/>
                  <a:pt x="288744" y="100226"/>
                </a:cubicBezTo>
                <a:cubicBezTo>
                  <a:pt x="285863" y="99867"/>
                  <a:pt x="283702" y="100945"/>
                  <a:pt x="281902" y="102384"/>
                </a:cubicBezTo>
                <a:cubicBezTo>
                  <a:pt x="280101" y="104182"/>
                  <a:pt x="279381" y="106340"/>
                  <a:pt x="279381" y="108857"/>
                </a:cubicBezTo>
                <a:lnTo>
                  <a:pt x="279381" y="159203"/>
                </a:lnTo>
                <a:cubicBezTo>
                  <a:pt x="279381" y="161720"/>
                  <a:pt x="277221" y="163518"/>
                  <a:pt x="274700" y="163518"/>
                </a:cubicBezTo>
                <a:cubicBezTo>
                  <a:pt x="272179" y="163518"/>
                  <a:pt x="270019" y="161720"/>
                  <a:pt x="270019" y="159203"/>
                </a:cubicBezTo>
                <a:lnTo>
                  <a:pt x="270019" y="108857"/>
                </a:lnTo>
                <a:lnTo>
                  <a:pt x="270019" y="89438"/>
                </a:lnTo>
                <a:cubicBezTo>
                  <a:pt x="270019" y="84403"/>
                  <a:pt x="266058" y="80088"/>
                  <a:pt x="261377" y="79728"/>
                </a:cubicBezTo>
                <a:cubicBezTo>
                  <a:pt x="258856" y="79728"/>
                  <a:pt x="256695" y="80447"/>
                  <a:pt x="254895" y="82246"/>
                </a:cubicBezTo>
                <a:cubicBezTo>
                  <a:pt x="253095" y="83684"/>
                  <a:pt x="252374" y="86201"/>
                  <a:pt x="252374" y="88719"/>
                </a:cubicBezTo>
                <a:lnTo>
                  <a:pt x="252374" y="154887"/>
                </a:lnTo>
                <a:cubicBezTo>
                  <a:pt x="252374" y="157405"/>
                  <a:pt x="250214" y="159562"/>
                  <a:pt x="247693" y="159562"/>
                </a:cubicBezTo>
                <a:cubicBezTo>
                  <a:pt x="245172" y="159562"/>
                  <a:pt x="243012" y="157405"/>
                  <a:pt x="243012" y="154887"/>
                </a:cubicBezTo>
                <a:lnTo>
                  <a:pt x="243012" y="88719"/>
                </a:lnTo>
                <a:lnTo>
                  <a:pt x="243012" y="82246"/>
                </a:lnTo>
                <a:cubicBezTo>
                  <a:pt x="243012" y="77211"/>
                  <a:pt x="239051" y="72896"/>
                  <a:pt x="234370" y="72536"/>
                </a:cubicBezTo>
                <a:cubicBezTo>
                  <a:pt x="232209" y="72536"/>
                  <a:pt x="229689" y="73255"/>
                  <a:pt x="227888" y="75053"/>
                </a:cubicBezTo>
                <a:cubicBezTo>
                  <a:pt x="226088" y="76492"/>
                  <a:pt x="225007" y="79009"/>
                  <a:pt x="225007" y="81526"/>
                </a:cubicBezTo>
                <a:lnTo>
                  <a:pt x="225007" y="101665"/>
                </a:lnTo>
                <a:lnTo>
                  <a:pt x="225007" y="150572"/>
                </a:lnTo>
                <a:cubicBezTo>
                  <a:pt x="225007" y="153089"/>
                  <a:pt x="222847" y="155247"/>
                  <a:pt x="220326" y="155247"/>
                </a:cubicBezTo>
                <a:cubicBezTo>
                  <a:pt x="217805" y="155247"/>
                  <a:pt x="216005" y="153089"/>
                  <a:pt x="216005" y="150572"/>
                </a:cubicBezTo>
                <a:lnTo>
                  <a:pt x="216005" y="101665"/>
                </a:lnTo>
                <a:lnTo>
                  <a:pt x="216005" y="101305"/>
                </a:lnTo>
                <a:cubicBezTo>
                  <a:pt x="216005" y="98788"/>
                  <a:pt x="214565" y="96630"/>
                  <a:pt x="212764" y="94832"/>
                </a:cubicBezTo>
                <a:cubicBezTo>
                  <a:pt x="210604" y="93034"/>
                  <a:pt x="208083" y="92674"/>
                  <a:pt x="205202" y="93034"/>
                </a:cubicBezTo>
                <a:cubicBezTo>
                  <a:pt x="201241" y="93753"/>
                  <a:pt x="198000" y="97709"/>
                  <a:pt x="198000" y="102024"/>
                </a:cubicBezTo>
                <a:lnTo>
                  <a:pt x="198000" y="166035"/>
                </a:lnTo>
                <a:lnTo>
                  <a:pt x="198000" y="193366"/>
                </a:lnTo>
                <a:cubicBezTo>
                  <a:pt x="198000" y="195883"/>
                  <a:pt x="199081" y="198041"/>
                  <a:pt x="200521" y="199839"/>
                </a:cubicBezTo>
                <a:lnTo>
                  <a:pt x="206643" y="206312"/>
                </a:lnTo>
                <a:cubicBezTo>
                  <a:pt x="208443" y="208110"/>
                  <a:pt x="208083" y="211346"/>
                  <a:pt x="206643" y="212785"/>
                </a:cubicBezTo>
                <a:cubicBezTo>
                  <a:pt x="205562" y="213864"/>
                  <a:pt x="204482" y="214223"/>
                  <a:pt x="203402" y="214223"/>
                </a:cubicBezTo>
                <a:cubicBezTo>
                  <a:pt x="201961" y="214223"/>
                  <a:pt x="200881" y="213504"/>
                  <a:pt x="200161" y="212785"/>
                </a:cubicBezTo>
                <a:lnTo>
                  <a:pt x="193679" y="206312"/>
                </a:lnTo>
                <a:cubicBezTo>
                  <a:pt x="190798" y="202716"/>
                  <a:pt x="188998" y="198041"/>
                  <a:pt x="188998" y="193366"/>
                </a:cubicBezTo>
                <a:lnTo>
                  <a:pt x="188998" y="166035"/>
                </a:lnTo>
                <a:cubicBezTo>
                  <a:pt x="188998" y="162439"/>
                  <a:pt x="187198" y="158843"/>
                  <a:pt x="184677" y="156326"/>
                </a:cubicBezTo>
                <a:cubicBezTo>
                  <a:pt x="182156" y="154528"/>
                  <a:pt x="179276" y="153808"/>
                  <a:pt x="176395" y="154528"/>
                </a:cubicBezTo>
                <a:cubicBezTo>
                  <a:pt x="171714" y="155607"/>
                  <a:pt x="168113" y="160641"/>
                  <a:pt x="168113" y="166755"/>
                </a:cubicBezTo>
                <a:lnTo>
                  <a:pt x="168113" y="216021"/>
                </a:lnTo>
                <a:cubicBezTo>
                  <a:pt x="168113" y="222135"/>
                  <a:pt x="170273" y="228608"/>
                  <a:pt x="174594" y="232923"/>
                </a:cubicBezTo>
                <a:lnTo>
                  <a:pt x="190078" y="248746"/>
                </a:lnTo>
                <a:cubicBezTo>
                  <a:pt x="195120" y="253781"/>
                  <a:pt x="198000" y="260973"/>
                  <a:pt x="198000" y="268525"/>
                </a:cubicBezTo>
                <a:lnTo>
                  <a:pt x="198000" y="299452"/>
                </a:lnTo>
                <a:cubicBezTo>
                  <a:pt x="198000" y="302328"/>
                  <a:pt x="196200" y="304127"/>
                  <a:pt x="193679" y="304127"/>
                </a:cubicBezTo>
                <a:cubicBezTo>
                  <a:pt x="190798" y="304127"/>
                  <a:pt x="188998" y="302328"/>
                  <a:pt x="188998" y="299452"/>
                </a:cubicBezTo>
                <a:lnTo>
                  <a:pt x="188998" y="268525"/>
                </a:lnTo>
                <a:cubicBezTo>
                  <a:pt x="188998" y="263490"/>
                  <a:pt x="186837" y="258815"/>
                  <a:pt x="183237" y="255219"/>
                </a:cubicBezTo>
                <a:lnTo>
                  <a:pt x="167753" y="239396"/>
                </a:lnTo>
                <a:cubicBezTo>
                  <a:pt x="161991" y="232923"/>
                  <a:pt x="158750" y="224652"/>
                  <a:pt x="158750" y="216021"/>
                </a:cubicBezTo>
                <a:lnTo>
                  <a:pt x="158750" y="166755"/>
                </a:lnTo>
                <a:cubicBezTo>
                  <a:pt x="158750" y="156326"/>
                  <a:pt x="165232" y="147695"/>
                  <a:pt x="174234" y="145537"/>
                </a:cubicBezTo>
                <a:cubicBezTo>
                  <a:pt x="179276" y="144458"/>
                  <a:pt x="184677" y="145537"/>
                  <a:pt x="188998" y="148414"/>
                </a:cubicBezTo>
                <a:lnTo>
                  <a:pt x="188998" y="102024"/>
                </a:lnTo>
                <a:cubicBezTo>
                  <a:pt x="188998" y="93034"/>
                  <a:pt x="195120" y="85482"/>
                  <a:pt x="203762" y="83684"/>
                </a:cubicBezTo>
                <a:cubicBezTo>
                  <a:pt x="207723" y="82965"/>
                  <a:pt x="212404" y="83684"/>
                  <a:pt x="216005" y="85842"/>
                </a:cubicBezTo>
                <a:lnTo>
                  <a:pt x="216005" y="81526"/>
                </a:lnTo>
                <a:cubicBezTo>
                  <a:pt x="216005" y="76492"/>
                  <a:pt x="217805" y="71817"/>
                  <a:pt x="221406" y="68580"/>
                </a:cubicBezTo>
                <a:cubicBezTo>
                  <a:pt x="225007" y="64984"/>
                  <a:pt x="230049" y="63186"/>
                  <a:pt x="235090" y="63546"/>
                </a:cubicBezTo>
                <a:close/>
                <a:moveTo>
                  <a:pt x="75620" y="9402"/>
                </a:moveTo>
                <a:cubicBezTo>
                  <a:pt x="73459" y="9042"/>
                  <a:pt x="70939" y="10122"/>
                  <a:pt x="69138" y="11561"/>
                </a:cubicBezTo>
                <a:cubicBezTo>
                  <a:pt x="67338" y="13361"/>
                  <a:pt x="66257" y="15520"/>
                  <a:pt x="66257" y="18039"/>
                </a:cubicBezTo>
                <a:lnTo>
                  <a:pt x="66257" y="38191"/>
                </a:lnTo>
                <a:lnTo>
                  <a:pt x="66257" y="87132"/>
                </a:lnTo>
                <a:cubicBezTo>
                  <a:pt x="66257" y="90011"/>
                  <a:pt x="64097" y="91810"/>
                  <a:pt x="61576" y="91810"/>
                </a:cubicBezTo>
                <a:cubicBezTo>
                  <a:pt x="59055" y="91810"/>
                  <a:pt x="56895" y="90011"/>
                  <a:pt x="56895" y="87132"/>
                </a:cubicBezTo>
                <a:lnTo>
                  <a:pt x="56895" y="38191"/>
                </a:lnTo>
                <a:cubicBezTo>
                  <a:pt x="56895" y="35672"/>
                  <a:pt x="55815" y="33153"/>
                  <a:pt x="54014" y="31354"/>
                </a:cubicBezTo>
                <a:cubicBezTo>
                  <a:pt x="51854" y="29914"/>
                  <a:pt x="49333" y="29194"/>
                  <a:pt x="46452" y="29554"/>
                </a:cubicBezTo>
                <a:cubicBezTo>
                  <a:pt x="42491" y="30634"/>
                  <a:pt x="39250" y="34592"/>
                  <a:pt x="39250" y="38911"/>
                </a:cubicBezTo>
                <a:lnTo>
                  <a:pt x="39250" y="102606"/>
                </a:lnTo>
                <a:lnTo>
                  <a:pt x="39250" y="129955"/>
                </a:lnTo>
                <a:cubicBezTo>
                  <a:pt x="39250" y="132474"/>
                  <a:pt x="39971" y="134993"/>
                  <a:pt x="41771" y="136432"/>
                </a:cubicBezTo>
                <a:lnTo>
                  <a:pt x="47893" y="143270"/>
                </a:lnTo>
                <a:cubicBezTo>
                  <a:pt x="49693" y="145069"/>
                  <a:pt x="49333" y="147948"/>
                  <a:pt x="47532" y="149747"/>
                </a:cubicBezTo>
                <a:cubicBezTo>
                  <a:pt x="46812" y="150467"/>
                  <a:pt x="45732" y="150827"/>
                  <a:pt x="44292" y="150827"/>
                </a:cubicBezTo>
                <a:cubicBezTo>
                  <a:pt x="43211" y="150827"/>
                  <a:pt x="42131" y="150107"/>
                  <a:pt x="41051" y="149387"/>
                </a:cubicBezTo>
                <a:lnTo>
                  <a:pt x="34929" y="142910"/>
                </a:lnTo>
                <a:cubicBezTo>
                  <a:pt x="32048" y="139311"/>
                  <a:pt x="29888" y="134993"/>
                  <a:pt x="29888" y="129955"/>
                </a:cubicBezTo>
                <a:lnTo>
                  <a:pt x="29888" y="102606"/>
                </a:lnTo>
                <a:cubicBezTo>
                  <a:pt x="29888" y="99007"/>
                  <a:pt x="28448" y="95408"/>
                  <a:pt x="25567" y="93249"/>
                </a:cubicBezTo>
                <a:cubicBezTo>
                  <a:pt x="23406" y="91090"/>
                  <a:pt x="20526" y="90730"/>
                  <a:pt x="17645" y="91090"/>
                </a:cubicBezTo>
                <a:cubicBezTo>
                  <a:pt x="12964" y="92530"/>
                  <a:pt x="9363" y="97568"/>
                  <a:pt x="9363" y="103325"/>
                </a:cubicBezTo>
                <a:lnTo>
                  <a:pt x="9363" y="152626"/>
                </a:lnTo>
                <a:cubicBezTo>
                  <a:pt x="9363" y="159103"/>
                  <a:pt x="11523" y="165221"/>
                  <a:pt x="15844" y="169899"/>
                </a:cubicBezTo>
                <a:lnTo>
                  <a:pt x="30968" y="185373"/>
                </a:lnTo>
                <a:cubicBezTo>
                  <a:pt x="36370" y="190771"/>
                  <a:pt x="39250" y="197968"/>
                  <a:pt x="39250" y="205525"/>
                </a:cubicBezTo>
                <a:lnTo>
                  <a:pt x="39250" y="214881"/>
                </a:lnTo>
                <a:lnTo>
                  <a:pt x="119551" y="214881"/>
                </a:lnTo>
                <a:cubicBezTo>
                  <a:pt x="119551" y="194369"/>
                  <a:pt x="122792" y="173498"/>
                  <a:pt x="128553" y="153705"/>
                </a:cubicBezTo>
                <a:cubicBezTo>
                  <a:pt x="135035" y="133194"/>
                  <a:pt x="137916" y="111962"/>
                  <a:pt x="137916" y="90370"/>
                </a:cubicBezTo>
                <a:lnTo>
                  <a:pt x="137916" y="46468"/>
                </a:lnTo>
                <a:cubicBezTo>
                  <a:pt x="137916" y="41070"/>
                  <a:pt x="134315" y="37111"/>
                  <a:pt x="129634" y="36751"/>
                </a:cubicBezTo>
                <a:cubicBezTo>
                  <a:pt x="127113" y="36392"/>
                  <a:pt x="124952" y="37471"/>
                  <a:pt x="123152" y="39270"/>
                </a:cubicBezTo>
                <a:cubicBezTo>
                  <a:pt x="121351" y="40710"/>
                  <a:pt x="120271" y="43229"/>
                  <a:pt x="120271" y="45748"/>
                </a:cubicBezTo>
                <a:lnTo>
                  <a:pt x="120271" y="95768"/>
                </a:lnTo>
                <a:cubicBezTo>
                  <a:pt x="120271" y="98287"/>
                  <a:pt x="118471" y="100446"/>
                  <a:pt x="115950" y="100446"/>
                </a:cubicBezTo>
                <a:cubicBezTo>
                  <a:pt x="113069" y="100446"/>
                  <a:pt x="111269" y="98287"/>
                  <a:pt x="111269" y="95768"/>
                </a:cubicBezTo>
                <a:lnTo>
                  <a:pt x="111269" y="45748"/>
                </a:lnTo>
                <a:lnTo>
                  <a:pt x="111269" y="25956"/>
                </a:lnTo>
                <a:cubicBezTo>
                  <a:pt x="111269" y="20918"/>
                  <a:pt x="107308" y="16599"/>
                  <a:pt x="102627" y="16599"/>
                </a:cubicBezTo>
                <a:cubicBezTo>
                  <a:pt x="100106" y="16240"/>
                  <a:pt x="97945" y="17319"/>
                  <a:pt x="96145" y="18759"/>
                </a:cubicBezTo>
                <a:cubicBezTo>
                  <a:pt x="94345" y="20558"/>
                  <a:pt x="93264" y="22717"/>
                  <a:pt x="93264" y="25236"/>
                </a:cubicBezTo>
                <a:lnTo>
                  <a:pt x="93264" y="91450"/>
                </a:lnTo>
                <a:cubicBezTo>
                  <a:pt x="93264" y="93969"/>
                  <a:pt x="91104" y="96128"/>
                  <a:pt x="88583" y="96128"/>
                </a:cubicBezTo>
                <a:cubicBezTo>
                  <a:pt x="86422" y="96128"/>
                  <a:pt x="83902" y="93969"/>
                  <a:pt x="83902" y="91450"/>
                </a:cubicBezTo>
                <a:lnTo>
                  <a:pt x="83902" y="25236"/>
                </a:lnTo>
                <a:lnTo>
                  <a:pt x="83902" y="18759"/>
                </a:lnTo>
                <a:cubicBezTo>
                  <a:pt x="83902" y="13721"/>
                  <a:pt x="80301" y="9402"/>
                  <a:pt x="75620" y="9402"/>
                </a:cubicBezTo>
                <a:close/>
                <a:moveTo>
                  <a:pt x="75980" y="46"/>
                </a:moveTo>
                <a:cubicBezTo>
                  <a:pt x="83182" y="406"/>
                  <a:pt x="88583" y="4724"/>
                  <a:pt x="91464" y="10482"/>
                </a:cubicBezTo>
                <a:cubicBezTo>
                  <a:pt x="94705" y="8323"/>
                  <a:pt x="99026" y="6883"/>
                  <a:pt x="102987" y="7243"/>
                </a:cubicBezTo>
                <a:cubicBezTo>
                  <a:pt x="112709" y="7603"/>
                  <a:pt x="120271" y="15880"/>
                  <a:pt x="120271" y="25956"/>
                </a:cubicBezTo>
                <a:lnTo>
                  <a:pt x="120271" y="29914"/>
                </a:lnTo>
                <a:cubicBezTo>
                  <a:pt x="123152" y="28115"/>
                  <a:pt x="126753" y="27395"/>
                  <a:pt x="130354" y="27395"/>
                </a:cubicBezTo>
                <a:cubicBezTo>
                  <a:pt x="140076" y="27755"/>
                  <a:pt x="147278" y="36032"/>
                  <a:pt x="147278" y="46468"/>
                </a:cubicBezTo>
                <a:lnTo>
                  <a:pt x="147278" y="90370"/>
                </a:lnTo>
                <a:cubicBezTo>
                  <a:pt x="147278" y="112682"/>
                  <a:pt x="144037" y="134993"/>
                  <a:pt x="137556" y="156225"/>
                </a:cubicBezTo>
                <a:cubicBezTo>
                  <a:pt x="131794" y="175297"/>
                  <a:pt x="128553" y="195089"/>
                  <a:pt x="128553" y="214881"/>
                </a:cubicBezTo>
                <a:lnTo>
                  <a:pt x="130354" y="214881"/>
                </a:lnTo>
                <a:cubicBezTo>
                  <a:pt x="135395" y="214881"/>
                  <a:pt x="139356" y="219200"/>
                  <a:pt x="139356" y="224238"/>
                </a:cubicBezTo>
                <a:lnTo>
                  <a:pt x="139356" y="299448"/>
                </a:lnTo>
                <a:cubicBezTo>
                  <a:pt x="139356" y="302327"/>
                  <a:pt x="137556" y="304126"/>
                  <a:pt x="134675" y="304126"/>
                </a:cubicBezTo>
                <a:cubicBezTo>
                  <a:pt x="132154" y="304126"/>
                  <a:pt x="130354" y="302327"/>
                  <a:pt x="130354" y="299448"/>
                </a:cubicBezTo>
                <a:lnTo>
                  <a:pt x="130354" y="269580"/>
                </a:lnTo>
                <a:lnTo>
                  <a:pt x="28448" y="269580"/>
                </a:lnTo>
                <a:lnTo>
                  <a:pt x="28448" y="299448"/>
                </a:lnTo>
                <a:cubicBezTo>
                  <a:pt x="28448" y="302327"/>
                  <a:pt x="26287" y="304126"/>
                  <a:pt x="23766" y="304126"/>
                </a:cubicBezTo>
                <a:cubicBezTo>
                  <a:pt x="21246" y="304126"/>
                  <a:pt x="19085" y="302327"/>
                  <a:pt x="19085" y="299448"/>
                </a:cubicBezTo>
                <a:lnTo>
                  <a:pt x="19085" y="224238"/>
                </a:lnTo>
                <a:cubicBezTo>
                  <a:pt x="19085" y="219200"/>
                  <a:pt x="23406" y="214881"/>
                  <a:pt x="28448" y="214881"/>
                </a:cubicBezTo>
                <a:lnTo>
                  <a:pt x="29888" y="214881"/>
                </a:lnTo>
                <a:lnTo>
                  <a:pt x="29888" y="205525"/>
                </a:lnTo>
                <a:cubicBezTo>
                  <a:pt x="29888" y="200487"/>
                  <a:pt x="28087" y="195449"/>
                  <a:pt x="24487" y="191850"/>
                </a:cubicBezTo>
                <a:lnTo>
                  <a:pt x="9003" y="176377"/>
                </a:lnTo>
                <a:cubicBezTo>
                  <a:pt x="3241" y="169899"/>
                  <a:pt x="0" y="161622"/>
                  <a:pt x="0" y="152626"/>
                </a:cubicBezTo>
                <a:lnTo>
                  <a:pt x="0" y="103325"/>
                </a:lnTo>
                <a:cubicBezTo>
                  <a:pt x="0" y="93249"/>
                  <a:pt x="6482" y="84253"/>
                  <a:pt x="15484" y="82094"/>
                </a:cubicBezTo>
                <a:cubicBezTo>
                  <a:pt x="20526" y="81014"/>
                  <a:pt x="25567" y="82094"/>
                  <a:pt x="29888" y="85332"/>
                </a:cubicBezTo>
                <a:lnTo>
                  <a:pt x="29888" y="38911"/>
                </a:lnTo>
                <a:cubicBezTo>
                  <a:pt x="29888" y="29914"/>
                  <a:pt x="36010" y="21997"/>
                  <a:pt x="44652" y="20558"/>
                </a:cubicBezTo>
                <a:cubicBezTo>
                  <a:pt x="48973" y="19838"/>
                  <a:pt x="53654" y="20558"/>
                  <a:pt x="56895" y="22717"/>
                </a:cubicBezTo>
                <a:lnTo>
                  <a:pt x="56895" y="18039"/>
                </a:lnTo>
                <a:cubicBezTo>
                  <a:pt x="56895" y="13001"/>
                  <a:pt x="59055" y="8323"/>
                  <a:pt x="62656" y="5084"/>
                </a:cubicBezTo>
                <a:cubicBezTo>
                  <a:pt x="66257" y="1485"/>
                  <a:pt x="71299" y="-314"/>
                  <a:pt x="75980" y="46"/>
                </a:cubicBezTo>
                <a:close/>
              </a:path>
            </a:pathLst>
          </a:custGeom>
          <a:solidFill>
            <a:schemeClr val="lt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9" name="Google Shape;399;g347a3058083_0_171"/>
          <p:cNvSpPr/>
          <p:nvPr/>
        </p:nvSpPr>
        <p:spPr>
          <a:xfrm>
            <a:off x="5020873" y="3975488"/>
            <a:ext cx="607440" cy="607438"/>
          </a:xfrm>
          <a:custGeom>
            <a:rect b="b" l="l" r="r" t="t"/>
            <a:pathLst>
              <a:path extrusionOk="0" h="315552" w="315553">
                <a:moveTo>
                  <a:pt x="157776" y="101432"/>
                </a:moveTo>
                <a:cubicBezTo>
                  <a:pt x="151645" y="101432"/>
                  <a:pt x="143709" y="104670"/>
                  <a:pt x="140463" y="113307"/>
                </a:cubicBezTo>
                <a:lnTo>
                  <a:pt x="124954" y="154692"/>
                </a:lnTo>
                <a:lnTo>
                  <a:pt x="170761" y="143896"/>
                </a:lnTo>
                <a:cubicBezTo>
                  <a:pt x="173286" y="143176"/>
                  <a:pt x="176172" y="144616"/>
                  <a:pt x="176532" y="147135"/>
                </a:cubicBezTo>
                <a:cubicBezTo>
                  <a:pt x="177254" y="150014"/>
                  <a:pt x="175811" y="152533"/>
                  <a:pt x="173286" y="153252"/>
                </a:cubicBezTo>
                <a:lnTo>
                  <a:pt x="120986" y="165488"/>
                </a:lnTo>
                <a:lnTo>
                  <a:pt x="102591" y="215509"/>
                </a:lnTo>
                <a:lnTo>
                  <a:pt x="186992" y="194997"/>
                </a:lnTo>
                <a:cubicBezTo>
                  <a:pt x="189517" y="194637"/>
                  <a:pt x="192042" y="196077"/>
                  <a:pt x="192763" y="198596"/>
                </a:cubicBezTo>
                <a:cubicBezTo>
                  <a:pt x="193485" y="201115"/>
                  <a:pt x="191681" y="203994"/>
                  <a:pt x="189156" y="204353"/>
                </a:cubicBezTo>
                <a:lnTo>
                  <a:pt x="98623" y="226305"/>
                </a:lnTo>
                <a:lnTo>
                  <a:pt x="80228" y="275967"/>
                </a:lnTo>
                <a:lnTo>
                  <a:pt x="205388" y="245738"/>
                </a:lnTo>
                <a:cubicBezTo>
                  <a:pt x="207912" y="245018"/>
                  <a:pt x="210798" y="246818"/>
                  <a:pt x="211159" y="249337"/>
                </a:cubicBezTo>
                <a:cubicBezTo>
                  <a:pt x="211880" y="251856"/>
                  <a:pt x="210437" y="254375"/>
                  <a:pt x="207912" y="255095"/>
                </a:cubicBezTo>
                <a:lnTo>
                  <a:pt x="76260" y="286763"/>
                </a:lnTo>
                <a:lnTo>
                  <a:pt x="69047" y="306196"/>
                </a:lnTo>
                <a:lnTo>
                  <a:pt x="246867" y="306196"/>
                </a:lnTo>
                <a:lnTo>
                  <a:pt x="175090" y="113307"/>
                </a:lnTo>
                <a:cubicBezTo>
                  <a:pt x="171843" y="104670"/>
                  <a:pt x="163908" y="101432"/>
                  <a:pt x="157776" y="101432"/>
                </a:cubicBezTo>
                <a:close/>
                <a:moveTo>
                  <a:pt x="157776" y="92075"/>
                </a:moveTo>
                <a:cubicBezTo>
                  <a:pt x="169679" y="92075"/>
                  <a:pt x="180139" y="98913"/>
                  <a:pt x="184107" y="110068"/>
                </a:cubicBezTo>
                <a:lnTo>
                  <a:pt x="256966" y="306196"/>
                </a:lnTo>
                <a:lnTo>
                  <a:pt x="277526" y="306196"/>
                </a:lnTo>
                <a:cubicBezTo>
                  <a:pt x="280050" y="306196"/>
                  <a:pt x="282215" y="308355"/>
                  <a:pt x="282215" y="311234"/>
                </a:cubicBezTo>
                <a:cubicBezTo>
                  <a:pt x="282215" y="313753"/>
                  <a:pt x="280050" y="315552"/>
                  <a:pt x="277526" y="315552"/>
                </a:cubicBezTo>
                <a:lnTo>
                  <a:pt x="253359" y="315552"/>
                </a:lnTo>
                <a:lnTo>
                  <a:pt x="61833" y="315552"/>
                </a:lnTo>
                <a:lnTo>
                  <a:pt x="38027" y="315552"/>
                </a:lnTo>
                <a:cubicBezTo>
                  <a:pt x="35502" y="315552"/>
                  <a:pt x="33338" y="313753"/>
                  <a:pt x="33338" y="311234"/>
                </a:cubicBezTo>
                <a:cubicBezTo>
                  <a:pt x="33338" y="308355"/>
                  <a:pt x="35502" y="306196"/>
                  <a:pt x="38027" y="306196"/>
                </a:cubicBezTo>
                <a:lnTo>
                  <a:pt x="58947" y="306196"/>
                </a:lnTo>
                <a:lnTo>
                  <a:pt x="131807" y="110068"/>
                </a:lnTo>
                <a:cubicBezTo>
                  <a:pt x="135774" y="98913"/>
                  <a:pt x="145874" y="92075"/>
                  <a:pt x="157776" y="92075"/>
                </a:cubicBezTo>
                <a:close/>
                <a:moveTo>
                  <a:pt x="282399" y="25728"/>
                </a:moveTo>
                <a:cubicBezTo>
                  <a:pt x="284163" y="23812"/>
                  <a:pt x="286985" y="23812"/>
                  <a:pt x="289102" y="25728"/>
                </a:cubicBezTo>
                <a:cubicBezTo>
                  <a:pt x="289808" y="26878"/>
                  <a:pt x="290160" y="28027"/>
                  <a:pt x="290160" y="29560"/>
                </a:cubicBezTo>
                <a:cubicBezTo>
                  <a:pt x="290160" y="30710"/>
                  <a:pt x="289808" y="31859"/>
                  <a:pt x="289102" y="33009"/>
                </a:cubicBezTo>
                <a:cubicBezTo>
                  <a:pt x="288044" y="33775"/>
                  <a:pt x="286985" y="34542"/>
                  <a:pt x="285574" y="34542"/>
                </a:cubicBezTo>
                <a:cubicBezTo>
                  <a:pt x="284516" y="34542"/>
                  <a:pt x="283105" y="33775"/>
                  <a:pt x="282399" y="33009"/>
                </a:cubicBezTo>
                <a:cubicBezTo>
                  <a:pt x="281341" y="31859"/>
                  <a:pt x="280988" y="30710"/>
                  <a:pt x="280988" y="29560"/>
                </a:cubicBezTo>
                <a:cubicBezTo>
                  <a:pt x="280988" y="28027"/>
                  <a:pt x="281341" y="26878"/>
                  <a:pt x="282399" y="25728"/>
                </a:cubicBezTo>
                <a:close/>
                <a:moveTo>
                  <a:pt x="220436" y="25728"/>
                </a:moveTo>
                <a:cubicBezTo>
                  <a:pt x="222137" y="23812"/>
                  <a:pt x="225198" y="23812"/>
                  <a:pt x="226899" y="25728"/>
                </a:cubicBezTo>
                <a:cubicBezTo>
                  <a:pt x="227580" y="26878"/>
                  <a:pt x="228260" y="28027"/>
                  <a:pt x="228260" y="29560"/>
                </a:cubicBezTo>
                <a:cubicBezTo>
                  <a:pt x="228260" y="30710"/>
                  <a:pt x="227580" y="31859"/>
                  <a:pt x="226899" y="33009"/>
                </a:cubicBezTo>
                <a:cubicBezTo>
                  <a:pt x="226219" y="33775"/>
                  <a:pt x="224858" y="34542"/>
                  <a:pt x="223498" y="34542"/>
                </a:cubicBezTo>
                <a:cubicBezTo>
                  <a:pt x="222477" y="34542"/>
                  <a:pt x="221456" y="33775"/>
                  <a:pt x="220436" y="33009"/>
                </a:cubicBezTo>
                <a:cubicBezTo>
                  <a:pt x="219756" y="31859"/>
                  <a:pt x="219075" y="30710"/>
                  <a:pt x="219075" y="29560"/>
                </a:cubicBezTo>
                <a:cubicBezTo>
                  <a:pt x="219075" y="28027"/>
                  <a:pt x="219756" y="26878"/>
                  <a:pt x="220436" y="25728"/>
                </a:cubicBezTo>
                <a:close/>
                <a:moveTo>
                  <a:pt x="254001" y="23812"/>
                </a:moveTo>
                <a:cubicBezTo>
                  <a:pt x="256382" y="23812"/>
                  <a:pt x="258423" y="25853"/>
                  <a:pt x="258423" y="28574"/>
                </a:cubicBezTo>
                <a:cubicBezTo>
                  <a:pt x="258423" y="30956"/>
                  <a:pt x="256382" y="32997"/>
                  <a:pt x="254001" y="32997"/>
                </a:cubicBezTo>
                <a:cubicBezTo>
                  <a:pt x="251279" y="32997"/>
                  <a:pt x="249238" y="30956"/>
                  <a:pt x="249238" y="28574"/>
                </a:cubicBezTo>
                <a:cubicBezTo>
                  <a:pt x="249238" y="25853"/>
                  <a:pt x="251279" y="23812"/>
                  <a:pt x="254001" y="23812"/>
                </a:cubicBezTo>
                <a:close/>
                <a:moveTo>
                  <a:pt x="9726" y="9376"/>
                </a:moveTo>
                <a:lnTo>
                  <a:pt x="9726" y="47603"/>
                </a:lnTo>
                <a:lnTo>
                  <a:pt x="306187" y="47603"/>
                </a:lnTo>
                <a:lnTo>
                  <a:pt x="306187" y="9376"/>
                </a:lnTo>
                <a:close/>
                <a:moveTo>
                  <a:pt x="4683" y="0"/>
                </a:moveTo>
                <a:lnTo>
                  <a:pt x="310510" y="0"/>
                </a:lnTo>
                <a:cubicBezTo>
                  <a:pt x="313392" y="0"/>
                  <a:pt x="315553" y="2164"/>
                  <a:pt x="315553" y="4688"/>
                </a:cubicBezTo>
                <a:lnTo>
                  <a:pt x="315553" y="52652"/>
                </a:lnTo>
                <a:lnTo>
                  <a:pt x="315553" y="311224"/>
                </a:lnTo>
                <a:cubicBezTo>
                  <a:pt x="315553" y="313748"/>
                  <a:pt x="313392" y="315552"/>
                  <a:pt x="310510" y="315552"/>
                </a:cubicBezTo>
                <a:cubicBezTo>
                  <a:pt x="308349" y="315552"/>
                  <a:pt x="306187" y="313748"/>
                  <a:pt x="306187" y="311224"/>
                </a:cubicBezTo>
                <a:lnTo>
                  <a:pt x="306187" y="57340"/>
                </a:lnTo>
                <a:lnTo>
                  <a:pt x="9726" y="57340"/>
                </a:lnTo>
                <a:lnTo>
                  <a:pt x="9726" y="311224"/>
                </a:lnTo>
                <a:cubicBezTo>
                  <a:pt x="9726" y="313748"/>
                  <a:pt x="7564" y="315552"/>
                  <a:pt x="4683" y="315552"/>
                </a:cubicBezTo>
                <a:cubicBezTo>
                  <a:pt x="2161" y="315552"/>
                  <a:pt x="0" y="313748"/>
                  <a:pt x="0" y="311224"/>
                </a:cubicBezTo>
                <a:lnTo>
                  <a:pt x="0" y="52652"/>
                </a:lnTo>
                <a:lnTo>
                  <a:pt x="0" y="4688"/>
                </a:lnTo>
                <a:cubicBezTo>
                  <a:pt x="0" y="2164"/>
                  <a:pt x="2161" y="0"/>
                  <a:pt x="4683" y="0"/>
                </a:cubicBezTo>
                <a:close/>
              </a:path>
            </a:pathLst>
          </a:custGeom>
          <a:solidFill>
            <a:schemeClr val="lt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0" name="Google Shape;400;g347a3058083_0_171"/>
          <p:cNvSpPr/>
          <p:nvPr/>
        </p:nvSpPr>
        <p:spPr>
          <a:xfrm>
            <a:off x="6693615" y="2890496"/>
            <a:ext cx="607430" cy="820152"/>
          </a:xfrm>
          <a:custGeom>
            <a:rect b="b" l="l" r="r" t="t"/>
            <a:pathLst>
              <a:path extrusionOk="0" h="306027" w="226653">
                <a:moveTo>
                  <a:pt x="171273" y="260350"/>
                </a:moveTo>
                <a:cubicBezTo>
                  <a:pt x="173743" y="260350"/>
                  <a:pt x="175859" y="262467"/>
                  <a:pt x="175859" y="264936"/>
                </a:cubicBezTo>
                <a:cubicBezTo>
                  <a:pt x="175859" y="267406"/>
                  <a:pt x="173743" y="269522"/>
                  <a:pt x="171273" y="269522"/>
                </a:cubicBezTo>
                <a:cubicBezTo>
                  <a:pt x="168804" y="269522"/>
                  <a:pt x="166687" y="267406"/>
                  <a:pt x="166687" y="264936"/>
                </a:cubicBezTo>
                <a:cubicBezTo>
                  <a:pt x="166687" y="262467"/>
                  <a:pt x="168804" y="260350"/>
                  <a:pt x="171273" y="260350"/>
                </a:cubicBezTo>
                <a:close/>
                <a:moveTo>
                  <a:pt x="185371" y="228600"/>
                </a:moveTo>
                <a:cubicBezTo>
                  <a:pt x="188302" y="228600"/>
                  <a:pt x="190134" y="230717"/>
                  <a:pt x="190134" y="233186"/>
                </a:cubicBezTo>
                <a:cubicBezTo>
                  <a:pt x="190134" y="235656"/>
                  <a:pt x="188302" y="237772"/>
                  <a:pt x="185371" y="237772"/>
                </a:cubicBezTo>
                <a:cubicBezTo>
                  <a:pt x="182807" y="237772"/>
                  <a:pt x="180975" y="235656"/>
                  <a:pt x="180975" y="233186"/>
                </a:cubicBezTo>
                <a:cubicBezTo>
                  <a:pt x="180975" y="230717"/>
                  <a:pt x="182807" y="228600"/>
                  <a:pt x="185371" y="228600"/>
                </a:cubicBezTo>
                <a:close/>
                <a:moveTo>
                  <a:pt x="166511" y="195263"/>
                </a:moveTo>
                <a:cubicBezTo>
                  <a:pt x="168981" y="195263"/>
                  <a:pt x="171097" y="197380"/>
                  <a:pt x="171097" y="199849"/>
                </a:cubicBezTo>
                <a:cubicBezTo>
                  <a:pt x="171097" y="202319"/>
                  <a:pt x="168981" y="204435"/>
                  <a:pt x="166511" y="204435"/>
                </a:cubicBezTo>
                <a:cubicBezTo>
                  <a:pt x="164042" y="204435"/>
                  <a:pt x="161925" y="202319"/>
                  <a:pt x="161925" y="199849"/>
                </a:cubicBezTo>
                <a:cubicBezTo>
                  <a:pt x="161925" y="197380"/>
                  <a:pt x="164042" y="195263"/>
                  <a:pt x="166511" y="195263"/>
                </a:cubicBezTo>
                <a:close/>
                <a:moveTo>
                  <a:pt x="195086" y="168275"/>
                </a:moveTo>
                <a:cubicBezTo>
                  <a:pt x="197556" y="168275"/>
                  <a:pt x="199672" y="170392"/>
                  <a:pt x="199672" y="172861"/>
                </a:cubicBezTo>
                <a:cubicBezTo>
                  <a:pt x="199672" y="175331"/>
                  <a:pt x="197556" y="177447"/>
                  <a:pt x="195086" y="177447"/>
                </a:cubicBezTo>
                <a:cubicBezTo>
                  <a:pt x="192617" y="177447"/>
                  <a:pt x="190500" y="175331"/>
                  <a:pt x="190500" y="172861"/>
                </a:cubicBezTo>
                <a:cubicBezTo>
                  <a:pt x="190500" y="170392"/>
                  <a:pt x="192617" y="168275"/>
                  <a:pt x="195086" y="168275"/>
                </a:cubicBezTo>
                <a:close/>
                <a:moveTo>
                  <a:pt x="166511" y="146050"/>
                </a:moveTo>
                <a:cubicBezTo>
                  <a:pt x="168981" y="146050"/>
                  <a:pt x="171097" y="147882"/>
                  <a:pt x="171097" y="150446"/>
                </a:cubicBezTo>
                <a:cubicBezTo>
                  <a:pt x="171097" y="153011"/>
                  <a:pt x="168981" y="155209"/>
                  <a:pt x="166511" y="155209"/>
                </a:cubicBezTo>
                <a:cubicBezTo>
                  <a:pt x="164042" y="155209"/>
                  <a:pt x="161925" y="153011"/>
                  <a:pt x="161925" y="150446"/>
                </a:cubicBezTo>
                <a:cubicBezTo>
                  <a:pt x="161925" y="147882"/>
                  <a:pt x="164042" y="146050"/>
                  <a:pt x="166511" y="146050"/>
                </a:cubicBezTo>
                <a:close/>
                <a:moveTo>
                  <a:pt x="96063" y="142378"/>
                </a:moveTo>
                <a:cubicBezTo>
                  <a:pt x="98189" y="141288"/>
                  <a:pt x="101022" y="141651"/>
                  <a:pt x="102085" y="143831"/>
                </a:cubicBezTo>
                <a:cubicBezTo>
                  <a:pt x="108816" y="155457"/>
                  <a:pt x="112358" y="166356"/>
                  <a:pt x="112358" y="175076"/>
                </a:cubicBezTo>
                <a:cubicBezTo>
                  <a:pt x="112358" y="196511"/>
                  <a:pt x="95355" y="213950"/>
                  <a:pt x="74455" y="213950"/>
                </a:cubicBezTo>
                <a:cubicBezTo>
                  <a:pt x="71976" y="213950"/>
                  <a:pt x="69850" y="211770"/>
                  <a:pt x="69850" y="209227"/>
                </a:cubicBezTo>
                <a:cubicBezTo>
                  <a:pt x="69850" y="206684"/>
                  <a:pt x="71976" y="204504"/>
                  <a:pt x="74455" y="204504"/>
                </a:cubicBezTo>
                <a:cubicBezTo>
                  <a:pt x="90396" y="204504"/>
                  <a:pt x="103148" y="191425"/>
                  <a:pt x="103148" y="175076"/>
                </a:cubicBezTo>
                <a:cubicBezTo>
                  <a:pt x="103148" y="167446"/>
                  <a:pt x="100314" y="159090"/>
                  <a:pt x="94646" y="148918"/>
                </a:cubicBezTo>
                <a:cubicBezTo>
                  <a:pt x="93229" y="146374"/>
                  <a:pt x="93938" y="143831"/>
                  <a:pt x="96063" y="142378"/>
                </a:cubicBezTo>
                <a:close/>
                <a:moveTo>
                  <a:pt x="180975" y="117475"/>
                </a:moveTo>
                <a:cubicBezTo>
                  <a:pt x="183539" y="117475"/>
                  <a:pt x="185371" y="119307"/>
                  <a:pt x="185371" y="122237"/>
                </a:cubicBezTo>
                <a:cubicBezTo>
                  <a:pt x="185371" y="124802"/>
                  <a:pt x="183539" y="126634"/>
                  <a:pt x="180975" y="126634"/>
                </a:cubicBezTo>
                <a:cubicBezTo>
                  <a:pt x="178044" y="126634"/>
                  <a:pt x="176212" y="124802"/>
                  <a:pt x="176212" y="122237"/>
                </a:cubicBezTo>
                <a:cubicBezTo>
                  <a:pt x="176212" y="119307"/>
                  <a:pt x="178044" y="117475"/>
                  <a:pt x="180975" y="117475"/>
                </a:cubicBezTo>
                <a:close/>
                <a:moveTo>
                  <a:pt x="156986" y="93663"/>
                </a:moveTo>
                <a:cubicBezTo>
                  <a:pt x="159456" y="93663"/>
                  <a:pt x="161572" y="95780"/>
                  <a:pt x="161572" y="98602"/>
                </a:cubicBezTo>
                <a:cubicBezTo>
                  <a:pt x="161572" y="100718"/>
                  <a:pt x="159456" y="102835"/>
                  <a:pt x="156986" y="102835"/>
                </a:cubicBezTo>
                <a:cubicBezTo>
                  <a:pt x="154517" y="102835"/>
                  <a:pt x="152400" y="100718"/>
                  <a:pt x="152400" y="98602"/>
                </a:cubicBezTo>
                <a:cubicBezTo>
                  <a:pt x="152400" y="95780"/>
                  <a:pt x="154517" y="93663"/>
                  <a:pt x="156986" y="93663"/>
                </a:cubicBezTo>
                <a:close/>
                <a:moveTo>
                  <a:pt x="73460" y="61115"/>
                </a:moveTo>
                <a:cubicBezTo>
                  <a:pt x="60201" y="74820"/>
                  <a:pt x="9317" y="130363"/>
                  <a:pt x="9317" y="176167"/>
                </a:cubicBezTo>
                <a:cubicBezTo>
                  <a:pt x="9317" y="212234"/>
                  <a:pt x="37984" y="241087"/>
                  <a:pt x="73460" y="241087"/>
                </a:cubicBezTo>
                <a:cubicBezTo>
                  <a:pt x="108936" y="241087"/>
                  <a:pt x="137962" y="212234"/>
                  <a:pt x="137962" y="176167"/>
                </a:cubicBezTo>
                <a:cubicBezTo>
                  <a:pt x="137962" y="130363"/>
                  <a:pt x="87077" y="74820"/>
                  <a:pt x="73460" y="61115"/>
                </a:cubicBezTo>
                <a:close/>
                <a:moveTo>
                  <a:pt x="70594" y="51016"/>
                </a:moveTo>
                <a:cubicBezTo>
                  <a:pt x="72027" y="49213"/>
                  <a:pt x="74894" y="49213"/>
                  <a:pt x="76685" y="51016"/>
                </a:cubicBezTo>
                <a:cubicBezTo>
                  <a:pt x="79552" y="53902"/>
                  <a:pt x="147279" y="119543"/>
                  <a:pt x="147279" y="176167"/>
                </a:cubicBezTo>
                <a:cubicBezTo>
                  <a:pt x="147279" y="217283"/>
                  <a:pt x="114311" y="250464"/>
                  <a:pt x="73460" y="250464"/>
                </a:cubicBezTo>
                <a:cubicBezTo>
                  <a:pt x="32967" y="250464"/>
                  <a:pt x="0" y="217283"/>
                  <a:pt x="0" y="176167"/>
                </a:cubicBezTo>
                <a:cubicBezTo>
                  <a:pt x="0" y="119543"/>
                  <a:pt x="67368" y="53902"/>
                  <a:pt x="70594" y="51016"/>
                </a:cubicBezTo>
                <a:close/>
                <a:moveTo>
                  <a:pt x="134228" y="9383"/>
                </a:moveTo>
                <a:lnTo>
                  <a:pt x="134228" y="59545"/>
                </a:lnTo>
                <a:cubicBezTo>
                  <a:pt x="144657" y="63876"/>
                  <a:pt x="159762" y="63515"/>
                  <a:pt x="169112" y="58463"/>
                </a:cubicBezTo>
                <a:cubicBezTo>
                  <a:pt x="179901" y="52689"/>
                  <a:pt x="195725" y="51606"/>
                  <a:pt x="208312" y="55576"/>
                </a:cubicBezTo>
                <a:lnTo>
                  <a:pt x="208312" y="9383"/>
                </a:lnTo>
                <a:close/>
                <a:moveTo>
                  <a:pt x="120562" y="0"/>
                </a:moveTo>
                <a:lnTo>
                  <a:pt x="129913" y="0"/>
                </a:lnTo>
                <a:lnTo>
                  <a:pt x="212987" y="0"/>
                </a:lnTo>
                <a:lnTo>
                  <a:pt x="221977" y="0"/>
                </a:lnTo>
                <a:cubicBezTo>
                  <a:pt x="224495" y="0"/>
                  <a:pt x="226653" y="2165"/>
                  <a:pt x="226653" y="4691"/>
                </a:cubicBezTo>
                <a:cubicBezTo>
                  <a:pt x="226653" y="7217"/>
                  <a:pt x="224495" y="9383"/>
                  <a:pt x="221977" y="9383"/>
                </a:cubicBezTo>
                <a:lnTo>
                  <a:pt x="217302" y="9383"/>
                </a:lnTo>
                <a:lnTo>
                  <a:pt x="217302" y="259474"/>
                </a:lnTo>
                <a:cubicBezTo>
                  <a:pt x="217302" y="285096"/>
                  <a:pt x="196804" y="306027"/>
                  <a:pt x="171270" y="306027"/>
                </a:cubicBezTo>
                <a:cubicBezTo>
                  <a:pt x="145736" y="306027"/>
                  <a:pt x="125237" y="285096"/>
                  <a:pt x="125237" y="259474"/>
                </a:cubicBezTo>
                <a:lnTo>
                  <a:pt x="125237" y="245399"/>
                </a:lnTo>
                <a:cubicBezTo>
                  <a:pt x="125237" y="242873"/>
                  <a:pt x="127036" y="240708"/>
                  <a:pt x="129913" y="240708"/>
                </a:cubicBezTo>
                <a:cubicBezTo>
                  <a:pt x="132430" y="240708"/>
                  <a:pt x="134228" y="242873"/>
                  <a:pt x="134228" y="245399"/>
                </a:cubicBezTo>
                <a:lnTo>
                  <a:pt x="134228" y="259474"/>
                </a:lnTo>
                <a:cubicBezTo>
                  <a:pt x="134228" y="280044"/>
                  <a:pt x="150771" y="296644"/>
                  <a:pt x="171270" y="296644"/>
                </a:cubicBezTo>
                <a:cubicBezTo>
                  <a:pt x="191769" y="296644"/>
                  <a:pt x="208312" y="280044"/>
                  <a:pt x="208312" y="259474"/>
                </a:cubicBezTo>
                <a:lnTo>
                  <a:pt x="208312" y="65319"/>
                </a:lnTo>
                <a:cubicBezTo>
                  <a:pt x="197882" y="61350"/>
                  <a:pt x="182778" y="61711"/>
                  <a:pt x="173428" y="66402"/>
                </a:cubicBezTo>
                <a:cubicBezTo>
                  <a:pt x="166954" y="70011"/>
                  <a:pt x="159042" y="71815"/>
                  <a:pt x="150411" y="71815"/>
                </a:cubicBezTo>
                <a:cubicBezTo>
                  <a:pt x="145017" y="71815"/>
                  <a:pt x="139623" y="71093"/>
                  <a:pt x="134228" y="69289"/>
                </a:cubicBezTo>
                <a:lnTo>
                  <a:pt x="134228" y="92746"/>
                </a:lnTo>
                <a:cubicBezTo>
                  <a:pt x="134228" y="95272"/>
                  <a:pt x="132430" y="97438"/>
                  <a:pt x="129913" y="97438"/>
                </a:cubicBezTo>
                <a:cubicBezTo>
                  <a:pt x="127036" y="97438"/>
                  <a:pt x="125237" y="95272"/>
                  <a:pt x="125237" y="92746"/>
                </a:cubicBezTo>
                <a:lnTo>
                  <a:pt x="125237" y="9383"/>
                </a:lnTo>
                <a:lnTo>
                  <a:pt x="120562" y="9383"/>
                </a:lnTo>
                <a:cubicBezTo>
                  <a:pt x="118045" y="9383"/>
                  <a:pt x="115887" y="7217"/>
                  <a:pt x="115887" y="4691"/>
                </a:cubicBezTo>
                <a:cubicBezTo>
                  <a:pt x="115887" y="2165"/>
                  <a:pt x="118045" y="0"/>
                  <a:pt x="120562" y="0"/>
                </a:cubicBezTo>
                <a:close/>
              </a:path>
            </a:pathLst>
          </a:custGeom>
          <a:solidFill>
            <a:schemeClr val="lt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1" name="Google Shape;401;g347a3058083_0_171"/>
          <p:cNvSpPr txBox="1"/>
          <p:nvPr/>
        </p:nvSpPr>
        <p:spPr>
          <a:xfrm>
            <a:off x="6322085" y="3823746"/>
            <a:ext cx="1350300" cy="307800"/>
          </a:xfrm>
          <a:prstGeom prst="rect">
            <a:avLst/>
          </a:prstGeom>
          <a:no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rPr b="1" lang="en-GB" sz="1700">
                <a:solidFill>
                  <a:schemeClr val="lt1"/>
                </a:solidFill>
                <a:latin typeface="Arial"/>
                <a:ea typeface="Arial"/>
                <a:cs typeface="Arial"/>
                <a:sym typeface="Arial"/>
              </a:rPr>
              <a:t>WEAKNESS</a:t>
            </a:r>
            <a:endParaRPr sz="700"/>
          </a:p>
        </p:txBody>
      </p:sp>
      <p:sp>
        <p:nvSpPr>
          <p:cNvPr id="402" name="Google Shape;402;g347a3058083_0_171"/>
          <p:cNvSpPr txBox="1"/>
          <p:nvPr/>
        </p:nvSpPr>
        <p:spPr>
          <a:xfrm>
            <a:off x="6167312" y="5579475"/>
            <a:ext cx="1666200" cy="307800"/>
          </a:xfrm>
          <a:prstGeom prst="rect">
            <a:avLst/>
          </a:prstGeom>
          <a:no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rPr b="1" lang="en-GB" sz="1700">
                <a:solidFill>
                  <a:schemeClr val="lt1"/>
                </a:solidFill>
                <a:latin typeface="Arial"/>
                <a:ea typeface="Arial"/>
                <a:cs typeface="Arial"/>
                <a:sym typeface="Arial"/>
              </a:rPr>
              <a:t>OPPORTUNITY</a:t>
            </a:r>
            <a:endParaRPr sz="700"/>
          </a:p>
        </p:txBody>
      </p:sp>
      <p:sp>
        <p:nvSpPr>
          <p:cNvPr id="403" name="Google Shape;403;g347a3058083_0_171"/>
          <p:cNvSpPr txBox="1"/>
          <p:nvPr/>
        </p:nvSpPr>
        <p:spPr>
          <a:xfrm>
            <a:off x="4806940" y="4758238"/>
            <a:ext cx="1040700" cy="307800"/>
          </a:xfrm>
          <a:prstGeom prst="rect">
            <a:avLst/>
          </a:prstGeom>
          <a:no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rPr b="1" lang="en-GB" sz="1700">
                <a:solidFill>
                  <a:schemeClr val="lt1"/>
                </a:solidFill>
                <a:latin typeface="Arial"/>
                <a:ea typeface="Arial"/>
                <a:cs typeface="Arial"/>
                <a:sym typeface="Arial"/>
              </a:rPr>
              <a:t>THREAT</a:t>
            </a:r>
            <a:endParaRPr sz="700"/>
          </a:p>
        </p:txBody>
      </p:sp>
      <p:sp>
        <p:nvSpPr>
          <p:cNvPr id="404" name="Google Shape;404;g347a3058083_0_171"/>
          <p:cNvSpPr txBox="1"/>
          <p:nvPr/>
        </p:nvSpPr>
        <p:spPr>
          <a:xfrm>
            <a:off x="4682170" y="2905680"/>
            <a:ext cx="1290300" cy="307800"/>
          </a:xfrm>
          <a:prstGeom prst="rect">
            <a:avLst/>
          </a:prstGeom>
          <a:no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rPr b="1" lang="en-GB" sz="1700">
                <a:solidFill>
                  <a:schemeClr val="lt1"/>
                </a:solidFill>
                <a:latin typeface="Arial"/>
                <a:ea typeface="Arial"/>
                <a:cs typeface="Arial"/>
                <a:sym typeface="Arial"/>
              </a:rPr>
              <a:t>STRENGTH</a:t>
            </a:r>
            <a:endParaRPr sz="700"/>
          </a:p>
        </p:txBody>
      </p:sp>
      <p:sp>
        <p:nvSpPr>
          <p:cNvPr id="405" name="Google Shape;405;g347a3058083_0_171"/>
          <p:cNvSpPr txBox="1"/>
          <p:nvPr/>
        </p:nvSpPr>
        <p:spPr>
          <a:xfrm>
            <a:off x="8870200" y="3187325"/>
            <a:ext cx="3047400" cy="803400"/>
          </a:xfrm>
          <a:prstGeom prst="rect">
            <a:avLst/>
          </a:prstGeom>
          <a:noFill/>
          <a:ln>
            <a:noFill/>
          </a:ln>
        </p:spPr>
        <p:txBody>
          <a:bodyPr anchorCtr="0" anchor="ctr" bIns="54375" lIns="108750" spcFirstLastPara="1" rIns="108750" wrap="square" tIns="54375">
            <a:noAutofit/>
          </a:bodyPr>
          <a:lstStyle/>
          <a:p>
            <a:pPr indent="0" lvl="0" marL="0" rtl="0" algn="l">
              <a:lnSpc>
                <a:spcPct val="100000"/>
              </a:lnSpc>
              <a:spcBef>
                <a:spcPts val="0"/>
              </a:spcBef>
              <a:spcAft>
                <a:spcPts val="0"/>
              </a:spcAft>
              <a:buClr>
                <a:schemeClr val="dk1"/>
              </a:buClr>
              <a:buSzPts val="1300"/>
              <a:buFont typeface="Arial"/>
              <a:buNone/>
            </a:pPr>
            <a:r>
              <a:rPr lang="en-GB" sz="1300">
                <a:solidFill>
                  <a:schemeClr val="dk1"/>
                </a:solidFill>
                <a:latin typeface="Montserrat"/>
                <a:ea typeface="Montserrat"/>
                <a:cs typeface="Montserrat"/>
                <a:sym typeface="Montserrat"/>
              </a:rPr>
              <a:t>Advocacy for tax reductions for women-owned businesses and the establishment of mother-friendly marketplaces at border points are tangible outcomes that address gender-specific barriers in trade.</a:t>
            </a:r>
            <a:endParaRPr sz="700">
              <a:latin typeface="Montserrat"/>
              <a:ea typeface="Montserrat"/>
              <a:cs typeface="Montserrat"/>
              <a:sym typeface="Montserrat"/>
            </a:endParaRPr>
          </a:p>
        </p:txBody>
      </p:sp>
      <p:sp>
        <p:nvSpPr>
          <p:cNvPr id="406" name="Google Shape;406;g347a3058083_0_171"/>
          <p:cNvSpPr txBox="1"/>
          <p:nvPr/>
        </p:nvSpPr>
        <p:spPr>
          <a:xfrm>
            <a:off x="8870200" y="5492830"/>
            <a:ext cx="3047400" cy="803400"/>
          </a:xfrm>
          <a:prstGeom prst="rect">
            <a:avLst/>
          </a:prstGeom>
          <a:noFill/>
          <a:ln>
            <a:noFill/>
          </a:ln>
        </p:spPr>
        <p:txBody>
          <a:bodyPr anchorCtr="0" anchor="ctr" bIns="54375" lIns="108750" spcFirstLastPara="1" rIns="108750" wrap="square" tIns="54375">
            <a:noAutofit/>
          </a:bodyPr>
          <a:lstStyle/>
          <a:p>
            <a:pPr indent="0" lvl="0" marL="0" marR="0" rtl="0" algn="l">
              <a:lnSpc>
                <a:spcPct val="100000"/>
              </a:lnSpc>
              <a:spcBef>
                <a:spcPts val="0"/>
              </a:spcBef>
              <a:spcAft>
                <a:spcPts val="0"/>
              </a:spcAft>
              <a:buClr>
                <a:schemeClr val="dk1"/>
              </a:buClr>
              <a:buSzPts val="1300"/>
              <a:buFont typeface="Arial"/>
              <a:buNone/>
            </a:pPr>
            <a:r>
              <a:rPr lang="en-GB" sz="1300">
                <a:solidFill>
                  <a:schemeClr val="dk1"/>
                </a:solidFill>
                <a:latin typeface="Montserrat"/>
                <a:ea typeface="Montserrat"/>
                <a:cs typeface="Montserrat"/>
                <a:sym typeface="Montserrat"/>
              </a:rPr>
              <a:t>Support for the certification of women-owned businesses under the Women in Trade project, enabling access to global markets, directly contributes to greater inclusion of women in international trade, showcasing a strong commitment to gender mainstreaming.</a:t>
            </a:r>
            <a:endParaRPr sz="700">
              <a:latin typeface="Montserrat"/>
              <a:ea typeface="Montserrat"/>
              <a:cs typeface="Montserrat"/>
              <a:sym typeface="Montserrat"/>
            </a:endParaRPr>
          </a:p>
        </p:txBody>
      </p:sp>
      <p:sp>
        <p:nvSpPr>
          <p:cNvPr id="407" name="Google Shape;407;g347a3058083_0_171"/>
          <p:cNvSpPr txBox="1"/>
          <p:nvPr/>
        </p:nvSpPr>
        <p:spPr>
          <a:xfrm>
            <a:off x="189849" y="2363850"/>
            <a:ext cx="3157500" cy="803400"/>
          </a:xfrm>
          <a:prstGeom prst="rect">
            <a:avLst/>
          </a:prstGeom>
          <a:noFill/>
          <a:ln>
            <a:noFill/>
          </a:ln>
        </p:spPr>
        <p:txBody>
          <a:bodyPr anchorCtr="0" anchor="ctr" bIns="54375" lIns="108750" spcFirstLastPara="1" rIns="108750" wrap="square" tIns="54375">
            <a:noAutofit/>
          </a:bodyPr>
          <a:lstStyle/>
          <a:p>
            <a:pPr indent="0" lvl="0" marL="0" marR="0" rtl="0" algn="ctr">
              <a:lnSpc>
                <a:spcPct val="100000"/>
              </a:lnSpc>
              <a:spcBef>
                <a:spcPts val="0"/>
              </a:spcBef>
              <a:spcAft>
                <a:spcPts val="0"/>
              </a:spcAft>
              <a:buClr>
                <a:schemeClr val="dk1"/>
              </a:buClr>
              <a:buSzPts val="1300"/>
              <a:buFont typeface="Arial"/>
              <a:buNone/>
            </a:pPr>
            <a:r>
              <a:rPr lang="en-GB" sz="1300">
                <a:solidFill>
                  <a:schemeClr val="dk1"/>
                </a:solidFill>
                <a:latin typeface="Montserrat"/>
                <a:ea typeface="Montserrat"/>
                <a:cs typeface="Montserrat"/>
                <a:sym typeface="Montserrat"/>
              </a:rPr>
              <a:t>The project initially targeted 7,000 women producers, aggregators and SMES but far exceeded its goals, ultimately reaching 20,100 women. $2.5 million in extra sales volume for beneficiaries, with approximately Ksh. 21 million ($230,000) directly benefiting women producers.</a:t>
            </a:r>
            <a:endParaRPr sz="700">
              <a:latin typeface="Montserrat"/>
              <a:ea typeface="Montserrat"/>
              <a:cs typeface="Montserrat"/>
              <a:sym typeface="Montserrat"/>
            </a:endParaRPr>
          </a:p>
        </p:txBody>
      </p:sp>
      <p:sp>
        <p:nvSpPr>
          <p:cNvPr id="408" name="Google Shape;408;g347a3058083_0_171"/>
          <p:cNvSpPr txBox="1"/>
          <p:nvPr/>
        </p:nvSpPr>
        <p:spPr>
          <a:xfrm>
            <a:off x="189849" y="4082625"/>
            <a:ext cx="3157500" cy="803400"/>
          </a:xfrm>
          <a:prstGeom prst="rect">
            <a:avLst/>
          </a:prstGeom>
          <a:noFill/>
          <a:ln>
            <a:noFill/>
          </a:ln>
        </p:spPr>
        <p:txBody>
          <a:bodyPr anchorCtr="0" anchor="ctr" bIns="54375" lIns="108750" spcFirstLastPara="1" rIns="108750" wrap="square" tIns="54375">
            <a:noAutofit/>
          </a:bodyPr>
          <a:lstStyle/>
          <a:p>
            <a:pPr indent="0" lvl="0" marL="0" rtl="0" algn="ctr">
              <a:lnSpc>
                <a:spcPct val="100000"/>
              </a:lnSpc>
              <a:spcBef>
                <a:spcPts val="0"/>
              </a:spcBef>
              <a:spcAft>
                <a:spcPts val="0"/>
              </a:spcAft>
              <a:buClr>
                <a:schemeClr val="dk1"/>
              </a:buClr>
              <a:buSzPts val="1300"/>
              <a:buFont typeface="Arial"/>
              <a:buNone/>
            </a:pPr>
            <a:r>
              <a:rPr lang="en-GB" sz="1300">
                <a:solidFill>
                  <a:schemeClr val="dk1"/>
                </a:solidFill>
                <a:latin typeface="Montserrat"/>
                <a:ea typeface="Montserrat"/>
                <a:cs typeface="Montserrat"/>
                <a:sym typeface="Montserrat"/>
              </a:rPr>
              <a:t>Women traders feel more confident to run their businesses, approach potential buyers and investors. </a:t>
            </a:r>
            <a:endParaRPr sz="1300">
              <a:solidFill>
                <a:schemeClr val="dk1"/>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g347a3058083_0_604"/>
          <p:cNvSpPr txBox="1"/>
          <p:nvPr>
            <p:ph type="title"/>
          </p:nvPr>
        </p:nvSpPr>
        <p:spPr>
          <a:xfrm>
            <a:off x="443409" y="159689"/>
            <a:ext cx="11305200" cy="639900"/>
          </a:xfrm>
          <a:prstGeom prst="rect">
            <a:avLst/>
          </a:prstGeom>
          <a:noFill/>
          <a:ln>
            <a:noFill/>
          </a:ln>
        </p:spPr>
        <p:txBody>
          <a:bodyPr anchorCtr="0" anchor="ctr" bIns="45700" lIns="90000" spcFirstLastPara="1" rIns="91425" wrap="square" tIns="45700">
            <a:normAutofit/>
          </a:bodyPr>
          <a:lstStyle/>
          <a:p>
            <a:pPr indent="0" lvl="0" marL="0" rtl="0" algn="l">
              <a:lnSpc>
                <a:spcPct val="100000"/>
              </a:lnSpc>
              <a:spcBef>
                <a:spcPts val="0"/>
              </a:spcBef>
              <a:spcAft>
                <a:spcPts val="0"/>
              </a:spcAft>
              <a:buSzPts val="2800"/>
              <a:buNone/>
            </a:pPr>
            <a:r>
              <a:rPr lang="en-GB"/>
              <a:t>Impact</a:t>
            </a:r>
            <a:endParaRPr/>
          </a:p>
        </p:txBody>
      </p:sp>
      <p:sp>
        <p:nvSpPr>
          <p:cNvPr id="414" name="Google Shape;414;g347a3058083_0_604"/>
          <p:cNvSpPr txBox="1"/>
          <p:nvPr>
            <p:ph idx="2" type="body"/>
          </p:nvPr>
        </p:nvSpPr>
        <p:spPr>
          <a:xfrm>
            <a:off x="444750" y="488523"/>
            <a:ext cx="11302500" cy="8547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369"/>
              </a:spcBef>
              <a:spcAft>
                <a:spcPts val="969"/>
              </a:spcAft>
              <a:buSzPts val="1800"/>
              <a:buNone/>
            </a:pPr>
            <a:r>
              <a:rPr lang="en-GB" sz="1400"/>
              <a:t>The evaluation found plausible evidence that the Business Competitiveness Programmes contributed to the intermediate impact of increased trade within East Africa.</a:t>
            </a:r>
            <a:endParaRPr sz="1400">
              <a:latin typeface="Montserrat SemiBold"/>
              <a:ea typeface="Montserrat SemiBold"/>
              <a:cs typeface="Montserrat SemiBold"/>
              <a:sym typeface="Montserrat SemiBold"/>
            </a:endParaRPr>
          </a:p>
        </p:txBody>
      </p:sp>
      <p:sp>
        <p:nvSpPr>
          <p:cNvPr id="415" name="Google Shape;415;g347a3058083_0_604"/>
          <p:cNvSpPr/>
          <p:nvPr/>
        </p:nvSpPr>
        <p:spPr>
          <a:xfrm>
            <a:off x="3079325" y="1812050"/>
            <a:ext cx="1757100" cy="5023200"/>
          </a:xfrm>
          <a:prstGeom prst="roundRect">
            <a:avLst>
              <a:gd fmla="val 6907" name="adj"/>
            </a:avLst>
          </a:prstGeom>
          <a:solidFill>
            <a:schemeClr val="accent2"/>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416" name="Google Shape;416;g347a3058083_0_604"/>
          <p:cNvSpPr/>
          <p:nvPr/>
        </p:nvSpPr>
        <p:spPr>
          <a:xfrm>
            <a:off x="941275" y="1812050"/>
            <a:ext cx="1757100" cy="5023200"/>
          </a:xfrm>
          <a:prstGeom prst="roundRect">
            <a:avLst>
              <a:gd fmla="val 6907" name="adj"/>
            </a:avLst>
          </a:prstGeom>
          <a:solidFill>
            <a:schemeClr val="accent1"/>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417" name="Google Shape;417;g347a3058083_0_604"/>
          <p:cNvSpPr/>
          <p:nvPr/>
        </p:nvSpPr>
        <p:spPr>
          <a:xfrm>
            <a:off x="5217375" y="1812050"/>
            <a:ext cx="1757100" cy="5023200"/>
          </a:xfrm>
          <a:prstGeom prst="roundRect">
            <a:avLst>
              <a:gd fmla="val 6907" name="adj"/>
            </a:avLst>
          </a:prstGeom>
          <a:solidFill>
            <a:schemeClr val="accent3"/>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418" name="Google Shape;418;g347a3058083_0_604"/>
          <p:cNvSpPr/>
          <p:nvPr/>
        </p:nvSpPr>
        <p:spPr>
          <a:xfrm>
            <a:off x="7355425" y="1812050"/>
            <a:ext cx="1757100" cy="5023200"/>
          </a:xfrm>
          <a:prstGeom prst="roundRect">
            <a:avLst>
              <a:gd fmla="val 6907" name="adj"/>
            </a:avLst>
          </a:prstGeom>
          <a:solidFill>
            <a:schemeClr val="accent4"/>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419" name="Google Shape;419;g347a3058083_0_604"/>
          <p:cNvSpPr/>
          <p:nvPr/>
        </p:nvSpPr>
        <p:spPr>
          <a:xfrm>
            <a:off x="9493475" y="1812050"/>
            <a:ext cx="1757100" cy="5023200"/>
          </a:xfrm>
          <a:prstGeom prst="roundRect">
            <a:avLst>
              <a:gd fmla="val 6907" name="adj"/>
            </a:avLst>
          </a:prstGeom>
          <a:solidFill>
            <a:schemeClr val="accent5"/>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420" name="Google Shape;420;g347a3058083_0_604"/>
          <p:cNvSpPr/>
          <p:nvPr/>
        </p:nvSpPr>
        <p:spPr>
          <a:xfrm>
            <a:off x="799375" y="1273175"/>
            <a:ext cx="2040900" cy="1286100"/>
          </a:xfrm>
          <a:prstGeom prst="hexagon">
            <a:avLst>
              <a:gd fmla="val 25000" name="adj"/>
              <a:gd fmla="val 115470" name="vf"/>
            </a:avLst>
          </a:prstGeom>
          <a:solidFill>
            <a:schemeClr val="accent1"/>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421" name="Google Shape;421;g347a3058083_0_604"/>
          <p:cNvSpPr/>
          <p:nvPr/>
        </p:nvSpPr>
        <p:spPr>
          <a:xfrm>
            <a:off x="1020600" y="1425151"/>
            <a:ext cx="1743600" cy="932400"/>
          </a:xfrm>
          <a:prstGeom prst="hexagon">
            <a:avLst>
              <a:gd fmla="val 25000" name="adj"/>
              <a:gd fmla="val 115470" name="vf"/>
            </a:avLst>
          </a:prstGeom>
          <a:solidFill>
            <a:srgbClr val="547D39"/>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422" name="Google Shape;422;g347a3058083_0_604"/>
          <p:cNvSpPr/>
          <p:nvPr/>
        </p:nvSpPr>
        <p:spPr>
          <a:xfrm>
            <a:off x="2937431" y="1273175"/>
            <a:ext cx="2040900" cy="1286100"/>
          </a:xfrm>
          <a:prstGeom prst="hexagon">
            <a:avLst>
              <a:gd fmla="val 25000" name="adj"/>
              <a:gd fmla="val 115470" name="vf"/>
            </a:avLst>
          </a:prstGeom>
          <a:solidFill>
            <a:schemeClr val="accent2"/>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423" name="Google Shape;423;g347a3058083_0_604"/>
          <p:cNvSpPr/>
          <p:nvPr/>
        </p:nvSpPr>
        <p:spPr>
          <a:xfrm>
            <a:off x="3142210" y="1425151"/>
            <a:ext cx="1743600" cy="932400"/>
          </a:xfrm>
          <a:prstGeom prst="hexagon">
            <a:avLst>
              <a:gd fmla="val 25000" name="adj"/>
              <a:gd fmla="val 115470" name="vf"/>
            </a:avLst>
          </a:prstGeom>
          <a:solidFill>
            <a:srgbClr val="932A24"/>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424" name="Google Shape;424;g347a3058083_0_604"/>
          <p:cNvSpPr/>
          <p:nvPr/>
        </p:nvSpPr>
        <p:spPr>
          <a:xfrm>
            <a:off x="5075487" y="1273175"/>
            <a:ext cx="2040900" cy="1286100"/>
          </a:xfrm>
          <a:prstGeom prst="hexagon">
            <a:avLst>
              <a:gd fmla="val 25000" name="adj"/>
              <a:gd fmla="val 115470" name="vf"/>
            </a:avLst>
          </a:prstGeom>
          <a:solidFill>
            <a:schemeClr val="accent3"/>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425" name="Google Shape;425;g347a3058083_0_604"/>
          <p:cNvSpPr/>
          <p:nvPr/>
        </p:nvSpPr>
        <p:spPr>
          <a:xfrm>
            <a:off x="5263820" y="1425151"/>
            <a:ext cx="1743600" cy="932400"/>
          </a:xfrm>
          <a:prstGeom prst="hexagon">
            <a:avLst>
              <a:gd fmla="val 25000" name="adj"/>
              <a:gd fmla="val 115470" name="vf"/>
            </a:avLst>
          </a:prstGeom>
          <a:solidFill>
            <a:srgbClr val="C24411"/>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426" name="Google Shape;426;g347a3058083_0_604"/>
          <p:cNvSpPr/>
          <p:nvPr/>
        </p:nvSpPr>
        <p:spPr>
          <a:xfrm>
            <a:off x="7213543" y="1273175"/>
            <a:ext cx="2040900" cy="1286100"/>
          </a:xfrm>
          <a:prstGeom prst="hexagon">
            <a:avLst>
              <a:gd fmla="val 25000" name="adj"/>
              <a:gd fmla="val 115470" name="vf"/>
            </a:avLst>
          </a:prstGeom>
          <a:solidFill>
            <a:schemeClr val="accent4"/>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427" name="Google Shape;427;g347a3058083_0_604"/>
          <p:cNvSpPr/>
          <p:nvPr/>
        </p:nvSpPr>
        <p:spPr>
          <a:xfrm>
            <a:off x="7385430" y="1425151"/>
            <a:ext cx="1743600" cy="932400"/>
          </a:xfrm>
          <a:prstGeom prst="hexagon">
            <a:avLst>
              <a:gd fmla="val 25000" name="adj"/>
              <a:gd fmla="val 115470" name="vf"/>
            </a:avLst>
          </a:prstGeom>
          <a:solidFill>
            <a:srgbClr val="7CAF55"/>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428" name="Google Shape;428;g347a3058083_0_604"/>
          <p:cNvSpPr/>
          <p:nvPr/>
        </p:nvSpPr>
        <p:spPr>
          <a:xfrm>
            <a:off x="9351600" y="1273175"/>
            <a:ext cx="2040900" cy="1286100"/>
          </a:xfrm>
          <a:prstGeom prst="hexagon">
            <a:avLst>
              <a:gd fmla="val 25000" name="adj"/>
              <a:gd fmla="val 115470" name="vf"/>
            </a:avLst>
          </a:prstGeom>
          <a:solidFill>
            <a:schemeClr val="accent5"/>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429" name="Google Shape;429;g347a3058083_0_604"/>
          <p:cNvSpPr/>
          <p:nvPr/>
        </p:nvSpPr>
        <p:spPr>
          <a:xfrm>
            <a:off x="9507040" y="1425151"/>
            <a:ext cx="1743600" cy="932400"/>
          </a:xfrm>
          <a:prstGeom prst="hexagon">
            <a:avLst>
              <a:gd fmla="val 25000" name="adj"/>
              <a:gd fmla="val 115470" name="vf"/>
            </a:avLst>
          </a:prstGeom>
          <a:solidFill>
            <a:srgbClr val="56514A"/>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430" name="Google Shape;430;g347a3058083_0_604"/>
          <p:cNvSpPr/>
          <p:nvPr/>
        </p:nvSpPr>
        <p:spPr>
          <a:xfrm>
            <a:off x="1393151" y="1549824"/>
            <a:ext cx="853112" cy="569787"/>
          </a:xfrm>
          <a:custGeom>
            <a:rect b="b" l="l" r="r" t="t"/>
            <a:pathLst>
              <a:path extrusionOk="0" h="764815" w="1145117">
                <a:moveTo>
                  <a:pt x="1048678" y="645265"/>
                </a:moveTo>
                <a:cubicBezTo>
                  <a:pt x="1054339" y="645354"/>
                  <a:pt x="1059955" y="647592"/>
                  <a:pt x="1064235" y="651889"/>
                </a:cubicBezTo>
                <a:cubicBezTo>
                  <a:pt x="1072794" y="660483"/>
                  <a:pt x="1072794" y="674806"/>
                  <a:pt x="1063878" y="683400"/>
                </a:cubicBezTo>
                <a:cubicBezTo>
                  <a:pt x="1059599" y="687697"/>
                  <a:pt x="1053893" y="690204"/>
                  <a:pt x="1048187" y="690204"/>
                </a:cubicBezTo>
                <a:cubicBezTo>
                  <a:pt x="1042481" y="690204"/>
                  <a:pt x="1036775" y="688055"/>
                  <a:pt x="1032496" y="683758"/>
                </a:cubicBezTo>
                <a:cubicBezTo>
                  <a:pt x="1023937" y="675165"/>
                  <a:pt x="1023937" y="661199"/>
                  <a:pt x="1032496" y="652247"/>
                </a:cubicBezTo>
                <a:lnTo>
                  <a:pt x="1032853" y="651531"/>
                </a:lnTo>
                <a:cubicBezTo>
                  <a:pt x="1037311" y="647234"/>
                  <a:pt x="1043016" y="645175"/>
                  <a:pt x="1048678" y="645265"/>
                </a:cubicBezTo>
                <a:close/>
                <a:moveTo>
                  <a:pt x="572411" y="533500"/>
                </a:moveTo>
                <a:cubicBezTo>
                  <a:pt x="555141" y="533500"/>
                  <a:pt x="541110" y="547530"/>
                  <a:pt x="541110" y="564798"/>
                </a:cubicBezTo>
                <a:cubicBezTo>
                  <a:pt x="541110" y="582066"/>
                  <a:pt x="555141" y="596096"/>
                  <a:pt x="572411" y="596096"/>
                </a:cubicBezTo>
                <a:cubicBezTo>
                  <a:pt x="589680" y="596096"/>
                  <a:pt x="603711" y="582066"/>
                  <a:pt x="603711" y="564798"/>
                </a:cubicBezTo>
                <a:cubicBezTo>
                  <a:pt x="603711" y="547530"/>
                  <a:pt x="589680" y="533500"/>
                  <a:pt x="572411" y="533500"/>
                </a:cubicBezTo>
                <a:close/>
                <a:moveTo>
                  <a:pt x="274872" y="259016"/>
                </a:moveTo>
                <a:cubicBezTo>
                  <a:pt x="147870" y="259016"/>
                  <a:pt x="44613" y="362622"/>
                  <a:pt x="44613" y="489611"/>
                </a:cubicBezTo>
                <a:cubicBezTo>
                  <a:pt x="44613" y="536018"/>
                  <a:pt x="58644" y="579907"/>
                  <a:pt x="82390" y="616241"/>
                </a:cubicBezTo>
                <a:lnTo>
                  <a:pt x="212630" y="486014"/>
                </a:lnTo>
                <a:cubicBezTo>
                  <a:pt x="216948" y="481697"/>
                  <a:pt x="222704" y="479539"/>
                  <a:pt x="228461" y="479539"/>
                </a:cubicBezTo>
                <a:cubicBezTo>
                  <a:pt x="234577" y="479539"/>
                  <a:pt x="239974" y="481697"/>
                  <a:pt x="244291" y="486014"/>
                </a:cubicBezTo>
                <a:lnTo>
                  <a:pt x="290343" y="532061"/>
                </a:lnTo>
                <a:lnTo>
                  <a:pt x="342151" y="480618"/>
                </a:lnTo>
                <a:cubicBezTo>
                  <a:pt x="332437" y="478100"/>
                  <a:pt x="325242" y="469466"/>
                  <a:pt x="325242" y="459033"/>
                </a:cubicBezTo>
                <a:cubicBezTo>
                  <a:pt x="325242" y="446802"/>
                  <a:pt x="335315" y="436729"/>
                  <a:pt x="347908" y="436729"/>
                </a:cubicBezTo>
                <a:lnTo>
                  <a:pt x="395039" y="436729"/>
                </a:lnTo>
                <a:cubicBezTo>
                  <a:pt x="407631" y="436729"/>
                  <a:pt x="417345" y="446802"/>
                  <a:pt x="417345" y="459033"/>
                </a:cubicBezTo>
                <a:lnTo>
                  <a:pt x="417345" y="506519"/>
                </a:lnTo>
                <a:cubicBezTo>
                  <a:pt x="417345" y="518751"/>
                  <a:pt x="407631" y="528823"/>
                  <a:pt x="395039" y="528823"/>
                </a:cubicBezTo>
                <a:cubicBezTo>
                  <a:pt x="384965" y="528823"/>
                  <a:pt x="375971" y="521629"/>
                  <a:pt x="373452" y="512275"/>
                </a:cubicBezTo>
                <a:lnTo>
                  <a:pt x="306173" y="579547"/>
                </a:lnTo>
                <a:cubicBezTo>
                  <a:pt x="297538" y="588181"/>
                  <a:pt x="283147" y="588181"/>
                  <a:pt x="274513" y="579547"/>
                </a:cubicBezTo>
                <a:lnTo>
                  <a:pt x="228461" y="533500"/>
                </a:lnTo>
                <a:lnTo>
                  <a:pt x="110813" y="651136"/>
                </a:lnTo>
                <a:cubicBezTo>
                  <a:pt x="152547" y="693586"/>
                  <a:pt x="210831" y="719847"/>
                  <a:pt x="274872" y="719847"/>
                </a:cubicBezTo>
                <a:cubicBezTo>
                  <a:pt x="402235" y="719847"/>
                  <a:pt x="505491" y="616601"/>
                  <a:pt x="505491" y="489611"/>
                </a:cubicBezTo>
                <a:cubicBezTo>
                  <a:pt x="505491" y="362622"/>
                  <a:pt x="402235" y="259016"/>
                  <a:pt x="274872" y="259016"/>
                </a:cubicBezTo>
                <a:close/>
                <a:moveTo>
                  <a:pt x="526872" y="153987"/>
                </a:moveTo>
                <a:cubicBezTo>
                  <a:pt x="532562" y="153987"/>
                  <a:pt x="538252" y="156476"/>
                  <a:pt x="542519" y="160388"/>
                </a:cubicBezTo>
                <a:cubicBezTo>
                  <a:pt x="546430" y="164299"/>
                  <a:pt x="548920" y="170345"/>
                  <a:pt x="548920" y="176034"/>
                </a:cubicBezTo>
                <a:cubicBezTo>
                  <a:pt x="548920" y="181724"/>
                  <a:pt x="546430" y="187769"/>
                  <a:pt x="542519" y="191681"/>
                </a:cubicBezTo>
                <a:cubicBezTo>
                  <a:pt x="538252" y="195948"/>
                  <a:pt x="532562" y="198081"/>
                  <a:pt x="526872" y="198081"/>
                </a:cubicBezTo>
                <a:cubicBezTo>
                  <a:pt x="521183" y="198081"/>
                  <a:pt x="515493" y="195948"/>
                  <a:pt x="511226" y="191681"/>
                </a:cubicBezTo>
                <a:cubicBezTo>
                  <a:pt x="506959" y="187769"/>
                  <a:pt x="504825" y="181724"/>
                  <a:pt x="504825" y="176034"/>
                </a:cubicBezTo>
                <a:cubicBezTo>
                  <a:pt x="504825" y="170345"/>
                  <a:pt x="506959" y="164299"/>
                  <a:pt x="511226" y="160388"/>
                </a:cubicBezTo>
                <a:cubicBezTo>
                  <a:pt x="515493" y="156476"/>
                  <a:pt x="521183" y="153987"/>
                  <a:pt x="526872" y="153987"/>
                </a:cubicBezTo>
                <a:close/>
                <a:moveTo>
                  <a:pt x="572770" y="44608"/>
                </a:moveTo>
                <a:cubicBezTo>
                  <a:pt x="551543" y="44608"/>
                  <a:pt x="534274" y="61876"/>
                  <a:pt x="534274" y="83461"/>
                </a:cubicBezTo>
                <a:cubicBezTo>
                  <a:pt x="534274" y="95692"/>
                  <a:pt x="524200" y="105765"/>
                  <a:pt x="511968" y="105765"/>
                </a:cubicBezTo>
                <a:lnTo>
                  <a:pt x="304734" y="105765"/>
                </a:lnTo>
                <a:cubicBezTo>
                  <a:pt x="268396" y="105765"/>
                  <a:pt x="235297" y="124112"/>
                  <a:pt x="215509" y="154690"/>
                </a:cubicBezTo>
                <a:lnTo>
                  <a:pt x="161901" y="238510"/>
                </a:lnTo>
                <a:cubicBezTo>
                  <a:pt x="196440" y="223041"/>
                  <a:pt x="234577" y="214407"/>
                  <a:pt x="274872" y="214407"/>
                </a:cubicBezTo>
                <a:cubicBezTo>
                  <a:pt x="371293" y="214407"/>
                  <a:pt x="456202" y="264412"/>
                  <a:pt x="505491" y="339238"/>
                </a:cubicBezTo>
                <a:lnTo>
                  <a:pt x="505491" y="252540"/>
                </a:lnTo>
                <a:cubicBezTo>
                  <a:pt x="505491" y="240309"/>
                  <a:pt x="515206" y="230236"/>
                  <a:pt x="527798" y="230236"/>
                </a:cubicBezTo>
                <a:cubicBezTo>
                  <a:pt x="540030" y="230236"/>
                  <a:pt x="550104" y="240309"/>
                  <a:pt x="550104" y="252540"/>
                </a:cubicBezTo>
                <a:lnTo>
                  <a:pt x="550104" y="489611"/>
                </a:lnTo>
                <a:cubicBezTo>
                  <a:pt x="550104" y="490331"/>
                  <a:pt x="550104" y="491050"/>
                  <a:pt x="550104" y="492130"/>
                </a:cubicBezTo>
                <a:cubicBezTo>
                  <a:pt x="556940" y="489971"/>
                  <a:pt x="564855" y="488892"/>
                  <a:pt x="572411" y="488892"/>
                </a:cubicBezTo>
                <a:cubicBezTo>
                  <a:pt x="580326" y="488892"/>
                  <a:pt x="587881" y="489971"/>
                  <a:pt x="595077" y="492130"/>
                </a:cubicBezTo>
                <a:cubicBezTo>
                  <a:pt x="595077" y="491050"/>
                  <a:pt x="595077" y="490331"/>
                  <a:pt x="595077" y="489611"/>
                </a:cubicBezTo>
                <a:lnTo>
                  <a:pt x="595077" y="176634"/>
                </a:lnTo>
                <a:cubicBezTo>
                  <a:pt x="595077" y="164403"/>
                  <a:pt x="604791" y="154330"/>
                  <a:pt x="617023" y="154330"/>
                </a:cubicBezTo>
                <a:cubicBezTo>
                  <a:pt x="629616" y="154330"/>
                  <a:pt x="639689" y="164403"/>
                  <a:pt x="639689" y="176634"/>
                </a:cubicBezTo>
                <a:lnTo>
                  <a:pt x="639689" y="338879"/>
                </a:lnTo>
                <a:cubicBezTo>
                  <a:pt x="649763" y="323410"/>
                  <a:pt x="661636" y="308660"/>
                  <a:pt x="675308" y="294990"/>
                </a:cubicBezTo>
                <a:cubicBezTo>
                  <a:pt x="758417" y="211889"/>
                  <a:pt x="881822" y="193182"/>
                  <a:pt x="982920" y="238510"/>
                </a:cubicBezTo>
                <a:lnTo>
                  <a:pt x="929313" y="154690"/>
                </a:lnTo>
                <a:cubicBezTo>
                  <a:pt x="909884" y="124112"/>
                  <a:pt x="876425" y="105765"/>
                  <a:pt x="840087" y="105765"/>
                </a:cubicBezTo>
                <a:lnTo>
                  <a:pt x="633573" y="105765"/>
                </a:lnTo>
                <a:cubicBezTo>
                  <a:pt x="621341" y="105765"/>
                  <a:pt x="611267" y="95692"/>
                  <a:pt x="611267" y="83461"/>
                </a:cubicBezTo>
                <a:cubicBezTo>
                  <a:pt x="611267" y="61876"/>
                  <a:pt x="593997" y="44608"/>
                  <a:pt x="572770" y="44608"/>
                </a:cubicBezTo>
                <a:close/>
                <a:moveTo>
                  <a:pt x="572770" y="0"/>
                </a:moveTo>
                <a:cubicBezTo>
                  <a:pt x="610907" y="0"/>
                  <a:pt x="643287" y="25902"/>
                  <a:pt x="653001" y="61156"/>
                </a:cubicBezTo>
                <a:lnTo>
                  <a:pt x="840087" y="61156"/>
                </a:lnTo>
                <a:cubicBezTo>
                  <a:pt x="891895" y="61156"/>
                  <a:pt x="939027" y="87058"/>
                  <a:pt x="967090" y="130587"/>
                </a:cubicBezTo>
                <a:lnTo>
                  <a:pt x="1099129" y="337440"/>
                </a:lnTo>
                <a:cubicBezTo>
                  <a:pt x="1100568" y="338879"/>
                  <a:pt x="1101647" y="340677"/>
                  <a:pt x="1102367" y="342476"/>
                </a:cubicBezTo>
                <a:lnTo>
                  <a:pt x="1105965" y="347513"/>
                </a:lnTo>
                <a:cubicBezTo>
                  <a:pt x="1106324" y="348592"/>
                  <a:pt x="1107044" y="349311"/>
                  <a:pt x="1107044" y="350031"/>
                </a:cubicBezTo>
                <a:cubicBezTo>
                  <a:pt x="1125033" y="380249"/>
                  <a:pt x="1137266" y="414425"/>
                  <a:pt x="1142302" y="450040"/>
                </a:cubicBezTo>
                <a:cubicBezTo>
                  <a:pt x="1150577" y="507239"/>
                  <a:pt x="1140504" y="566956"/>
                  <a:pt x="1113520" y="617680"/>
                </a:cubicBezTo>
                <a:cubicBezTo>
                  <a:pt x="1107764" y="628472"/>
                  <a:pt x="1094452" y="632789"/>
                  <a:pt x="1083299" y="627033"/>
                </a:cubicBezTo>
                <a:cubicBezTo>
                  <a:pt x="1072505" y="620918"/>
                  <a:pt x="1068188" y="607607"/>
                  <a:pt x="1073944" y="596815"/>
                </a:cubicBezTo>
                <a:cubicBezTo>
                  <a:pt x="1112441" y="523427"/>
                  <a:pt x="1108483" y="437808"/>
                  <a:pt x="1067108" y="369817"/>
                </a:cubicBezTo>
                <a:lnTo>
                  <a:pt x="1062071" y="361902"/>
                </a:lnTo>
                <a:cubicBezTo>
                  <a:pt x="1053797" y="349671"/>
                  <a:pt x="1044082" y="337440"/>
                  <a:pt x="1032929" y="326647"/>
                </a:cubicBezTo>
                <a:cubicBezTo>
                  <a:pt x="942984" y="236711"/>
                  <a:pt x="796913" y="236711"/>
                  <a:pt x="707328" y="326647"/>
                </a:cubicBezTo>
                <a:cubicBezTo>
                  <a:pt x="629256" y="404352"/>
                  <a:pt x="618822" y="524147"/>
                  <a:pt x="675308" y="613003"/>
                </a:cubicBezTo>
                <a:lnTo>
                  <a:pt x="802670" y="486014"/>
                </a:lnTo>
                <a:cubicBezTo>
                  <a:pt x="810945" y="477380"/>
                  <a:pt x="825336" y="477380"/>
                  <a:pt x="833971" y="486014"/>
                </a:cubicBezTo>
                <a:lnTo>
                  <a:pt x="880023" y="532061"/>
                </a:lnTo>
                <a:lnTo>
                  <a:pt x="931471" y="480618"/>
                </a:lnTo>
                <a:cubicBezTo>
                  <a:pt x="922117" y="478100"/>
                  <a:pt x="915281" y="469466"/>
                  <a:pt x="915281" y="459033"/>
                </a:cubicBezTo>
                <a:cubicBezTo>
                  <a:pt x="915281" y="446802"/>
                  <a:pt x="925355" y="436729"/>
                  <a:pt x="937588" y="436729"/>
                </a:cubicBezTo>
                <a:lnTo>
                  <a:pt x="984719" y="436729"/>
                </a:lnTo>
                <a:cubicBezTo>
                  <a:pt x="997311" y="436729"/>
                  <a:pt x="1007385" y="446802"/>
                  <a:pt x="1007385" y="459033"/>
                </a:cubicBezTo>
                <a:lnTo>
                  <a:pt x="1007385" y="506519"/>
                </a:lnTo>
                <a:cubicBezTo>
                  <a:pt x="1007385" y="518751"/>
                  <a:pt x="997311" y="528823"/>
                  <a:pt x="984719" y="528823"/>
                </a:cubicBezTo>
                <a:cubicBezTo>
                  <a:pt x="974285" y="528823"/>
                  <a:pt x="965650" y="521629"/>
                  <a:pt x="963132" y="512275"/>
                </a:cubicBezTo>
                <a:lnTo>
                  <a:pt x="895853" y="579547"/>
                </a:lnTo>
                <a:cubicBezTo>
                  <a:pt x="891536" y="583864"/>
                  <a:pt x="886139" y="586382"/>
                  <a:pt x="880023" y="586382"/>
                </a:cubicBezTo>
                <a:cubicBezTo>
                  <a:pt x="873906" y="586382"/>
                  <a:pt x="868510" y="583864"/>
                  <a:pt x="864552" y="579547"/>
                </a:cubicBezTo>
                <a:lnTo>
                  <a:pt x="818140" y="533500"/>
                </a:lnTo>
                <a:lnTo>
                  <a:pt x="703371" y="648618"/>
                </a:lnTo>
                <a:cubicBezTo>
                  <a:pt x="704810" y="649697"/>
                  <a:pt x="705529" y="651136"/>
                  <a:pt x="707328" y="652216"/>
                </a:cubicBezTo>
                <a:cubicBezTo>
                  <a:pt x="776766" y="722006"/>
                  <a:pt x="883261" y="739993"/>
                  <a:pt x="971407" y="696464"/>
                </a:cubicBezTo>
                <a:cubicBezTo>
                  <a:pt x="982560" y="690708"/>
                  <a:pt x="995872" y="695385"/>
                  <a:pt x="1001628" y="706537"/>
                </a:cubicBezTo>
                <a:cubicBezTo>
                  <a:pt x="1007025" y="717689"/>
                  <a:pt x="1002348" y="730999"/>
                  <a:pt x="991555" y="736396"/>
                </a:cubicBezTo>
                <a:cubicBezTo>
                  <a:pt x="952698" y="755462"/>
                  <a:pt x="911324" y="764815"/>
                  <a:pt x="869949" y="764815"/>
                </a:cubicBezTo>
                <a:cubicBezTo>
                  <a:pt x="798712" y="764815"/>
                  <a:pt x="728195" y="736755"/>
                  <a:pt x="675308" y="684233"/>
                </a:cubicBezTo>
                <a:cubicBezTo>
                  <a:pt x="655520" y="664087"/>
                  <a:pt x="639330" y="641783"/>
                  <a:pt x="626737" y="618040"/>
                </a:cubicBezTo>
                <a:cubicBezTo>
                  <a:pt x="613066" y="632070"/>
                  <a:pt x="593638" y="640704"/>
                  <a:pt x="572411" y="640704"/>
                </a:cubicBezTo>
                <a:cubicBezTo>
                  <a:pt x="551184" y="640704"/>
                  <a:pt x="532115" y="632070"/>
                  <a:pt x="518444" y="618040"/>
                </a:cubicBezTo>
                <a:cubicBezTo>
                  <a:pt x="472032" y="705098"/>
                  <a:pt x="380288" y="764456"/>
                  <a:pt x="274872" y="764456"/>
                </a:cubicBezTo>
                <a:cubicBezTo>
                  <a:pt x="123405" y="764456"/>
                  <a:pt x="0" y="641063"/>
                  <a:pt x="0" y="489611"/>
                </a:cubicBezTo>
                <a:cubicBezTo>
                  <a:pt x="0" y="438887"/>
                  <a:pt x="13312" y="391761"/>
                  <a:pt x="37417" y="350750"/>
                </a:cubicBezTo>
                <a:cubicBezTo>
                  <a:pt x="38137" y="349671"/>
                  <a:pt x="38497" y="348952"/>
                  <a:pt x="38857" y="347513"/>
                </a:cubicBezTo>
                <a:lnTo>
                  <a:pt x="178091" y="130587"/>
                </a:lnTo>
                <a:cubicBezTo>
                  <a:pt x="205795" y="87058"/>
                  <a:pt x="253286" y="61156"/>
                  <a:pt x="304734" y="61156"/>
                </a:cubicBezTo>
                <a:lnTo>
                  <a:pt x="492539" y="61156"/>
                </a:lnTo>
                <a:cubicBezTo>
                  <a:pt x="502253" y="25902"/>
                  <a:pt x="534634" y="0"/>
                  <a:pt x="572770" y="0"/>
                </a:cubicBezTo>
                <a:close/>
              </a:path>
            </a:pathLst>
          </a:custGeom>
          <a:solidFill>
            <a:srgbClr val="F2F2F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431" name="Google Shape;431;g347a3058083_0_604"/>
          <p:cNvSpPr/>
          <p:nvPr/>
        </p:nvSpPr>
        <p:spPr>
          <a:xfrm>
            <a:off x="9988145" y="1426228"/>
            <a:ext cx="807324" cy="808359"/>
          </a:xfrm>
          <a:custGeom>
            <a:rect b="b" l="l" r="r" t="t"/>
            <a:pathLst>
              <a:path extrusionOk="0" h="1146608" w="1145140">
                <a:moveTo>
                  <a:pt x="509588" y="613568"/>
                </a:moveTo>
                <a:cubicBezTo>
                  <a:pt x="515324" y="613568"/>
                  <a:pt x="521059" y="615702"/>
                  <a:pt x="525002" y="619969"/>
                </a:cubicBezTo>
                <a:cubicBezTo>
                  <a:pt x="529304" y="624236"/>
                  <a:pt x="531455" y="629926"/>
                  <a:pt x="531455" y="635615"/>
                </a:cubicBezTo>
                <a:cubicBezTo>
                  <a:pt x="531455" y="641661"/>
                  <a:pt x="529304" y="646995"/>
                  <a:pt x="525002" y="651262"/>
                </a:cubicBezTo>
                <a:cubicBezTo>
                  <a:pt x="521059" y="655173"/>
                  <a:pt x="515324" y="657663"/>
                  <a:pt x="509588" y="657663"/>
                </a:cubicBezTo>
                <a:cubicBezTo>
                  <a:pt x="503494" y="657663"/>
                  <a:pt x="497759" y="655173"/>
                  <a:pt x="493816" y="651262"/>
                </a:cubicBezTo>
                <a:cubicBezTo>
                  <a:pt x="489873" y="646995"/>
                  <a:pt x="487363" y="641661"/>
                  <a:pt x="487363" y="635615"/>
                </a:cubicBezTo>
                <a:cubicBezTo>
                  <a:pt x="487363" y="629926"/>
                  <a:pt x="489873" y="624236"/>
                  <a:pt x="493816" y="619969"/>
                </a:cubicBezTo>
                <a:cubicBezTo>
                  <a:pt x="497759" y="615702"/>
                  <a:pt x="503494" y="613568"/>
                  <a:pt x="509588" y="613568"/>
                </a:cubicBezTo>
                <a:close/>
                <a:moveTo>
                  <a:pt x="511833" y="503279"/>
                </a:moveTo>
                <a:cubicBezTo>
                  <a:pt x="440581" y="503279"/>
                  <a:pt x="382644" y="561576"/>
                  <a:pt x="382644" y="633188"/>
                </a:cubicBezTo>
                <a:cubicBezTo>
                  <a:pt x="382644" y="704439"/>
                  <a:pt x="440581" y="763096"/>
                  <a:pt x="511833" y="763096"/>
                </a:cubicBezTo>
                <a:cubicBezTo>
                  <a:pt x="583445" y="763096"/>
                  <a:pt x="641741" y="704439"/>
                  <a:pt x="641741" y="633188"/>
                </a:cubicBezTo>
                <a:cubicBezTo>
                  <a:pt x="641741" y="605478"/>
                  <a:pt x="632745" y="579929"/>
                  <a:pt x="617991" y="558697"/>
                </a:cubicBezTo>
                <a:lnTo>
                  <a:pt x="578407" y="598281"/>
                </a:lnTo>
                <a:cubicBezTo>
                  <a:pt x="574088" y="602600"/>
                  <a:pt x="568331" y="604759"/>
                  <a:pt x="562573" y="604759"/>
                </a:cubicBezTo>
                <a:cubicBezTo>
                  <a:pt x="556815" y="604759"/>
                  <a:pt x="551417" y="602600"/>
                  <a:pt x="546739" y="598281"/>
                </a:cubicBezTo>
                <a:cubicBezTo>
                  <a:pt x="538103" y="589645"/>
                  <a:pt x="538103" y="575251"/>
                  <a:pt x="546739" y="566614"/>
                </a:cubicBezTo>
                <a:lnTo>
                  <a:pt x="586683" y="527030"/>
                </a:lnTo>
                <a:cubicBezTo>
                  <a:pt x="565452" y="512276"/>
                  <a:pt x="539542" y="503279"/>
                  <a:pt x="511833" y="503279"/>
                </a:cubicBezTo>
                <a:close/>
                <a:moveTo>
                  <a:pt x="310177" y="407770"/>
                </a:moveTo>
                <a:cubicBezTo>
                  <a:pt x="315924" y="407770"/>
                  <a:pt x="321672" y="409934"/>
                  <a:pt x="325982" y="414264"/>
                </a:cubicBezTo>
                <a:cubicBezTo>
                  <a:pt x="334604" y="423284"/>
                  <a:pt x="334604" y="437355"/>
                  <a:pt x="325982" y="446014"/>
                </a:cubicBezTo>
                <a:lnTo>
                  <a:pt x="325982" y="446375"/>
                </a:lnTo>
                <a:cubicBezTo>
                  <a:pt x="321672" y="450704"/>
                  <a:pt x="315565" y="452869"/>
                  <a:pt x="310177" y="452869"/>
                </a:cubicBezTo>
                <a:cubicBezTo>
                  <a:pt x="304429" y="452869"/>
                  <a:pt x="298682" y="450704"/>
                  <a:pt x="294012" y="446375"/>
                </a:cubicBezTo>
                <a:cubicBezTo>
                  <a:pt x="285750" y="437716"/>
                  <a:pt x="285750" y="423284"/>
                  <a:pt x="294012" y="414625"/>
                </a:cubicBezTo>
                <a:lnTo>
                  <a:pt x="294371" y="414264"/>
                </a:lnTo>
                <a:cubicBezTo>
                  <a:pt x="298682" y="409934"/>
                  <a:pt x="304429" y="407770"/>
                  <a:pt x="310177" y="407770"/>
                </a:cubicBezTo>
                <a:close/>
                <a:moveTo>
                  <a:pt x="999799" y="176890"/>
                </a:moveTo>
                <a:lnTo>
                  <a:pt x="877447" y="299241"/>
                </a:lnTo>
                <a:lnTo>
                  <a:pt x="814472" y="362216"/>
                </a:lnTo>
                <a:lnTo>
                  <a:pt x="950498" y="362216"/>
                </a:lnTo>
                <a:lnTo>
                  <a:pt x="1093001" y="219713"/>
                </a:lnTo>
                <a:cubicBezTo>
                  <a:pt x="1103797" y="208917"/>
                  <a:pt x="1099839" y="195962"/>
                  <a:pt x="1098039" y="192364"/>
                </a:cubicBezTo>
                <a:cubicBezTo>
                  <a:pt x="1096960" y="188765"/>
                  <a:pt x="1090842" y="176890"/>
                  <a:pt x="1075368" y="176890"/>
                </a:cubicBezTo>
                <a:close/>
                <a:moveTo>
                  <a:pt x="444862" y="121443"/>
                </a:moveTo>
                <a:lnTo>
                  <a:pt x="579942" y="121443"/>
                </a:lnTo>
                <a:cubicBezTo>
                  <a:pt x="603356" y="121443"/>
                  <a:pt x="622447" y="140521"/>
                  <a:pt x="622447" y="163918"/>
                </a:cubicBezTo>
                <a:lnTo>
                  <a:pt x="622447" y="220792"/>
                </a:lnTo>
                <a:cubicBezTo>
                  <a:pt x="633614" y="223671"/>
                  <a:pt x="644781" y="227271"/>
                  <a:pt x="655947" y="230870"/>
                </a:cubicBezTo>
                <a:cubicBezTo>
                  <a:pt x="667474" y="235190"/>
                  <a:pt x="673598" y="247789"/>
                  <a:pt x="669275" y="259667"/>
                </a:cubicBezTo>
                <a:cubicBezTo>
                  <a:pt x="665313" y="271186"/>
                  <a:pt x="652345" y="277305"/>
                  <a:pt x="640818" y="273346"/>
                </a:cubicBezTo>
                <a:cubicBezTo>
                  <a:pt x="630372" y="269386"/>
                  <a:pt x="619926" y="266147"/>
                  <a:pt x="609120" y="263627"/>
                </a:cubicBezTo>
                <a:cubicBezTo>
                  <a:pt x="590749" y="258587"/>
                  <a:pt x="577421" y="241669"/>
                  <a:pt x="577421" y="222591"/>
                </a:cubicBezTo>
                <a:lnTo>
                  <a:pt x="577421" y="166438"/>
                </a:lnTo>
                <a:lnTo>
                  <a:pt x="447384" y="166438"/>
                </a:lnTo>
                <a:lnTo>
                  <a:pt x="447384" y="222591"/>
                </a:lnTo>
                <a:cubicBezTo>
                  <a:pt x="447384" y="242029"/>
                  <a:pt x="434416" y="258587"/>
                  <a:pt x="415685" y="263627"/>
                </a:cubicBezTo>
                <a:cubicBezTo>
                  <a:pt x="381825" y="272266"/>
                  <a:pt x="349406" y="285944"/>
                  <a:pt x="319148" y="303942"/>
                </a:cubicBezTo>
                <a:cubicBezTo>
                  <a:pt x="302578" y="313301"/>
                  <a:pt x="281686" y="310782"/>
                  <a:pt x="267998" y="297103"/>
                </a:cubicBezTo>
                <a:lnTo>
                  <a:pt x="228014" y="257148"/>
                </a:lnTo>
                <a:lnTo>
                  <a:pt x="135440" y="349297"/>
                </a:lnTo>
                <a:lnTo>
                  <a:pt x="175783" y="389613"/>
                </a:lnTo>
                <a:cubicBezTo>
                  <a:pt x="189472" y="402931"/>
                  <a:pt x="191993" y="424169"/>
                  <a:pt x="182627" y="440727"/>
                </a:cubicBezTo>
                <a:cubicBezTo>
                  <a:pt x="164617" y="470964"/>
                  <a:pt x="151289" y="503360"/>
                  <a:pt x="142644" y="537196"/>
                </a:cubicBezTo>
                <a:cubicBezTo>
                  <a:pt x="137601" y="555914"/>
                  <a:pt x="121031" y="568513"/>
                  <a:pt x="101580" y="568513"/>
                </a:cubicBezTo>
                <a:lnTo>
                  <a:pt x="44666" y="568513"/>
                </a:lnTo>
                <a:lnTo>
                  <a:pt x="44666" y="699178"/>
                </a:lnTo>
                <a:lnTo>
                  <a:pt x="101580" y="699178"/>
                </a:lnTo>
                <a:cubicBezTo>
                  <a:pt x="121031" y="699178"/>
                  <a:pt x="137961" y="712137"/>
                  <a:pt x="142644" y="730495"/>
                </a:cubicBezTo>
                <a:cubicBezTo>
                  <a:pt x="151289" y="764331"/>
                  <a:pt x="164977" y="796727"/>
                  <a:pt x="182627" y="826964"/>
                </a:cubicBezTo>
                <a:cubicBezTo>
                  <a:pt x="191993" y="843522"/>
                  <a:pt x="189832" y="864400"/>
                  <a:pt x="175783" y="878078"/>
                </a:cubicBezTo>
                <a:lnTo>
                  <a:pt x="135440" y="918394"/>
                </a:lnTo>
                <a:lnTo>
                  <a:pt x="228014" y="1010903"/>
                </a:lnTo>
                <a:lnTo>
                  <a:pt x="268358" y="970228"/>
                </a:lnTo>
                <a:cubicBezTo>
                  <a:pt x="282046" y="956910"/>
                  <a:pt x="302938" y="954030"/>
                  <a:pt x="319508" y="963749"/>
                </a:cubicBezTo>
                <a:cubicBezTo>
                  <a:pt x="349406" y="981387"/>
                  <a:pt x="382185" y="994705"/>
                  <a:pt x="415685" y="1003704"/>
                </a:cubicBezTo>
                <a:cubicBezTo>
                  <a:pt x="434416" y="1008744"/>
                  <a:pt x="447384" y="1025302"/>
                  <a:pt x="447384" y="1044380"/>
                </a:cubicBezTo>
                <a:lnTo>
                  <a:pt x="447384" y="1101613"/>
                </a:lnTo>
                <a:lnTo>
                  <a:pt x="577781" y="1101613"/>
                </a:lnTo>
                <a:lnTo>
                  <a:pt x="577781" y="1044740"/>
                </a:lnTo>
                <a:cubicBezTo>
                  <a:pt x="577781" y="1025662"/>
                  <a:pt x="590749" y="1008744"/>
                  <a:pt x="609120" y="1003704"/>
                </a:cubicBezTo>
                <a:cubicBezTo>
                  <a:pt x="642980" y="995065"/>
                  <a:pt x="675399" y="981387"/>
                  <a:pt x="705657" y="964109"/>
                </a:cubicBezTo>
                <a:cubicBezTo>
                  <a:pt x="722226" y="954390"/>
                  <a:pt x="743119" y="956910"/>
                  <a:pt x="756807" y="970588"/>
                </a:cubicBezTo>
                <a:lnTo>
                  <a:pt x="797150" y="1010903"/>
                </a:lnTo>
                <a:lnTo>
                  <a:pt x="889365" y="918394"/>
                </a:lnTo>
                <a:lnTo>
                  <a:pt x="849381" y="878438"/>
                </a:lnTo>
                <a:cubicBezTo>
                  <a:pt x="835693" y="864760"/>
                  <a:pt x="833172" y="843882"/>
                  <a:pt x="842897" y="827324"/>
                </a:cubicBezTo>
                <a:cubicBezTo>
                  <a:pt x="860548" y="797087"/>
                  <a:pt x="873876" y="764691"/>
                  <a:pt x="882881" y="730495"/>
                </a:cubicBezTo>
                <a:cubicBezTo>
                  <a:pt x="887564" y="712137"/>
                  <a:pt x="904494" y="699178"/>
                  <a:pt x="923945" y="699178"/>
                </a:cubicBezTo>
                <a:lnTo>
                  <a:pt x="980138" y="699178"/>
                </a:lnTo>
                <a:lnTo>
                  <a:pt x="980138" y="568513"/>
                </a:lnTo>
                <a:lnTo>
                  <a:pt x="923945" y="568513"/>
                </a:lnTo>
                <a:cubicBezTo>
                  <a:pt x="904494" y="568513"/>
                  <a:pt x="887924" y="555914"/>
                  <a:pt x="882881" y="537196"/>
                </a:cubicBezTo>
                <a:cubicBezTo>
                  <a:pt x="879999" y="526037"/>
                  <a:pt x="876757" y="515239"/>
                  <a:pt x="873155" y="504800"/>
                </a:cubicBezTo>
                <a:cubicBezTo>
                  <a:pt x="868833" y="493281"/>
                  <a:pt x="874956" y="480323"/>
                  <a:pt x="886483" y="476363"/>
                </a:cubicBezTo>
                <a:cubicBezTo>
                  <a:pt x="898370" y="472043"/>
                  <a:pt x="910978" y="478163"/>
                  <a:pt x="915300" y="489681"/>
                </a:cubicBezTo>
                <a:cubicBezTo>
                  <a:pt x="919263" y="500840"/>
                  <a:pt x="922865" y="512359"/>
                  <a:pt x="925746" y="523878"/>
                </a:cubicBezTo>
                <a:lnTo>
                  <a:pt x="982660" y="523878"/>
                </a:lnTo>
                <a:cubicBezTo>
                  <a:pt x="1006074" y="523878"/>
                  <a:pt x="1025165" y="542955"/>
                  <a:pt x="1025165" y="565993"/>
                </a:cubicBezTo>
                <a:lnTo>
                  <a:pt x="1025165" y="701698"/>
                </a:lnTo>
                <a:cubicBezTo>
                  <a:pt x="1025165" y="724736"/>
                  <a:pt x="1006074" y="743813"/>
                  <a:pt x="982660" y="743813"/>
                </a:cubicBezTo>
                <a:lnTo>
                  <a:pt x="925746" y="743813"/>
                </a:lnTo>
                <a:cubicBezTo>
                  <a:pt x="916021" y="780529"/>
                  <a:pt x="901252" y="815445"/>
                  <a:pt x="882521" y="848202"/>
                </a:cubicBezTo>
                <a:lnTo>
                  <a:pt x="922865" y="888517"/>
                </a:lnTo>
                <a:cubicBezTo>
                  <a:pt x="939074" y="905075"/>
                  <a:pt x="939074" y="931712"/>
                  <a:pt x="922865" y="948271"/>
                </a:cubicBezTo>
                <a:lnTo>
                  <a:pt x="827048" y="1044020"/>
                </a:lnTo>
                <a:cubicBezTo>
                  <a:pt x="810478" y="1060578"/>
                  <a:pt x="783462" y="1060578"/>
                  <a:pt x="766893" y="1044020"/>
                </a:cubicBezTo>
                <a:lnTo>
                  <a:pt x="726549" y="1003704"/>
                </a:lnTo>
                <a:cubicBezTo>
                  <a:pt x="693770" y="1022422"/>
                  <a:pt x="658829" y="1036821"/>
                  <a:pt x="622447" y="1046539"/>
                </a:cubicBezTo>
                <a:lnTo>
                  <a:pt x="622447" y="1104133"/>
                </a:lnTo>
                <a:cubicBezTo>
                  <a:pt x="622447" y="1127530"/>
                  <a:pt x="603356" y="1146608"/>
                  <a:pt x="579942" y="1146608"/>
                </a:cubicBezTo>
                <a:lnTo>
                  <a:pt x="444862" y="1146608"/>
                </a:lnTo>
                <a:cubicBezTo>
                  <a:pt x="421448" y="1146608"/>
                  <a:pt x="402357" y="1127530"/>
                  <a:pt x="402357" y="1104133"/>
                </a:cubicBezTo>
                <a:lnTo>
                  <a:pt x="402357" y="1046539"/>
                </a:lnTo>
                <a:cubicBezTo>
                  <a:pt x="365976" y="1036821"/>
                  <a:pt x="331035" y="1022422"/>
                  <a:pt x="298616" y="1003344"/>
                </a:cubicBezTo>
                <a:lnTo>
                  <a:pt x="257552" y="1044020"/>
                </a:lnTo>
                <a:cubicBezTo>
                  <a:pt x="241342" y="1060578"/>
                  <a:pt x="214326" y="1060578"/>
                  <a:pt x="197756" y="1044020"/>
                </a:cubicBezTo>
                <a:lnTo>
                  <a:pt x="101940" y="948271"/>
                </a:lnTo>
                <a:cubicBezTo>
                  <a:pt x="85730" y="931712"/>
                  <a:pt x="85730" y="905075"/>
                  <a:pt x="101940" y="888517"/>
                </a:cubicBezTo>
                <a:lnTo>
                  <a:pt x="143004" y="847842"/>
                </a:lnTo>
                <a:cubicBezTo>
                  <a:pt x="123913" y="815085"/>
                  <a:pt x="109504" y="780169"/>
                  <a:pt x="99779" y="743813"/>
                </a:cubicBezTo>
                <a:lnTo>
                  <a:pt x="42145" y="743813"/>
                </a:lnTo>
                <a:cubicBezTo>
                  <a:pt x="19091" y="743813"/>
                  <a:pt x="0" y="724736"/>
                  <a:pt x="0" y="701698"/>
                </a:cubicBezTo>
                <a:lnTo>
                  <a:pt x="0" y="565993"/>
                </a:lnTo>
                <a:cubicBezTo>
                  <a:pt x="0" y="542955"/>
                  <a:pt x="19091" y="523878"/>
                  <a:pt x="42145" y="523878"/>
                </a:cubicBezTo>
                <a:lnTo>
                  <a:pt x="99779" y="523878"/>
                </a:lnTo>
                <a:cubicBezTo>
                  <a:pt x="109144" y="487522"/>
                  <a:pt x="123913" y="452606"/>
                  <a:pt x="142644" y="419849"/>
                </a:cubicBezTo>
                <a:lnTo>
                  <a:pt x="101940" y="379174"/>
                </a:lnTo>
                <a:cubicBezTo>
                  <a:pt x="85730" y="362616"/>
                  <a:pt x="85730" y="335979"/>
                  <a:pt x="101940" y="319421"/>
                </a:cubicBezTo>
                <a:lnTo>
                  <a:pt x="197756" y="223671"/>
                </a:lnTo>
                <a:cubicBezTo>
                  <a:pt x="214326" y="207113"/>
                  <a:pt x="241342" y="207113"/>
                  <a:pt x="257552" y="223671"/>
                </a:cubicBezTo>
                <a:lnTo>
                  <a:pt x="298256" y="264347"/>
                </a:lnTo>
                <a:cubicBezTo>
                  <a:pt x="331035" y="245269"/>
                  <a:pt x="365976" y="230511"/>
                  <a:pt x="402357" y="220792"/>
                </a:cubicBezTo>
                <a:lnTo>
                  <a:pt x="402357" y="163918"/>
                </a:lnTo>
                <a:cubicBezTo>
                  <a:pt x="402357" y="140521"/>
                  <a:pt x="421448" y="121443"/>
                  <a:pt x="444862" y="121443"/>
                </a:cubicBezTo>
                <a:close/>
                <a:moveTo>
                  <a:pt x="941862" y="44823"/>
                </a:moveTo>
                <a:cubicBezTo>
                  <a:pt x="936914" y="45003"/>
                  <a:pt x="931066" y="46802"/>
                  <a:pt x="925668" y="52380"/>
                </a:cubicBezTo>
                <a:lnTo>
                  <a:pt x="782805" y="194883"/>
                </a:lnTo>
                <a:lnTo>
                  <a:pt x="782805" y="330548"/>
                </a:lnTo>
                <a:lnTo>
                  <a:pt x="845780" y="267574"/>
                </a:lnTo>
                <a:lnTo>
                  <a:pt x="968131" y="145222"/>
                </a:lnTo>
                <a:lnTo>
                  <a:pt x="968131" y="70013"/>
                </a:lnTo>
                <a:cubicBezTo>
                  <a:pt x="968131" y="54539"/>
                  <a:pt x="956256" y="48421"/>
                  <a:pt x="952657" y="46982"/>
                </a:cubicBezTo>
                <a:cubicBezTo>
                  <a:pt x="950858" y="46082"/>
                  <a:pt x="946810" y="44643"/>
                  <a:pt x="941862" y="44823"/>
                </a:cubicBezTo>
                <a:close/>
                <a:moveTo>
                  <a:pt x="929672" y="1280"/>
                </a:moveTo>
                <a:cubicBezTo>
                  <a:pt x="942761" y="-1329"/>
                  <a:pt x="956616" y="21"/>
                  <a:pt x="969930" y="5598"/>
                </a:cubicBezTo>
                <a:cubicBezTo>
                  <a:pt x="996200" y="16394"/>
                  <a:pt x="1012753" y="41224"/>
                  <a:pt x="1012753" y="69653"/>
                </a:cubicBezTo>
                <a:lnTo>
                  <a:pt x="1013113" y="132268"/>
                </a:lnTo>
                <a:lnTo>
                  <a:pt x="1075368" y="132268"/>
                </a:lnTo>
                <a:cubicBezTo>
                  <a:pt x="1104157" y="132268"/>
                  <a:pt x="1128627" y="148821"/>
                  <a:pt x="1139783" y="175450"/>
                </a:cubicBezTo>
                <a:cubicBezTo>
                  <a:pt x="1150578" y="201720"/>
                  <a:pt x="1144821" y="230868"/>
                  <a:pt x="1124669" y="251380"/>
                </a:cubicBezTo>
                <a:lnTo>
                  <a:pt x="975328" y="400720"/>
                </a:lnTo>
                <a:cubicBezTo>
                  <a:pt x="971370" y="405039"/>
                  <a:pt x="965612" y="407198"/>
                  <a:pt x="959854" y="407198"/>
                </a:cubicBezTo>
                <a:lnTo>
                  <a:pt x="769490" y="407198"/>
                </a:lnTo>
                <a:lnTo>
                  <a:pt x="745380" y="431308"/>
                </a:lnTo>
                <a:cubicBezTo>
                  <a:pt x="789282" y="481688"/>
                  <a:pt x="814832" y="544303"/>
                  <a:pt x="819870" y="610516"/>
                </a:cubicBezTo>
                <a:lnTo>
                  <a:pt x="845780" y="610516"/>
                </a:lnTo>
                <a:cubicBezTo>
                  <a:pt x="858375" y="610516"/>
                  <a:pt x="868451" y="620593"/>
                  <a:pt x="868451" y="633188"/>
                </a:cubicBezTo>
                <a:cubicBezTo>
                  <a:pt x="868451" y="645423"/>
                  <a:pt x="858375" y="655499"/>
                  <a:pt x="845780" y="655499"/>
                </a:cubicBezTo>
                <a:lnTo>
                  <a:pt x="819870" y="655499"/>
                </a:lnTo>
                <a:cubicBezTo>
                  <a:pt x="814472" y="729629"/>
                  <a:pt x="783165" y="798362"/>
                  <a:pt x="730266" y="851261"/>
                </a:cubicBezTo>
                <a:cubicBezTo>
                  <a:pt x="677367" y="904519"/>
                  <a:pt x="608275" y="935827"/>
                  <a:pt x="534144" y="941225"/>
                </a:cubicBezTo>
                <a:lnTo>
                  <a:pt x="534144" y="967134"/>
                </a:lnTo>
                <a:cubicBezTo>
                  <a:pt x="534144" y="979369"/>
                  <a:pt x="524068" y="989445"/>
                  <a:pt x="511833" y="989445"/>
                </a:cubicBezTo>
                <a:cubicBezTo>
                  <a:pt x="499598" y="989445"/>
                  <a:pt x="489882" y="979369"/>
                  <a:pt x="489882" y="967134"/>
                </a:cubicBezTo>
                <a:lnTo>
                  <a:pt x="489882" y="941225"/>
                </a:lnTo>
                <a:cubicBezTo>
                  <a:pt x="416111" y="935827"/>
                  <a:pt x="347018" y="904519"/>
                  <a:pt x="293760" y="851261"/>
                </a:cubicBezTo>
                <a:cubicBezTo>
                  <a:pt x="240501" y="797642"/>
                  <a:pt x="209913" y="727830"/>
                  <a:pt x="204515" y="655499"/>
                </a:cubicBezTo>
                <a:lnTo>
                  <a:pt x="178246" y="655499"/>
                </a:lnTo>
                <a:cubicBezTo>
                  <a:pt x="166011" y="655499"/>
                  <a:pt x="155575" y="645423"/>
                  <a:pt x="155575" y="633188"/>
                </a:cubicBezTo>
                <a:cubicBezTo>
                  <a:pt x="155575" y="620593"/>
                  <a:pt x="166011" y="610516"/>
                  <a:pt x="178246" y="610516"/>
                </a:cubicBezTo>
                <a:lnTo>
                  <a:pt x="204515" y="610516"/>
                </a:lnTo>
                <a:cubicBezTo>
                  <a:pt x="207034" y="573451"/>
                  <a:pt x="216750" y="536026"/>
                  <a:pt x="233304" y="500760"/>
                </a:cubicBezTo>
                <a:cubicBezTo>
                  <a:pt x="238702" y="489605"/>
                  <a:pt x="252016" y="484927"/>
                  <a:pt x="263172" y="489965"/>
                </a:cubicBezTo>
                <a:cubicBezTo>
                  <a:pt x="274327" y="495362"/>
                  <a:pt x="279006" y="508677"/>
                  <a:pt x="273608" y="519833"/>
                </a:cubicBezTo>
                <a:cubicBezTo>
                  <a:pt x="259933" y="548981"/>
                  <a:pt x="252016" y="579569"/>
                  <a:pt x="249137" y="610516"/>
                </a:cubicBezTo>
                <a:lnTo>
                  <a:pt x="269289" y="610516"/>
                </a:lnTo>
                <a:cubicBezTo>
                  <a:pt x="281525" y="610516"/>
                  <a:pt x="291601" y="620593"/>
                  <a:pt x="291601" y="633188"/>
                </a:cubicBezTo>
                <a:cubicBezTo>
                  <a:pt x="291601" y="645423"/>
                  <a:pt x="281525" y="655499"/>
                  <a:pt x="269289" y="655499"/>
                </a:cubicBezTo>
                <a:lnTo>
                  <a:pt x="249497" y="655499"/>
                </a:lnTo>
                <a:cubicBezTo>
                  <a:pt x="254535" y="716315"/>
                  <a:pt x="280805" y="774611"/>
                  <a:pt x="325787" y="819593"/>
                </a:cubicBezTo>
                <a:cubicBezTo>
                  <a:pt x="371489" y="865655"/>
                  <a:pt x="429785" y="890845"/>
                  <a:pt x="489882" y="895883"/>
                </a:cubicBezTo>
                <a:lnTo>
                  <a:pt x="489882" y="876091"/>
                </a:lnTo>
                <a:cubicBezTo>
                  <a:pt x="489882" y="863856"/>
                  <a:pt x="499598" y="853780"/>
                  <a:pt x="511833" y="853780"/>
                </a:cubicBezTo>
                <a:cubicBezTo>
                  <a:pt x="524068" y="853780"/>
                  <a:pt x="534144" y="863856"/>
                  <a:pt x="534144" y="876091"/>
                </a:cubicBezTo>
                <a:lnTo>
                  <a:pt x="534144" y="895883"/>
                </a:lnTo>
                <a:cubicBezTo>
                  <a:pt x="594240" y="890845"/>
                  <a:pt x="652897" y="865655"/>
                  <a:pt x="698599" y="819593"/>
                </a:cubicBezTo>
                <a:cubicBezTo>
                  <a:pt x="744300" y="773892"/>
                  <a:pt x="769850" y="715235"/>
                  <a:pt x="774888" y="655499"/>
                </a:cubicBezTo>
                <a:lnTo>
                  <a:pt x="755096" y="655499"/>
                </a:lnTo>
                <a:cubicBezTo>
                  <a:pt x="742861" y="655499"/>
                  <a:pt x="732785" y="645423"/>
                  <a:pt x="732785" y="633188"/>
                </a:cubicBezTo>
                <a:cubicBezTo>
                  <a:pt x="732785" y="620593"/>
                  <a:pt x="742861" y="610516"/>
                  <a:pt x="755096" y="610516"/>
                </a:cubicBezTo>
                <a:lnTo>
                  <a:pt x="774888" y="610516"/>
                </a:lnTo>
                <a:cubicBezTo>
                  <a:pt x="770210" y="557618"/>
                  <a:pt x="750058" y="505798"/>
                  <a:pt x="713713" y="462975"/>
                </a:cubicBezTo>
                <a:lnTo>
                  <a:pt x="650018" y="526670"/>
                </a:lnTo>
                <a:cubicBezTo>
                  <a:pt x="672689" y="556178"/>
                  <a:pt x="686364" y="593243"/>
                  <a:pt x="686364" y="633188"/>
                </a:cubicBezTo>
                <a:cubicBezTo>
                  <a:pt x="686364" y="729269"/>
                  <a:pt x="608275" y="807358"/>
                  <a:pt x="511833" y="807358"/>
                </a:cubicBezTo>
                <a:cubicBezTo>
                  <a:pt x="416111" y="807358"/>
                  <a:pt x="337662" y="729269"/>
                  <a:pt x="337662" y="633188"/>
                </a:cubicBezTo>
                <a:cubicBezTo>
                  <a:pt x="337662" y="537106"/>
                  <a:pt x="416111" y="458657"/>
                  <a:pt x="511833" y="458657"/>
                </a:cubicBezTo>
                <a:cubicBezTo>
                  <a:pt x="552137" y="458657"/>
                  <a:pt x="588842" y="472332"/>
                  <a:pt x="618351" y="495003"/>
                </a:cubicBezTo>
                <a:lnTo>
                  <a:pt x="682045" y="431308"/>
                </a:lnTo>
                <a:cubicBezTo>
                  <a:pt x="639582" y="395322"/>
                  <a:pt x="587763" y="374451"/>
                  <a:pt x="534144" y="370133"/>
                </a:cubicBezTo>
                <a:lnTo>
                  <a:pt x="534144" y="389925"/>
                </a:lnTo>
                <a:cubicBezTo>
                  <a:pt x="534144" y="402160"/>
                  <a:pt x="524068" y="412236"/>
                  <a:pt x="511833" y="412236"/>
                </a:cubicBezTo>
                <a:cubicBezTo>
                  <a:pt x="499598" y="412236"/>
                  <a:pt x="489882" y="402160"/>
                  <a:pt x="489882" y="389925"/>
                </a:cubicBezTo>
                <a:lnTo>
                  <a:pt x="489882" y="370133"/>
                </a:lnTo>
                <a:cubicBezTo>
                  <a:pt x="457854" y="372652"/>
                  <a:pt x="425467" y="381288"/>
                  <a:pt x="395239" y="396042"/>
                </a:cubicBezTo>
                <a:cubicBezTo>
                  <a:pt x="384443" y="401800"/>
                  <a:pt x="370769" y="397122"/>
                  <a:pt x="365371" y="385966"/>
                </a:cubicBezTo>
                <a:cubicBezTo>
                  <a:pt x="359973" y="375171"/>
                  <a:pt x="364651" y="361496"/>
                  <a:pt x="375447" y="356098"/>
                </a:cubicBezTo>
                <a:cubicBezTo>
                  <a:pt x="412152" y="338105"/>
                  <a:pt x="451017" y="328029"/>
                  <a:pt x="489882" y="325151"/>
                </a:cubicBezTo>
                <a:lnTo>
                  <a:pt x="489882" y="298881"/>
                </a:lnTo>
                <a:cubicBezTo>
                  <a:pt x="489882" y="286646"/>
                  <a:pt x="499598" y="276570"/>
                  <a:pt x="511833" y="276570"/>
                </a:cubicBezTo>
                <a:cubicBezTo>
                  <a:pt x="524068" y="276570"/>
                  <a:pt x="534144" y="286646"/>
                  <a:pt x="534144" y="298881"/>
                </a:cubicBezTo>
                <a:lnTo>
                  <a:pt x="534144" y="325151"/>
                </a:lnTo>
                <a:cubicBezTo>
                  <a:pt x="599278" y="329829"/>
                  <a:pt x="662613" y="355019"/>
                  <a:pt x="713713" y="399641"/>
                </a:cubicBezTo>
                <a:lnTo>
                  <a:pt x="738183" y="375530"/>
                </a:lnTo>
                <a:lnTo>
                  <a:pt x="738183" y="185526"/>
                </a:lnTo>
                <a:cubicBezTo>
                  <a:pt x="738183" y="179409"/>
                  <a:pt x="740342" y="173651"/>
                  <a:pt x="744660" y="169693"/>
                </a:cubicBezTo>
                <a:lnTo>
                  <a:pt x="894001" y="20712"/>
                </a:lnTo>
                <a:cubicBezTo>
                  <a:pt x="904257" y="10456"/>
                  <a:pt x="916582" y="3889"/>
                  <a:pt x="929672" y="1280"/>
                </a:cubicBezTo>
                <a:close/>
              </a:path>
            </a:pathLst>
          </a:custGeom>
          <a:solidFill>
            <a:srgbClr val="F2F2F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432" name="Google Shape;432;g347a3058083_0_604"/>
          <p:cNvSpPr/>
          <p:nvPr/>
        </p:nvSpPr>
        <p:spPr>
          <a:xfrm>
            <a:off x="3551875" y="1428802"/>
            <a:ext cx="813529" cy="813529"/>
          </a:xfrm>
          <a:custGeom>
            <a:rect b="b" l="l" r="r" t="t"/>
            <a:pathLst>
              <a:path extrusionOk="0" h="1145815" w="1145815">
                <a:moveTo>
                  <a:pt x="67316" y="1020222"/>
                </a:moveTo>
                <a:cubicBezTo>
                  <a:pt x="55077" y="1020222"/>
                  <a:pt x="44997" y="1030298"/>
                  <a:pt x="44997" y="1042893"/>
                </a:cubicBezTo>
                <a:lnTo>
                  <a:pt x="44997" y="1100832"/>
                </a:lnTo>
                <a:lnTo>
                  <a:pt x="366819" y="1100832"/>
                </a:lnTo>
                <a:lnTo>
                  <a:pt x="366819" y="1042893"/>
                </a:lnTo>
                <a:cubicBezTo>
                  <a:pt x="366819" y="1030298"/>
                  <a:pt x="357100" y="1020222"/>
                  <a:pt x="344860" y="1020222"/>
                </a:cubicBezTo>
                <a:close/>
                <a:moveTo>
                  <a:pt x="434135" y="912982"/>
                </a:moveTo>
                <a:cubicBezTo>
                  <a:pt x="421896" y="912982"/>
                  <a:pt x="411816" y="923058"/>
                  <a:pt x="411816" y="935293"/>
                </a:cubicBezTo>
                <a:lnTo>
                  <a:pt x="411816" y="1100832"/>
                </a:lnTo>
                <a:lnTo>
                  <a:pt x="733998" y="1100832"/>
                </a:lnTo>
                <a:lnTo>
                  <a:pt x="733998" y="935293"/>
                </a:lnTo>
                <a:cubicBezTo>
                  <a:pt x="733998" y="923058"/>
                  <a:pt x="723919" y="912982"/>
                  <a:pt x="711679" y="912982"/>
                </a:cubicBezTo>
                <a:close/>
                <a:moveTo>
                  <a:pt x="801314" y="841368"/>
                </a:moveTo>
                <a:cubicBezTo>
                  <a:pt x="789075" y="841368"/>
                  <a:pt x="778996" y="851444"/>
                  <a:pt x="778996" y="863680"/>
                </a:cubicBezTo>
                <a:lnTo>
                  <a:pt x="778996" y="1100832"/>
                </a:lnTo>
                <a:lnTo>
                  <a:pt x="1101178" y="1100832"/>
                </a:lnTo>
                <a:lnTo>
                  <a:pt x="1101178" y="863680"/>
                </a:lnTo>
                <a:cubicBezTo>
                  <a:pt x="1101178" y="851444"/>
                  <a:pt x="1091098" y="841368"/>
                  <a:pt x="1078859" y="841368"/>
                </a:cubicBezTo>
                <a:close/>
                <a:moveTo>
                  <a:pt x="292894" y="747713"/>
                </a:moveTo>
                <a:cubicBezTo>
                  <a:pt x="298740" y="747713"/>
                  <a:pt x="304586" y="750202"/>
                  <a:pt x="308971" y="754114"/>
                </a:cubicBezTo>
                <a:cubicBezTo>
                  <a:pt x="313355" y="758381"/>
                  <a:pt x="315547" y="764071"/>
                  <a:pt x="315547" y="769760"/>
                </a:cubicBezTo>
                <a:cubicBezTo>
                  <a:pt x="315547" y="775450"/>
                  <a:pt x="313355" y="781140"/>
                  <a:pt x="308971" y="785407"/>
                </a:cubicBezTo>
                <a:cubicBezTo>
                  <a:pt x="304586" y="789674"/>
                  <a:pt x="298740" y="791808"/>
                  <a:pt x="292894" y="791808"/>
                </a:cubicBezTo>
                <a:cubicBezTo>
                  <a:pt x="286682" y="791808"/>
                  <a:pt x="280836" y="789674"/>
                  <a:pt x="276817" y="785407"/>
                </a:cubicBezTo>
                <a:cubicBezTo>
                  <a:pt x="272432" y="781140"/>
                  <a:pt x="269875" y="775450"/>
                  <a:pt x="269875" y="769760"/>
                </a:cubicBezTo>
                <a:cubicBezTo>
                  <a:pt x="269875" y="764071"/>
                  <a:pt x="272432" y="758381"/>
                  <a:pt x="276817" y="754114"/>
                </a:cubicBezTo>
                <a:cubicBezTo>
                  <a:pt x="280836" y="750202"/>
                  <a:pt x="286682" y="747713"/>
                  <a:pt x="292894" y="747713"/>
                </a:cubicBezTo>
                <a:close/>
                <a:moveTo>
                  <a:pt x="895172" y="704850"/>
                </a:moveTo>
                <a:cubicBezTo>
                  <a:pt x="901218" y="704850"/>
                  <a:pt x="906907" y="706984"/>
                  <a:pt x="910819" y="711251"/>
                </a:cubicBezTo>
                <a:cubicBezTo>
                  <a:pt x="915086" y="715163"/>
                  <a:pt x="917220" y="720852"/>
                  <a:pt x="917220" y="726897"/>
                </a:cubicBezTo>
                <a:cubicBezTo>
                  <a:pt x="917220" y="732587"/>
                  <a:pt x="915086" y="738277"/>
                  <a:pt x="910819" y="742544"/>
                </a:cubicBezTo>
                <a:cubicBezTo>
                  <a:pt x="906907" y="746455"/>
                  <a:pt x="901218" y="748945"/>
                  <a:pt x="895172" y="748945"/>
                </a:cubicBezTo>
                <a:cubicBezTo>
                  <a:pt x="889483" y="748945"/>
                  <a:pt x="883438" y="746455"/>
                  <a:pt x="879526" y="742544"/>
                </a:cubicBezTo>
                <a:cubicBezTo>
                  <a:pt x="875614" y="738277"/>
                  <a:pt x="873125" y="732587"/>
                  <a:pt x="873125" y="726897"/>
                </a:cubicBezTo>
                <a:cubicBezTo>
                  <a:pt x="873125" y="720852"/>
                  <a:pt x="875614" y="715163"/>
                  <a:pt x="879526" y="711251"/>
                </a:cubicBezTo>
                <a:cubicBezTo>
                  <a:pt x="883438" y="706984"/>
                  <a:pt x="889483" y="704850"/>
                  <a:pt x="895172" y="704850"/>
                </a:cubicBezTo>
                <a:close/>
                <a:moveTo>
                  <a:pt x="411816" y="671151"/>
                </a:moveTo>
                <a:lnTo>
                  <a:pt x="411816" y="871957"/>
                </a:lnTo>
                <a:cubicBezTo>
                  <a:pt x="418656" y="869438"/>
                  <a:pt x="426576" y="867998"/>
                  <a:pt x="434135" y="867998"/>
                </a:cubicBezTo>
                <a:lnTo>
                  <a:pt x="467973" y="867998"/>
                </a:lnTo>
                <a:lnTo>
                  <a:pt x="467973" y="671151"/>
                </a:lnTo>
                <a:close/>
                <a:moveTo>
                  <a:pt x="326861" y="228515"/>
                </a:moveTo>
                <a:cubicBezTo>
                  <a:pt x="270344" y="228515"/>
                  <a:pt x="223907" y="274578"/>
                  <a:pt x="223907" y="331437"/>
                </a:cubicBezTo>
                <a:lnTo>
                  <a:pt x="223907" y="447314"/>
                </a:lnTo>
                <a:cubicBezTo>
                  <a:pt x="223907" y="476463"/>
                  <a:pt x="242626" y="501294"/>
                  <a:pt x="268545" y="510651"/>
                </a:cubicBezTo>
                <a:lnTo>
                  <a:pt x="268545" y="354109"/>
                </a:lnTo>
                <a:cubicBezTo>
                  <a:pt x="268545" y="341873"/>
                  <a:pt x="278984" y="331797"/>
                  <a:pt x="291223" y="331797"/>
                </a:cubicBezTo>
                <a:cubicBezTo>
                  <a:pt x="303463" y="331797"/>
                  <a:pt x="313542" y="341873"/>
                  <a:pt x="313542" y="354109"/>
                </a:cubicBezTo>
                <a:lnTo>
                  <a:pt x="313542" y="509931"/>
                </a:lnTo>
                <a:lnTo>
                  <a:pt x="428015" y="509931"/>
                </a:lnTo>
                <a:lnTo>
                  <a:pt x="428015" y="354109"/>
                </a:lnTo>
                <a:cubicBezTo>
                  <a:pt x="428015" y="341873"/>
                  <a:pt x="438095" y="331797"/>
                  <a:pt x="450334" y="331797"/>
                </a:cubicBezTo>
                <a:cubicBezTo>
                  <a:pt x="462934" y="331797"/>
                  <a:pt x="472653" y="341873"/>
                  <a:pt x="472653" y="354109"/>
                </a:cubicBezTo>
                <a:lnTo>
                  <a:pt x="472653" y="413487"/>
                </a:lnTo>
                <a:cubicBezTo>
                  <a:pt x="472653" y="430760"/>
                  <a:pt x="486692" y="444435"/>
                  <a:pt x="503611" y="444435"/>
                </a:cubicBezTo>
                <a:lnTo>
                  <a:pt x="619525" y="444435"/>
                </a:lnTo>
                <a:cubicBezTo>
                  <a:pt x="631404" y="444435"/>
                  <a:pt x="641123" y="434719"/>
                  <a:pt x="641123" y="422843"/>
                </a:cubicBezTo>
                <a:cubicBezTo>
                  <a:pt x="641123" y="410967"/>
                  <a:pt x="631404" y="401251"/>
                  <a:pt x="619525" y="401251"/>
                </a:cubicBezTo>
                <a:lnTo>
                  <a:pt x="539969" y="401251"/>
                </a:lnTo>
                <a:cubicBezTo>
                  <a:pt x="527370" y="401251"/>
                  <a:pt x="517290" y="391535"/>
                  <a:pt x="517290" y="378939"/>
                </a:cubicBezTo>
                <a:lnTo>
                  <a:pt x="517290" y="331437"/>
                </a:lnTo>
                <a:cubicBezTo>
                  <a:pt x="517290" y="274578"/>
                  <a:pt x="471213" y="228515"/>
                  <a:pt x="414336" y="228515"/>
                </a:cubicBezTo>
                <a:close/>
                <a:moveTo>
                  <a:pt x="372579" y="44623"/>
                </a:moveTo>
                <a:cubicBezTo>
                  <a:pt x="340180" y="44623"/>
                  <a:pt x="313542" y="71254"/>
                  <a:pt x="313542" y="104001"/>
                </a:cubicBezTo>
                <a:lnTo>
                  <a:pt x="313542" y="124514"/>
                </a:lnTo>
                <a:cubicBezTo>
                  <a:pt x="313542" y="157262"/>
                  <a:pt x="340180" y="183892"/>
                  <a:pt x="372579" y="183892"/>
                </a:cubicBezTo>
                <a:cubicBezTo>
                  <a:pt x="405697" y="183892"/>
                  <a:pt x="431975" y="157262"/>
                  <a:pt x="431975" y="124514"/>
                </a:cubicBezTo>
                <a:lnTo>
                  <a:pt x="431975" y="104001"/>
                </a:lnTo>
                <a:cubicBezTo>
                  <a:pt x="431975" y="71254"/>
                  <a:pt x="405697" y="44623"/>
                  <a:pt x="372579" y="44623"/>
                </a:cubicBezTo>
                <a:close/>
                <a:moveTo>
                  <a:pt x="372579" y="0"/>
                </a:moveTo>
                <a:cubicBezTo>
                  <a:pt x="430175" y="0"/>
                  <a:pt x="476973" y="46423"/>
                  <a:pt x="476973" y="104001"/>
                </a:cubicBezTo>
                <a:lnTo>
                  <a:pt x="476973" y="124514"/>
                </a:lnTo>
                <a:cubicBezTo>
                  <a:pt x="476973" y="148985"/>
                  <a:pt x="468333" y="171656"/>
                  <a:pt x="453934" y="189290"/>
                </a:cubicBezTo>
                <a:cubicBezTo>
                  <a:pt x="516570" y="206563"/>
                  <a:pt x="562288" y="263782"/>
                  <a:pt x="562288" y="331437"/>
                </a:cubicBezTo>
                <a:lnTo>
                  <a:pt x="562288" y="356628"/>
                </a:lnTo>
                <a:lnTo>
                  <a:pt x="619525" y="356628"/>
                </a:lnTo>
                <a:cubicBezTo>
                  <a:pt x="656243" y="356628"/>
                  <a:pt x="686121" y="386137"/>
                  <a:pt x="686121" y="422843"/>
                </a:cubicBezTo>
                <a:cubicBezTo>
                  <a:pt x="686121" y="459190"/>
                  <a:pt x="656243" y="489059"/>
                  <a:pt x="619525" y="489059"/>
                </a:cubicBezTo>
                <a:lnTo>
                  <a:pt x="503611" y="489059"/>
                </a:lnTo>
                <a:cubicBezTo>
                  <a:pt x="492812" y="489059"/>
                  <a:pt x="482372" y="486899"/>
                  <a:pt x="472653" y="482581"/>
                </a:cubicBezTo>
                <a:lnTo>
                  <a:pt x="472653" y="509931"/>
                </a:lnTo>
                <a:lnTo>
                  <a:pt x="499291" y="509931"/>
                </a:lnTo>
                <a:cubicBezTo>
                  <a:pt x="561208" y="509931"/>
                  <a:pt x="611245" y="559952"/>
                  <a:pt x="611245" y="621849"/>
                </a:cubicBezTo>
                <a:lnTo>
                  <a:pt x="611245" y="867998"/>
                </a:lnTo>
                <a:lnTo>
                  <a:pt x="711679" y="867998"/>
                </a:lnTo>
                <a:cubicBezTo>
                  <a:pt x="719599" y="867998"/>
                  <a:pt x="727159" y="869438"/>
                  <a:pt x="733998" y="871957"/>
                </a:cubicBezTo>
                <a:lnTo>
                  <a:pt x="733998" y="863680"/>
                </a:lnTo>
                <a:cubicBezTo>
                  <a:pt x="733998" y="826614"/>
                  <a:pt x="764236" y="796385"/>
                  <a:pt x="801314" y="796385"/>
                </a:cubicBezTo>
                <a:lnTo>
                  <a:pt x="962586" y="796385"/>
                </a:lnTo>
                <a:lnTo>
                  <a:pt x="962586" y="186051"/>
                </a:lnTo>
                <a:cubicBezTo>
                  <a:pt x="962586" y="177054"/>
                  <a:pt x="967625" y="169497"/>
                  <a:pt x="975545" y="165898"/>
                </a:cubicBezTo>
                <a:lnTo>
                  <a:pt x="939907" y="109399"/>
                </a:lnTo>
                <a:lnTo>
                  <a:pt x="904629" y="165898"/>
                </a:lnTo>
                <a:cubicBezTo>
                  <a:pt x="912188" y="169497"/>
                  <a:pt x="917588" y="177054"/>
                  <a:pt x="917588" y="186051"/>
                </a:cubicBezTo>
                <a:lnTo>
                  <a:pt x="917588" y="642362"/>
                </a:lnTo>
                <a:cubicBezTo>
                  <a:pt x="917588" y="654597"/>
                  <a:pt x="907509" y="664673"/>
                  <a:pt x="895269" y="664673"/>
                </a:cubicBezTo>
                <a:cubicBezTo>
                  <a:pt x="883030" y="664673"/>
                  <a:pt x="872950" y="654597"/>
                  <a:pt x="872950" y="642362"/>
                </a:cubicBezTo>
                <a:lnTo>
                  <a:pt x="872950" y="208363"/>
                </a:lnTo>
                <a:lnTo>
                  <a:pt x="865391" y="208363"/>
                </a:lnTo>
                <a:cubicBezTo>
                  <a:pt x="857471" y="208363"/>
                  <a:pt x="849912" y="204044"/>
                  <a:pt x="845952" y="197207"/>
                </a:cubicBezTo>
                <a:cubicBezTo>
                  <a:pt x="841992" y="190009"/>
                  <a:pt x="842352" y="181373"/>
                  <a:pt x="846672" y="174175"/>
                </a:cubicBezTo>
                <a:lnTo>
                  <a:pt x="921188" y="55419"/>
                </a:lnTo>
                <a:cubicBezTo>
                  <a:pt x="925148" y="48942"/>
                  <a:pt x="932347" y="44983"/>
                  <a:pt x="939907" y="44983"/>
                </a:cubicBezTo>
                <a:cubicBezTo>
                  <a:pt x="947826" y="44983"/>
                  <a:pt x="955026" y="48942"/>
                  <a:pt x="958986" y="55419"/>
                </a:cubicBezTo>
                <a:lnTo>
                  <a:pt x="1033502" y="174175"/>
                </a:lnTo>
                <a:cubicBezTo>
                  <a:pt x="1037821" y="181373"/>
                  <a:pt x="1038181" y="190009"/>
                  <a:pt x="1033862" y="197207"/>
                </a:cubicBezTo>
                <a:cubicBezTo>
                  <a:pt x="1030262" y="204044"/>
                  <a:pt x="1022702" y="208363"/>
                  <a:pt x="1014423" y="208363"/>
                </a:cubicBezTo>
                <a:lnTo>
                  <a:pt x="1007223" y="208363"/>
                </a:lnTo>
                <a:lnTo>
                  <a:pt x="1007223" y="796385"/>
                </a:lnTo>
                <a:lnTo>
                  <a:pt x="1078859" y="796385"/>
                </a:lnTo>
                <a:cubicBezTo>
                  <a:pt x="1115937" y="796385"/>
                  <a:pt x="1145815" y="826614"/>
                  <a:pt x="1145815" y="863680"/>
                </a:cubicBezTo>
                <a:lnTo>
                  <a:pt x="1145815" y="1123144"/>
                </a:lnTo>
                <a:cubicBezTo>
                  <a:pt x="1145815" y="1135739"/>
                  <a:pt x="1136096" y="1145815"/>
                  <a:pt x="1123496" y="1145815"/>
                </a:cubicBezTo>
                <a:lnTo>
                  <a:pt x="22318" y="1145815"/>
                </a:lnTo>
                <a:cubicBezTo>
                  <a:pt x="10079" y="1145815"/>
                  <a:pt x="0" y="1135739"/>
                  <a:pt x="0" y="1123144"/>
                </a:cubicBezTo>
                <a:lnTo>
                  <a:pt x="0" y="1042893"/>
                </a:lnTo>
                <a:cubicBezTo>
                  <a:pt x="0" y="1005827"/>
                  <a:pt x="30238" y="975598"/>
                  <a:pt x="67316" y="975598"/>
                </a:cubicBezTo>
                <a:lnTo>
                  <a:pt x="268545" y="975598"/>
                </a:lnTo>
                <a:lnTo>
                  <a:pt x="268545" y="865839"/>
                </a:lnTo>
                <a:cubicBezTo>
                  <a:pt x="268545" y="853604"/>
                  <a:pt x="278984" y="843527"/>
                  <a:pt x="291223" y="843527"/>
                </a:cubicBezTo>
                <a:cubicBezTo>
                  <a:pt x="303463" y="843527"/>
                  <a:pt x="313542" y="853604"/>
                  <a:pt x="313542" y="865839"/>
                </a:cubicBezTo>
                <a:lnTo>
                  <a:pt x="313542" y="975598"/>
                </a:lnTo>
                <a:lnTo>
                  <a:pt x="366819" y="975598"/>
                </a:lnTo>
                <a:lnTo>
                  <a:pt x="366819" y="648839"/>
                </a:lnTo>
                <a:cubicBezTo>
                  <a:pt x="366819" y="636244"/>
                  <a:pt x="377258" y="626168"/>
                  <a:pt x="389498" y="626168"/>
                </a:cubicBezTo>
                <a:lnTo>
                  <a:pt x="490292" y="626168"/>
                </a:lnTo>
                <a:cubicBezTo>
                  <a:pt x="502891" y="626168"/>
                  <a:pt x="512611" y="636244"/>
                  <a:pt x="512611" y="648839"/>
                </a:cubicBezTo>
                <a:lnTo>
                  <a:pt x="512611" y="867998"/>
                </a:lnTo>
                <a:lnTo>
                  <a:pt x="566248" y="867998"/>
                </a:lnTo>
                <a:lnTo>
                  <a:pt x="566248" y="621849"/>
                </a:lnTo>
                <a:cubicBezTo>
                  <a:pt x="566248" y="584783"/>
                  <a:pt x="536369" y="554554"/>
                  <a:pt x="499291" y="554554"/>
                </a:cubicBezTo>
                <a:lnTo>
                  <a:pt x="313542" y="554554"/>
                </a:lnTo>
                <a:lnTo>
                  <a:pt x="313542" y="683746"/>
                </a:lnTo>
                <a:cubicBezTo>
                  <a:pt x="313542" y="695982"/>
                  <a:pt x="303463" y="705698"/>
                  <a:pt x="291223" y="705698"/>
                </a:cubicBezTo>
                <a:cubicBezTo>
                  <a:pt x="278984" y="705698"/>
                  <a:pt x="268545" y="695982"/>
                  <a:pt x="268545" y="683746"/>
                </a:cubicBezTo>
                <a:lnTo>
                  <a:pt x="268545" y="556713"/>
                </a:lnTo>
                <a:cubicBezTo>
                  <a:pt x="217787" y="546277"/>
                  <a:pt x="179270" y="501294"/>
                  <a:pt x="179270" y="447314"/>
                </a:cubicBezTo>
                <a:lnTo>
                  <a:pt x="179270" y="331437"/>
                </a:lnTo>
                <a:cubicBezTo>
                  <a:pt x="179270" y="262343"/>
                  <a:pt x="226787" y="204404"/>
                  <a:pt x="290503" y="188210"/>
                </a:cubicBezTo>
                <a:cubicBezTo>
                  <a:pt x="276824" y="170577"/>
                  <a:pt x="268545" y="148625"/>
                  <a:pt x="268545" y="124514"/>
                </a:cubicBezTo>
                <a:lnTo>
                  <a:pt x="268545" y="104001"/>
                </a:lnTo>
                <a:cubicBezTo>
                  <a:pt x="268545" y="46423"/>
                  <a:pt x="315342" y="0"/>
                  <a:pt x="372579" y="0"/>
                </a:cubicBezTo>
                <a:close/>
              </a:path>
            </a:pathLst>
          </a:custGeom>
          <a:solidFill>
            <a:srgbClr val="F2F2F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433" name="Google Shape;433;g347a3058083_0_604"/>
          <p:cNvSpPr/>
          <p:nvPr/>
        </p:nvSpPr>
        <p:spPr>
          <a:xfrm>
            <a:off x="7799483" y="1552435"/>
            <a:ext cx="870822" cy="563224"/>
          </a:xfrm>
          <a:custGeom>
            <a:rect b="b" l="l" r="r" t="t"/>
            <a:pathLst>
              <a:path extrusionOk="0" h="741084" w="1145819">
                <a:moveTo>
                  <a:pt x="541769" y="621171"/>
                </a:moveTo>
                <a:cubicBezTo>
                  <a:pt x="541050" y="621171"/>
                  <a:pt x="539970" y="621531"/>
                  <a:pt x="539250" y="621531"/>
                </a:cubicBezTo>
                <a:cubicBezTo>
                  <a:pt x="532410" y="621891"/>
                  <a:pt x="525930" y="625492"/>
                  <a:pt x="521251" y="630894"/>
                </a:cubicBezTo>
                <a:lnTo>
                  <a:pt x="503252" y="652860"/>
                </a:lnTo>
                <a:cubicBezTo>
                  <a:pt x="493892" y="664383"/>
                  <a:pt x="495332" y="680948"/>
                  <a:pt x="506851" y="689950"/>
                </a:cubicBezTo>
                <a:cubicBezTo>
                  <a:pt x="512251" y="694631"/>
                  <a:pt x="519091" y="696792"/>
                  <a:pt x="526290" y="696072"/>
                </a:cubicBezTo>
                <a:cubicBezTo>
                  <a:pt x="533130" y="695352"/>
                  <a:pt x="539610" y="692111"/>
                  <a:pt x="543929" y="686349"/>
                </a:cubicBezTo>
                <a:lnTo>
                  <a:pt x="562288" y="664383"/>
                </a:lnTo>
                <a:cubicBezTo>
                  <a:pt x="566608" y="658982"/>
                  <a:pt x="568768" y="652140"/>
                  <a:pt x="568048" y="644938"/>
                </a:cubicBezTo>
                <a:cubicBezTo>
                  <a:pt x="567328" y="638096"/>
                  <a:pt x="564088" y="631614"/>
                  <a:pt x="558689" y="627293"/>
                </a:cubicBezTo>
                <a:cubicBezTo>
                  <a:pt x="553649" y="623332"/>
                  <a:pt x="547889" y="621171"/>
                  <a:pt x="541769" y="621171"/>
                </a:cubicBezTo>
                <a:close/>
                <a:moveTo>
                  <a:pt x="466534" y="559234"/>
                </a:moveTo>
                <a:cubicBezTo>
                  <a:pt x="458974" y="559234"/>
                  <a:pt x="451415" y="562475"/>
                  <a:pt x="446015" y="568597"/>
                </a:cubicBezTo>
                <a:lnTo>
                  <a:pt x="428016" y="590923"/>
                </a:lnTo>
                <a:cubicBezTo>
                  <a:pt x="423336" y="596324"/>
                  <a:pt x="421176" y="603166"/>
                  <a:pt x="421896" y="610008"/>
                </a:cubicBezTo>
                <a:cubicBezTo>
                  <a:pt x="422616" y="617210"/>
                  <a:pt x="425856" y="623692"/>
                  <a:pt x="431616" y="628013"/>
                </a:cubicBezTo>
                <a:cubicBezTo>
                  <a:pt x="437015" y="632694"/>
                  <a:pt x="443495" y="634495"/>
                  <a:pt x="450695" y="634135"/>
                </a:cubicBezTo>
                <a:cubicBezTo>
                  <a:pt x="457894" y="633415"/>
                  <a:pt x="464374" y="629814"/>
                  <a:pt x="468694" y="624412"/>
                </a:cubicBezTo>
                <a:lnTo>
                  <a:pt x="486693" y="602446"/>
                </a:lnTo>
                <a:cubicBezTo>
                  <a:pt x="496052" y="590923"/>
                  <a:pt x="494252" y="574358"/>
                  <a:pt x="483093" y="564996"/>
                </a:cubicBezTo>
                <a:cubicBezTo>
                  <a:pt x="478413" y="561035"/>
                  <a:pt x="472293" y="559234"/>
                  <a:pt x="466534" y="559234"/>
                </a:cubicBezTo>
                <a:close/>
                <a:moveTo>
                  <a:pt x="390938" y="496937"/>
                </a:moveTo>
                <a:cubicBezTo>
                  <a:pt x="390218" y="496937"/>
                  <a:pt x="389138" y="496937"/>
                  <a:pt x="388418" y="497297"/>
                </a:cubicBezTo>
                <a:cubicBezTo>
                  <a:pt x="381579" y="497657"/>
                  <a:pt x="375099" y="501258"/>
                  <a:pt x="370779" y="506660"/>
                </a:cubicBezTo>
                <a:lnTo>
                  <a:pt x="352420" y="528626"/>
                </a:lnTo>
                <a:cubicBezTo>
                  <a:pt x="348100" y="534387"/>
                  <a:pt x="345581" y="541229"/>
                  <a:pt x="346661" y="548071"/>
                </a:cubicBezTo>
                <a:cubicBezTo>
                  <a:pt x="347381" y="555273"/>
                  <a:pt x="350620" y="561395"/>
                  <a:pt x="356020" y="566076"/>
                </a:cubicBezTo>
                <a:cubicBezTo>
                  <a:pt x="367179" y="575079"/>
                  <a:pt x="384098" y="573638"/>
                  <a:pt x="393458" y="562475"/>
                </a:cubicBezTo>
                <a:lnTo>
                  <a:pt x="411457" y="540509"/>
                </a:lnTo>
                <a:cubicBezTo>
                  <a:pt x="416137" y="534747"/>
                  <a:pt x="417937" y="527906"/>
                  <a:pt x="417577" y="520704"/>
                </a:cubicBezTo>
                <a:cubicBezTo>
                  <a:pt x="416497" y="513862"/>
                  <a:pt x="413257" y="507380"/>
                  <a:pt x="407857" y="503059"/>
                </a:cubicBezTo>
                <a:cubicBezTo>
                  <a:pt x="403177" y="499098"/>
                  <a:pt x="397058" y="496937"/>
                  <a:pt x="390938" y="496937"/>
                </a:cubicBezTo>
                <a:close/>
                <a:moveTo>
                  <a:pt x="313182" y="435000"/>
                </a:moveTo>
                <a:cubicBezTo>
                  <a:pt x="306343" y="435720"/>
                  <a:pt x="299863" y="438961"/>
                  <a:pt x="295183" y="444363"/>
                </a:cubicBezTo>
                <a:lnTo>
                  <a:pt x="277185" y="466689"/>
                </a:lnTo>
                <a:cubicBezTo>
                  <a:pt x="267825" y="477852"/>
                  <a:pt x="269265" y="494776"/>
                  <a:pt x="280784" y="503779"/>
                </a:cubicBezTo>
                <a:cubicBezTo>
                  <a:pt x="291944" y="513142"/>
                  <a:pt x="308503" y="511701"/>
                  <a:pt x="317862" y="500538"/>
                </a:cubicBezTo>
                <a:lnTo>
                  <a:pt x="336221" y="478212"/>
                </a:lnTo>
                <a:cubicBezTo>
                  <a:pt x="345221" y="467049"/>
                  <a:pt x="343781" y="450124"/>
                  <a:pt x="332621" y="440762"/>
                </a:cubicBezTo>
                <a:cubicBezTo>
                  <a:pt x="327942" y="437161"/>
                  <a:pt x="321822" y="435000"/>
                  <a:pt x="315702" y="435000"/>
                </a:cubicBezTo>
                <a:cubicBezTo>
                  <a:pt x="314982" y="435000"/>
                  <a:pt x="314262" y="435000"/>
                  <a:pt x="313182" y="435000"/>
                </a:cubicBezTo>
                <a:close/>
                <a:moveTo>
                  <a:pt x="1123772" y="235031"/>
                </a:moveTo>
                <a:cubicBezTo>
                  <a:pt x="1129462" y="235031"/>
                  <a:pt x="1135151" y="237165"/>
                  <a:pt x="1139419" y="241432"/>
                </a:cubicBezTo>
                <a:cubicBezTo>
                  <a:pt x="1143330" y="245344"/>
                  <a:pt x="1145819" y="251033"/>
                  <a:pt x="1145819" y="257078"/>
                </a:cubicBezTo>
                <a:cubicBezTo>
                  <a:pt x="1145819" y="262768"/>
                  <a:pt x="1143330" y="268458"/>
                  <a:pt x="1139419" y="272369"/>
                </a:cubicBezTo>
                <a:cubicBezTo>
                  <a:pt x="1135151" y="276636"/>
                  <a:pt x="1129462" y="279126"/>
                  <a:pt x="1123772" y="279126"/>
                </a:cubicBezTo>
                <a:cubicBezTo>
                  <a:pt x="1117727" y="279126"/>
                  <a:pt x="1112037" y="276636"/>
                  <a:pt x="1108126" y="272369"/>
                </a:cubicBezTo>
                <a:cubicBezTo>
                  <a:pt x="1103859" y="268458"/>
                  <a:pt x="1101725" y="262768"/>
                  <a:pt x="1101725" y="257078"/>
                </a:cubicBezTo>
                <a:cubicBezTo>
                  <a:pt x="1101725" y="251033"/>
                  <a:pt x="1103859" y="245344"/>
                  <a:pt x="1108126" y="241432"/>
                </a:cubicBezTo>
                <a:cubicBezTo>
                  <a:pt x="1112037" y="237165"/>
                  <a:pt x="1117727" y="235031"/>
                  <a:pt x="1123772" y="235031"/>
                </a:cubicBezTo>
                <a:close/>
                <a:moveTo>
                  <a:pt x="22047" y="235031"/>
                </a:moveTo>
                <a:cubicBezTo>
                  <a:pt x="27737" y="235031"/>
                  <a:pt x="33427" y="237165"/>
                  <a:pt x="37694" y="241432"/>
                </a:cubicBezTo>
                <a:cubicBezTo>
                  <a:pt x="41605" y="245344"/>
                  <a:pt x="44095" y="251033"/>
                  <a:pt x="44095" y="257078"/>
                </a:cubicBezTo>
                <a:cubicBezTo>
                  <a:pt x="44095" y="262768"/>
                  <a:pt x="41605" y="268458"/>
                  <a:pt x="37694" y="272369"/>
                </a:cubicBezTo>
                <a:cubicBezTo>
                  <a:pt x="33427" y="276636"/>
                  <a:pt x="27737" y="279126"/>
                  <a:pt x="22047" y="279126"/>
                </a:cubicBezTo>
                <a:cubicBezTo>
                  <a:pt x="16358" y="279126"/>
                  <a:pt x="10668" y="276636"/>
                  <a:pt x="6401" y="272369"/>
                </a:cubicBezTo>
                <a:cubicBezTo>
                  <a:pt x="2134" y="268458"/>
                  <a:pt x="0" y="262768"/>
                  <a:pt x="0" y="257078"/>
                </a:cubicBezTo>
                <a:cubicBezTo>
                  <a:pt x="0" y="251033"/>
                  <a:pt x="2134" y="245344"/>
                  <a:pt x="6401" y="241432"/>
                </a:cubicBezTo>
                <a:cubicBezTo>
                  <a:pt x="10668" y="237165"/>
                  <a:pt x="16358" y="235031"/>
                  <a:pt x="22047" y="235031"/>
                </a:cubicBezTo>
                <a:close/>
                <a:moveTo>
                  <a:pt x="641124" y="75981"/>
                </a:moveTo>
                <a:cubicBezTo>
                  <a:pt x="595766" y="75981"/>
                  <a:pt x="553289" y="93266"/>
                  <a:pt x="521251" y="125314"/>
                </a:cubicBezTo>
                <a:lnTo>
                  <a:pt x="352060" y="292761"/>
                </a:lnTo>
                <a:cubicBezTo>
                  <a:pt x="338741" y="306085"/>
                  <a:pt x="338021" y="328051"/>
                  <a:pt x="351340" y="341374"/>
                </a:cubicBezTo>
                <a:cubicBezTo>
                  <a:pt x="362500" y="352537"/>
                  <a:pt x="379419" y="355418"/>
                  <a:pt x="393098" y="347496"/>
                </a:cubicBezTo>
                <a:lnTo>
                  <a:pt x="575968" y="244148"/>
                </a:lnTo>
                <a:cubicBezTo>
                  <a:pt x="579207" y="242347"/>
                  <a:pt x="583167" y="241267"/>
                  <a:pt x="586767" y="241267"/>
                </a:cubicBezTo>
                <a:lnTo>
                  <a:pt x="733999" y="241267"/>
                </a:lnTo>
                <a:cubicBezTo>
                  <a:pt x="746238" y="241267"/>
                  <a:pt x="756317" y="251350"/>
                  <a:pt x="756317" y="263593"/>
                </a:cubicBezTo>
                <a:cubicBezTo>
                  <a:pt x="756317" y="276196"/>
                  <a:pt x="746238" y="286279"/>
                  <a:pt x="733999" y="286279"/>
                </a:cubicBezTo>
                <a:lnTo>
                  <a:pt x="718159" y="286279"/>
                </a:lnTo>
                <a:lnTo>
                  <a:pt x="757915" y="325063"/>
                </a:lnTo>
                <a:lnTo>
                  <a:pt x="877990" y="442202"/>
                </a:lnTo>
                <a:lnTo>
                  <a:pt x="957906" y="399350"/>
                </a:lnTo>
                <a:lnTo>
                  <a:pt x="957906" y="252432"/>
                </a:lnTo>
                <a:lnTo>
                  <a:pt x="957906" y="75981"/>
                </a:lnTo>
                <a:close/>
                <a:moveTo>
                  <a:pt x="506492" y="46993"/>
                </a:moveTo>
                <a:cubicBezTo>
                  <a:pt x="490922" y="47353"/>
                  <a:pt x="475353" y="48974"/>
                  <a:pt x="460054" y="51854"/>
                </a:cubicBezTo>
                <a:lnTo>
                  <a:pt x="276825" y="87864"/>
                </a:lnTo>
                <a:cubicBezTo>
                  <a:pt x="275745" y="87864"/>
                  <a:pt x="274305" y="88224"/>
                  <a:pt x="272505" y="88224"/>
                </a:cubicBezTo>
                <a:lnTo>
                  <a:pt x="187910" y="88224"/>
                </a:lnTo>
                <a:lnTo>
                  <a:pt x="187910" y="423117"/>
                </a:lnTo>
                <a:cubicBezTo>
                  <a:pt x="205909" y="426358"/>
                  <a:pt x="223188" y="433560"/>
                  <a:pt x="238307" y="444003"/>
                </a:cubicBezTo>
                <a:cubicBezTo>
                  <a:pt x="239747" y="441842"/>
                  <a:pt x="241187" y="440041"/>
                  <a:pt x="242626" y="438241"/>
                </a:cubicBezTo>
                <a:lnTo>
                  <a:pt x="260985" y="416275"/>
                </a:lnTo>
                <a:cubicBezTo>
                  <a:pt x="272865" y="401511"/>
                  <a:pt x="290144" y="392148"/>
                  <a:pt x="308863" y="390708"/>
                </a:cubicBezTo>
                <a:cubicBezTo>
                  <a:pt x="327942" y="388547"/>
                  <a:pt x="346301" y="394309"/>
                  <a:pt x="361060" y="406552"/>
                </a:cubicBezTo>
                <a:cubicBezTo>
                  <a:pt x="375459" y="418435"/>
                  <a:pt x="384098" y="435000"/>
                  <a:pt x="386258" y="452285"/>
                </a:cubicBezTo>
                <a:lnTo>
                  <a:pt x="402087" y="454291"/>
                </a:lnTo>
                <a:lnTo>
                  <a:pt x="412897" y="455661"/>
                </a:lnTo>
                <a:cubicBezTo>
                  <a:pt x="421356" y="458407"/>
                  <a:pt x="429276" y="462728"/>
                  <a:pt x="436295" y="468489"/>
                </a:cubicBezTo>
                <a:cubicBezTo>
                  <a:pt x="450335" y="480012"/>
                  <a:pt x="459334" y="496577"/>
                  <a:pt x="461494" y="514582"/>
                </a:cubicBezTo>
                <a:cubicBezTo>
                  <a:pt x="479133" y="513502"/>
                  <a:pt x="497132" y="518543"/>
                  <a:pt x="511891" y="530786"/>
                </a:cubicBezTo>
                <a:cubicBezTo>
                  <a:pt x="526290" y="542670"/>
                  <a:pt x="534930" y="559234"/>
                  <a:pt x="537090" y="576879"/>
                </a:cubicBezTo>
                <a:cubicBezTo>
                  <a:pt x="554369" y="575439"/>
                  <a:pt x="572368" y="580840"/>
                  <a:pt x="587127" y="592723"/>
                </a:cubicBezTo>
                <a:cubicBezTo>
                  <a:pt x="587487" y="593083"/>
                  <a:pt x="587847" y="593444"/>
                  <a:pt x="588207" y="593804"/>
                </a:cubicBezTo>
                <a:cubicBezTo>
                  <a:pt x="589287" y="594164"/>
                  <a:pt x="589647" y="594884"/>
                  <a:pt x="590727" y="595604"/>
                </a:cubicBezTo>
                <a:lnTo>
                  <a:pt x="623125" y="627293"/>
                </a:lnTo>
                <a:cubicBezTo>
                  <a:pt x="628525" y="632694"/>
                  <a:pt x="636444" y="635575"/>
                  <a:pt x="644004" y="635575"/>
                </a:cubicBezTo>
                <a:cubicBezTo>
                  <a:pt x="651563" y="635575"/>
                  <a:pt x="659123" y="632334"/>
                  <a:pt x="664523" y="626933"/>
                </a:cubicBezTo>
                <a:cubicBezTo>
                  <a:pt x="675682" y="615049"/>
                  <a:pt x="675682" y="596684"/>
                  <a:pt x="664163" y="585161"/>
                </a:cubicBezTo>
                <a:lnTo>
                  <a:pt x="547889" y="472090"/>
                </a:lnTo>
                <a:cubicBezTo>
                  <a:pt x="538890" y="463448"/>
                  <a:pt x="538890" y="449404"/>
                  <a:pt x="547529" y="440402"/>
                </a:cubicBezTo>
                <a:cubicBezTo>
                  <a:pt x="555809" y="431759"/>
                  <a:pt x="570208" y="431759"/>
                  <a:pt x="578847" y="440041"/>
                </a:cubicBezTo>
                <a:lnTo>
                  <a:pt x="635004" y="494416"/>
                </a:lnTo>
                <a:cubicBezTo>
                  <a:pt x="635004" y="494776"/>
                  <a:pt x="635364" y="494776"/>
                  <a:pt x="635724" y="495137"/>
                </a:cubicBezTo>
                <a:lnTo>
                  <a:pt x="751638" y="607848"/>
                </a:lnTo>
                <a:cubicBezTo>
                  <a:pt x="763517" y="619011"/>
                  <a:pt x="781876" y="619011"/>
                  <a:pt x="793395" y="607487"/>
                </a:cubicBezTo>
                <a:cubicBezTo>
                  <a:pt x="804555" y="595604"/>
                  <a:pt x="804195" y="577239"/>
                  <a:pt x="792675" y="566076"/>
                </a:cubicBezTo>
                <a:lnTo>
                  <a:pt x="676402" y="453005"/>
                </a:lnTo>
                <a:cubicBezTo>
                  <a:pt x="667762" y="444363"/>
                  <a:pt x="667402" y="429959"/>
                  <a:pt x="676042" y="421316"/>
                </a:cubicBezTo>
                <a:cubicBezTo>
                  <a:pt x="684681" y="412314"/>
                  <a:pt x="698721" y="411954"/>
                  <a:pt x="707720" y="420956"/>
                </a:cubicBezTo>
                <a:lnTo>
                  <a:pt x="780796" y="491896"/>
                </a:lnTo>
                <a:cubicBezTo>
                  <a:pt x="780796" y="491896"/>
                  <a:pt x="780796" y="491896"/>
                  <a:pt x="781156" y="491896"/>
                </a:cubicBezTo>
                <a:lnTo>
                  <a:pt x="855312" y="564276"/>
                </a:lnTo>
                <a:cubicBezTo>
                  <a:pt x="866831" y="575439"/>
                  <a:pt x="885550" y="575079"/>
                  <a:pt x="896709" y="563555"/>
                </a:cubicBezTo>
                <a:cubicBezTo>
                  <a:pt x="902109" y="558154"/>
                  <a:pt x="905349" y="550592"/>
                  <a:pt x="904989" y="542670"/>
                </a:cubicBezTo>
                <a:cubicBezTo>
                  <a:pt x="904989" y="534747"/>
                  <a:pt x="901749" y="527545"/>
                  <a:pt x="895989" y="522144"/>
                </a:cubicBezTo>
                <a:lnTo>
                  <a:pt x="711244" y="342013"/>
                </a:lnTo>
                <a:lnTo>
                  <a:pt x="654083" y="286279"/>
                </a:lnTo>
                <a:lnTo>
                  <a:pt x="592887" y="286279"/>
                </a:lnTo>
                <a:lnTo>
                  <a:pt x="415057" y="386387"/>
                </a:lnTo>
                <a:cubicBezTo>
                  <a:pt x="402817" y="393229"/>
                  <a:pt x="389498" y="396830"/>
                  <a:pt x="376179" y="396830"/>
                </a:cubicBezTo>
                <a:cubicBezTo>
                  <a:pt x="355300" y="396830"/>
                  <a:pt x="334421" y="388547"/>
                  <a:pt x="319302" y="372703"/>
                </a:cubicBezTo>
                <a:cubicBezTo>
                  <a:pt x="289064" y="341374"/>
                  <a:pt x="289784" y="291321"/>
                  <a:pt x="320382" y="261072"/>
                </a:cubicBezTo>
                <a:lnTo>
                  <a:pt x="489932" y="93266"/>
                </a:lnTo>
                <a:cubicBezTo>
                  <a:pt x="508291" y="74901"/>
                  <a:pt x="529890" y="60497"/>
                  <a:pt x="552929" y="49694"/>
                </a:cubicBezTo>
                <a:cubicBezTo>
                  <a:pt x="537630" y="47533"/>
                  <a:pt x="522061" y="46633"/>
                  <a:pt x="506492" y="46993"/>
                </a:cubicBezTo>
                <a:close/>
                <a:moveTo>
                  <a:pt x="22319" y="0"/>
                </a:moveTo>
                <a:lnTo>
                  <a:pt x="143272" y="0"/>
                </a:lnTo>
                <a:cubicBezTo>
                  <a:pt x="167391" y="0"/>
                  <a:pt x="187190" y="19445"/>
                  <a:pt x="187910" y="43212"/>
                </a:cubicBezTo>
                <a:lnTo>
                  <a:pt x="270705" y="43212"/>
                </a:lnTo>
                <a:lnTo>
                  <a:pt x="451415" y="7922"/>
                </a:lnTo>
                <a:cubicBezTo>
                  <a:pt x="516931" y="-4681"/>
                  <a:pt x="583527" y="3241"/>
                  <a:pt x="644364" y="30969"/>
                </a:cubicBezTo>
                <a:cubicBezTo>
                  <a:pt x="644364" y="30969"/>
                  <a:pt x="644724" y="30969"/>
                  <a:pt x="645084" y="30969"/>
                </a:cubicBezTo>
                <a:lnTo>
                  <a:pt x="960066" y="30969"/>
                </a:lnTo>
                <a:cubicBezTo>
                  <a:pt x="965825" y="12964"/>
                  <a:pt x="982744" y="0"/>
                  <a:pt x="1002543" y="0"/>
                </a:cubicBezTo>
                <a:lnTo>
                  <a:pt x="1123496" y="0"/>
                </a:lnTo>
                <a:cubicBezTo>
                  <a:pt x="1135736" y="0"/>
                  <a:pt x="1145815" y="10083"/>
                  <a:pt x="1145815" y="22326"/>
                </a:cubicBezTo>
                <a:lnTo>
                  <a:pt x="1145815" y="169607"/>
                </a:lnTo>
                <a:cubicBezTo>
                  <a:pt x="1145815" y="181850"/>
                  <a:pt x="1135736" y="192293"/>
                  <a:pt x="1123496" y="192293"/>
                </a:cubicBezTo>
                <a:cubicBezTo>
                  <a:pt x="1111257" y="192293"/>
                  <a:pt x="1101178" y="181850"/>
                  <a:pt x="1101178" y="169607"/>
                </a:cubicBezTo>
                <a:lnTo>
                  <a:pt x="1101178" y="44652"/>
                </a:lnTo>
                <a:lnTo>
                  <a:pt x="1002543" y="44652"/>
                </a:lnTo>
                <a:lnTo>
                  <a:pt x="1002543" y="236220"/>
                </a:lnTo>
                <a:lnTo>
                  <a:pt x="1002543" y="469209"/>
                </a:lnTo>
                <a:lnTo>
                  <a:pt x="1101178" y="469209"/>
                </a:lnTo>
                <a:lnTo>
                  <a:pt x="1101178" y="343175"/>
                </a:lnTo>
                <a:cubicBezTo>
                  <a:pt x="1101178" y="330931"/>
                  <a:pt x="1111257" y="320849"/>
                  <a:pt x="1123496" y="320849"/>
                </a:cubicBezTo>
                <a:cubicBezTo>
                  <a:pt x="1135736" y="320849"/>
                  <a:pt x="1145815" y="330931"/>
                  <a:pt x="1145815" y="343175"/>
                </a:cubicBezTo>
                <a:lnTo>
                  <a:pt x="1145815" y="491536"/>
                </a:lnTo>
                <a:cubicBezTo>
                  <a:pt x="1145815" y="503779"/>
                  <a:pt x="1135736" y="514222"/>
                  <a:pt x="1123496" y="514222"/>
                </a:cubicBezTo>
                <a:lnTo>
                  <a:pt x="1002543" y="514222"/>
                </a:lnTo>
                <a:cubicBezTo>
                  <a:pt x="978065" y="514222"/>
                  <a:pt x="957906" y="494056"/>
                  <a:pt x="957906" y="469209"/>
                </a:cubicBezTo>
                <a:lnTo>
                  <a:pt x="957906" y="450124"/>
                </a:lnTo>
                <a:lnTo>
                  <a:pt x="911829" y="474971"/>
                </a:lnTo>
                <a:lnTo>
                  <a:pt x="927308" y="490095"/>
                </a:lnTo>
                <a:cubicBezTo>
                  <a:pt x="941707" y="503779"/>
                  <a:pt x="949626" y="522504"/>
                  <a:pt x="949986" y="542310"/>
                </a:cubicBezTo>
                <a:cubicBezTo>
                  <a:pt x="949986" y="561755"/>
                  <a:pt x="942787" y="580840"/>
                  <a:pt x="928748" y="594884"/>
                </a:cubicBezTo>
                <a:cubicBezTo>
                  <a:pt x="914348" y="609648"/>
                  <a:pt x="894909" y="617210"/>
                  <a:pt x="875831" y="617210"/>
                </a:cubicBezTo>
                <a:cubicBezTo>
                  <a:pt x="864311" y="617210"/>
                  <a:pt x="853152" y="614689"/>
                  <a:pt x="843072" y="609648"/>
                </a:cubicBezTo>
                <a:cubicBezTo>
                  <a:pt x="839473" y="620091"/>
                  <a:pt x="833353" y="630174"/>
                  <a:pt x="825433" y="638816"/>
                </a:cubicBezTo>
                <a:cubicBezTo>
                  <a:pt x="811034" y="653580"/>
                  <a:pt x="791595" y="661142"/>
                  <a:pt x="772156" y="661142"/>
                </a:cubicBezTo>
                <a:cubicBezTo>
                  <a:pt x="753437" y="661142"/>
                  <a:pt x="735079" y="654300"/>
                  <a:pt x="720679" y="640256"/>
                </a:cubicBezTo>
                <a:lnTo>
                  <a:pt x="712760" y="632694"/>
                </a:lnTo>
                <a:cubicBezTo>
                  <a:pt x="709520" y="641697"/>
                  <a:pt x="704120" y="650699"/>
                  <a:pt x="696921" y="657901"/>
                </a:cubicBezTo>
                <a:cubicBezTo>
                  <a:pt x="682881" y="671945"/>
                  <a:pt x="664523" y="680227"/>
                  <a:pt x="644364" y="680227"/>
                </a:cubicBezTo>
                <a:cubicBezTo>
                  <a:pt x="644364" y="680227"/>
                  <a:pt x="644004" y="680227"/>
                  <a:pt x="643644" y="680227"/>
                </a:cubicBezTo>
                <a:cubicBezTo>
                  <a:pt x="631404" y="680227"/>
                  <a:pt x="619525" y="677347"/>
                  <a:pt x="608726" y="671585"/>
                </a:cubicBezTo>
                <a:cubicBezTo>
                  <a:pt x="606206" y="679147"/>
                  <a:pt x="602246" y="686349"/>
                  <a:pt x="596846" y="692831"/>
                </a:cubicBezTo>
                <a:lnTo>
                  <a:pt x="578487" y="715157"/>
                </a:lnTo>
                <a:cubicBezTo>
                  <a:pt x="566608" y="729561"/>
                  <a:pt x="549329" y="738563"/>
                  <a:pt x="530250" y="740724"/>
                </a:cubicBezTo>
                <a:cubicBezTo>
                  <a:pt x="528090" y="740724"/>
                  <a:pt x="525930" y="741084"/>
                  <a:pt x="523411" y="741084"/>
                </a:cubicBezTo>
                <a:cubicBezTo>
                  <a:pt x="506851" y="741084"/>
                  <a:pt x="491372" y="735323"/>
                  <a:pt x="478413" y="724880"/>
                </a:cubicBezTo>
                <a:cubicBezTo>
                  <a:pt x="463654" y="712636"/>
                  <a:pt x="455014" y="696072"/>
                  <a:pt x="453215" y="678787"/>
                </a:cubicBezTo>
                <a:cubicBezTo>
                  <a:pt x="451415" y="678787"/>
                  <a:pt x="449975" y="678787"/>
                  <a:pt x="448175" y="678787"/>
                </a:cubicBezTo>
                <a:cubicBezTo>
                  <a:pt x="431616" y="678787"/>
                  <a:pt x="415777" y="673025"/>
                  <a:pt x="402817" y="662583"/>
                </a:cubicBezTo>
                <a:cubicBezTo>
                  <a:pt x="388778" y="651059"/>
                  <a:pt x="379779" y="634495"/>
                  <a:pt x="377619" y="616490"/>
                </a:cubicBezTo>
                <a:cubicBezTo>
                  <a:pt x="376179" y="616490"/>
                  <a:pt x="374379" y="616490"/>
                  <a:pt x="372939" y="616490"/>
                </a:cubicBezTo>
                <a:cubicBezTo>
                  <a:pt x="356740" y="616490"/>
                  <a:pt x="340901" y="611449"/>
                  <a:pt x="327582" y="600646"/>
                </a:cubicBezTo>
                <a:cubicBezTo>
                  <a:pt x="313542" y="589122"/>
                  <a:pt x="304543" y="572558"/>
                  <a:pt x="302383" y="554553"/>
                </a:cubicBezTo>
                <a:cubicBezTo>
                  <a:pt x="300943" y="554553"/>
                  <a:pt x="299143" y="554553"/>
                  <a:pt x="297343" y="554553"/>
                </a:cubicBezTo>
                <a:cubicBezTo>
                  <a:pt x="281504" y="554553"/>
                  <a:pt x="265305" y="549511"/>
                  <a:pt x="252346" y="538348"/>
                </a:cubicBezTo>
                <a:cubicBezTo>
                  <a:pt x="237227" y="526105"/>
                  <a:pt x="228947" y="509180"/>
                  <a:pt x="226787" y="491536"/>
                </a:cubicBezTo>
                <a:lnTo>
                  <a:pt x="216348" y="483253"/>
                </a:lnTo>
                <a:cubicBezTo>
                  <a:pt x="208068" y="476772"/>
                  <a:pt x="198349" y="472090"/>
                  <a:pt x="187910" y="469209"/>
                </a:cubicBezTo>
                <a:cubicBezTo>
                  <a:pt x="187910" y="494056"/>
                  <a:pt x="167751" y="514222"/>
                  <a:pt x="143272" y="514222"/>
                </a:cubicBezTo>
                <a:lnTo>
                  <a:pt x="22319" y="514222"/>
                </a:lnTo>
                <a:cubicBezTo>
                  <a:pt x="9720" y="514222"/>
                  <a:pt x="0" y="503779"/>
                  <a:pt x="0" y="491536"/>
                </a:cubicBezTo>
                <a:lnTo>
                  <a:pt x="0" y="350017"/>
                </a:lnTo>
                <a:cubicBezTo>
                  <a:pt x="0" y="337413"/>
                  <a:pt x="9720" y="327691"/>
                  <a:pt x="22319" y="327691"/>
                </a:cubicBezTo>
                <a:cubicBezTo>
                  <a:pt x="34558" y="327691"/>
                  <a:pt x="44638" y="337413"/>
                  <a:pt x="44638" y="350017"/>
                </a:cubicBezTo>
                <a:lnTo>
                  <a:pt x="44638" y="469209"/>
                </a:lnTo>
                <a:lnTo>
                  <a:pt x="143272" y="469209"/>
                </a:lnTo>
                <a:lnTo>
                  <a:pt x="143272" y="44652"/>
                </a:lnTo>
                <a:lnTo>
                  <a:pt x="44638" y="44652"/>
                </a:lnTo>
                <a:lnTo>
                  <a:pt x="44638" y="166366"/>
                </a:lnTo>
                <a:cubicBezTo>
                  <a:pt x="44638" y="178609"/>
                  <a:pt x="34558" y="188692"/>
                  <a:pt x="22319" y="188692"/>
                </a:cubicBezTo>
                <a:cubicBezTo>
                  <a:pt x="9720" y="188692"/>
                  <a:pt x="0" y="178609"/>
                  <a:pt x="0" y="166366"/>
                </a:cubicBezTo>
                <a:lnTo>
                  <a:pt x="0" y="22326"/>
                </a:lnTo>
                <a:cubicBezTo>
                  <a:pt x="0" y="10083"/>
                  <a:pt x="9720" y="0"/>
                  <a:pt x="22319" y="0"/>
                </a:cubicBezTo>
                <a:close/>
              </a:path>
            </a:pathLst>
          </a:custGeom>
          <a:solidFill>
            <a:srgbClr val="F2F2F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434" name="Google Shape;434;g347a3058083_0_604"/>
          <p:cNvSpPr/>
          <p:nvPr/>
        </p:nvSpPr>
        <p:spPr>
          <a:xfrm>
            <a:off x="5735731" y="1425145"/>
            <a:ext cx="721662" cy="818055"/>
          </a:xfrm>
          <a:custGeom>
            <a:rect b="b" l="l" r="r" t="t"/>
            <a:pathLst>
              <a:path extrusionOk="0" h="1239478" w="1093427">
                <a:moveTo>
                  <a:pt x="216332" y="1190625"/>
                </a:moveTo>
                <a:cubicBezTo>
                  <a:pt x="222845" y="1190625"/>
                  <a:pt x="228997" y="1193542"/>
                  <a:pt x="233701" y="1197916"/>
                </a:cubicBezTo>
                <a:cubicBezTo>
                  <a:pt x="238043" y="1202291"/>
                  <a:pt x="240938" y="1208852"/>
                  <a:pt x="240938" y="1215049"/>
                </a:cubicBezTo>
                <a:cubicBezTo>
                  <a:pt x="240938" y="1221611"/>
                  <a:pt x="238043" y="1227808"/>
                  <a:pt x="233701" y="1232547"/>
                </a:cubicBezTo>
                <a:cubicBezTo>
                  <a:pt x="228997" y="1236922"/>
                  <a:pt x="222845" y="1239474"/>
                  <a:pt x="216332" y="1239474"/>
                </a:cubicBezTo>
                <a:cubicBezTo>
                  <a:pt x="209818" y="1239474"/>
                  <a:pt x="203666" y="1236922"/>
                  <a:pt x="199324" y="1232547"/>
                </a:cubicBezTo>
                <a:cubicBezTo>
                  <a:pt x="194620" y="1227808"/>
                  <a:pt x="192087" y="1221611"/>
                  <a:pt x="192087" y="1215049"/>
                </a:cubicBezTo>
                <a:cubicBezTo>
                  <a:pt x="192087" y="1208852"/>
                  <a:pt x="194620" y="1202291"/>
                  <a:pt x="199324" y="1197916"/>
                </a:cubicBezTo>
                <a:cubicBezTo>
                  <a:pt x="203666" y="1193542"/>
                  <a:pt x="209818" y="1190625"/>
                  <a:pt x="216332" y="1190625"/>
                </a:cubicBezTo>
                <a:close/>
                <a:moveTo>
                  <a:pt x="927894" y="1060450"/>
                </a:moveTo>
                <a:cubicBezTo>
                  <a:pt x="934045" y="1060450"/>
                  <a:pt x="940559" y="1063002"/>
                  <a:pt x="944901" y="1067741"/>
                </a:cubicBezTo>
                <a:cubicBezTo>
                  <a:pt x="949605" y="1072116"/>
                  <a:pt x="952138" y="1078677"/>
                  <a:pt x="952138" y="1084874"/>
                </a:cubicBezTo>
                <a:cubicBezTo>
                  <a:pt x="952138" y="1091436"/>
                  <a:pt x="949605" y="1097633"/>
                  <a:pt x="944901" y="1102372"/>
                </a:cubicBezTo>
                <a:cubicBezTo>
                  <a:pt x="940559" y="1106747"/>
                  <a:pt x="934045" y="1109299"/>
                  <a:pt x="927894" y="1109299"/>
                </a:cubicBezTo>
                <a:cubicBezTo>
                  <a:pt x="921380" y="1109299"/>
                  <a:pt x="915229" y="1106747"/>
                  <a:pt x="910524" y="1102372"/>
                </a:cubicBezTo>
                <a:cubicBezTo>
                  <a:pt x="906182" y="1097633"/>
                  <a:pt x="903287" y="1091436"/>
                  <a:pt x="903287" y="1084874"/>
                </a:cubicBezTo>
                <a:cubicBezTo>
                  <a:pt x="903287" y="1078677"/>
                  <a:pt x="906182" y="1072116"/>
                  <a:pt x="910524" y="1067741"/>
                </a:cubicBezTo>
                <a:cubicBezTo>
                  <a:pt x="915229" y="1063002"/>
                  <a:pt x="921380" y="1060450"/>
                  <a:pt x="927894" y="1060450"/>
                </a:cubicBezTo>
                <a:close/>
                <a:moveTo>
                  <a:pt x="753142" y="1060450"/>
                </a:moveTo>
                <a:lnTo>
                  <a:pt x="835944" y="1060450"/>
                </a:lnTo>
                <a:cubicBezTo>
                  <a:pt x="849265" y="1060450"/>
                  <a:pt x="860065" y="1071386"/>
                  <a:pt x="860065" y="1084874"/>
                </a:cubicBezTo>
                <a:cubicBezTo>
                  <a:pt x="860065" y="1098362"/>
                  <a:pt x="849265" y="1109299"/>
                  <a:pt x="835944" y="1109299"/>
                </a:cubicBezTo>
                <a:lnTo>
                  <a:pt x="753142" y="1109299"/>
                </a:lnTo>
                <a:cubicBezTo>
                  <a:pt x="739462" y="1109299"/>
                  <a:pt x="728662" y="1098362"/>
                  <a:pt x="728662" y="1084874"/>
                </a:cubicBezTo>
                <a:cubicBezTo>
                  <a:pt x="728662" y="1071386"/>
                  <a:pt x="739462" y="1060450"/>
                  <a:pt x="753142" y="1060450"/>
                </a:cubicBezTo>
                <a:close/>
                <a:moveTo>
                  <a:pt x="463842" y="844951"/>
                </a:moveTo>
                <a:lnTo>
                  <a:pt x="463842" y="917678"/>
                </a:lnTo>
                <a:cubicBezTo>
                  <a:pt x="463842" y="936039"/>
                  <a:pt x="478981" y="951161"/>
                  <a:pt x="497725" y="951161"/>
                </a:cubicBezTo>
                <a:lnTo>
                  <a:pt x="604421" y="951161"/>
                </a:lnTo>
                <a:cubicBezTo>
                  <a:pt x="623165" y="951161"/>
                  <a:pt x="638305" y="936039"/>
                  <a:pt x="638305" y="917678"/>
                </a:cubicBezTo>
                <a:lnTo>
                  <a:pt x="638305" y="844951"/>
                </a:lnTo>
                <a:close/>
                <a:moveTo>
                  <a:pt x="280557" y="831046"/>
                </a:moveTo>
                <a:cubicBezTo>
                  <a:pt x="293130" y="827088"/>
                  <a:pt x="306781" y="834645"/>
                  <a:pt x="310373" y="847239"/>
                </a:cubicBezTo>
                <a:cubicBezTo>
                  <a:pt x="313966" y="860194"/>
                  <a:pt x="306781" y="873509"/>
                  <a:pt x="293849" y="877467"/>
                </a:cubicBezTo>
                <a:lnTo>
                  <a:pt x="178177" y="910933"/>
                </a:lnTo>
                <a:cubicBezTo>
                  <a:pt x="101662" y="932884"/>
                  <a:pt x="48496" y="1003775"/>
                  <a:pt x="48496" y="1083303"/>
                </a:cubicBezTo>
                <a:lnTo>
                  <a:pt x="48496" y="1191258"/>
                </a:lnTo>
                <a:lnTo>
                  <a:pt x="116031" y="1191258"/>
                </a:lnTo>
                <a:cubicBezTo>
                  <a:pt x="129322" y="1191258"/>
                  <a:pt x="140099" y="1202054"/>
                  <a:pt x="140099" y="1215368"/>
                </a:cubicBezTo>
                <a:cubicBezTo>
                  <a:pt x="140099" y="1228683"/>
                  <a:pt x="129322" y="1239478"/>
                  <a:pt x="116031" y="1239478"/>
                </a:cubicBezTo>
                <a:lnTo>
                  <a:pt x="24068" y="1239478"/>
                </a:lnTo>
                <a:cubicBezTo>
                  <a:pt x="10777" y="1239478"/>
                  <a:pt x="0" y="1228683"/>
                  <a:pt x="0" y="1215368"/>
                </a:cubicBezTo>
                <a:lnTo>
                  <a:pt x="0" y="1083303"/>
                </a:lnTo>
                <a:cubicBezTo>
                  <a:pt x="0" y="1033643"/>
                  <a:pt x="15806" y="986142"/>
                  <a:pt x="45981" y="946199"/>
                </a:cubicBezTo>
                <a:cubicBezTo>
                  <a:pt x="75438" y="906255"/>
                  <a:pt x="116749" y="878187"/>
                  <a:pt x="164527" y="864152"/>
                </a:cubicBezTo>
                <a:close/>
                <a:moveTo>
                  <a:pt x="796541" y="825924"/>
                </a:moveTo>
                <a:lnTo>
                  <a:pt x="928611" y="864076"/>
                </a:lnTo>
                <a:cubicBezTo>
                  <a:pt x="976472" y="878113"/>
                  <a:pt x="1017856" y="906187"/>
                  <a:pt x="1047725" y="946139"/>
                </a:cubicBezTo>
                <a:cubicBezTo>
                  <a:pt x="1077593" y="986091"/>
                  <a:pt x="1093427" y="1033601"/>
                  <a:pt x="1093427" y="1083271"/>
                </a:cubicBezTo>
                <a:lnTo>
                  <a:pt x="1093427" y="1215363"/>
                </a:lnTo>
                <a:cubicBezTo>
                  <a:pt x="1093427" y="1228681"/>
                  <a:pt x="1082631" y="1239478"/>
                  <a:pt x="1069317" y="1239478"/>
                </a:cubicBezTo>
                <a:lnTo>
                  <a:pt x="311448" y="1239478"/>
                </a:lnTo>
                <a:cubicBezTo>
                  <a:pt x="298133" y="1239478"/>
                  <a:pt x="287337" y="1228681"/>
                  <a:pt x="287337" y="1215363"/>
                </a:cubicBezTo>
                <a:cubicBezTo>
                  <a:pt x="287337" y="1202046"/>
                  <a:pt x="298133" y="1191248"/>
                  <a:pt x="311448" y="1191248"/>
                </a:cubicBezTo>
                <a:lnTo>
                  <a:pt x="1045206" y="1191248"/>
                </a:lnTo>
                <a:lnTo>
                  <a:pt x="1045206" y="1083271"/>
                </a:lnTo>
                <a:cubicBezTo>
                  <a:pt x="1045206" y="1003727"/>
                  <a:pt x="991586" y="932822"/>
                  <a:pt x="915296" y="910866"/>
                </a:cubicBezTo>
                <a:lnTo>
                  <a:pt x="782866" y="872354"/>
                </a:lnTo>
                <a:cubicBezTo>
                  <a:pt x="770271" y="868755"/>
                  <a:pt x="762714" y="855438"/>
                  <a:pt x="766673" y="842481"/>
                </a:cubicBezTo>
                <a:cubicBezTo>
                  <a:pt x="770271" y="829883"/>
                  <a:pt x="783586" y="822325"/>
                  <a:pt x="796541" y="825924"/>
                </a:cubicBezTo>
                <a:close/>
                <a:moveTo>
                  <a:pt x="546100" y="445197"/>
                </a:moveTo>
                <a:cubicBezTo>
                  <a:pt x="532362" y="445197"/>
                  <a:pt x="521517" y="456016"/>
                  <a:pt x="521517" y="469719"/>
                </a:cubicBezTo>
                <a:cubicBezTo>
                  <a:pt x="521517" y="483062"/>
                  <a:pt x="532362" y="493881"/>
                  <a:pt x="546100" y="493881"/>
                </a:cubicBezTo>
                <a:cubicBezTo>
                  <a:pt x="559114" y="493881"/>
                  <a:pt x="570321" y="483062"/>
                  <a:pt x="570321" y="469719"/>
                </a:cubicBezTo>
                <a:cubicBezTo>
                  <a:pt x="570321" y="456016"/>
                  <a:pt x="559114" y="445197"/>
                  <a:pt x="546100" y="445197"/>
                </a:cubicBezTo>
                <a:close/>
                <a:moveTo>
                  <a:pt x="546100" y="396875"/>
                </a:moveTo>
                <a:cubicBezTo>
                  <a:pt x="586227" y="396875"/>
                  <a:pt x="618763" y="429691"/>
                  <a:pt x="618763" y="469719"/>
                </a:cubicBezTo>
                <a:cubicBezTo>
                  <a:pt x="618763" y="509748"/>
                  <a:pt x="586227" y="542564"/>
                  <a:pt x="546100" y="542564"/>
                </a:cubicBezTo>
                <a:cubicBezTo>
                  <a:pt x="505972" y="542564"/>
                  <a:pt x="473075" y="509748"/>
                  <a:pt x="473075" y="469719"/>
                </a:cubicBezTo>
                <a:cubicBezTo>
                  <a:pt x="473075" y="429691"/>
                  <a:pt x="505972" y="396875"/>
                  <a:pt x="546100" y="396875"/>
                </a:cubicBezTo>
                <a:close/>
                <a:moveTo>
                  <a:pt x="548910" y="179253"/>
                </a:moveTo>
                <a:cubicBezTo>
                  <a:pt x="503132" y="179253"/>
                  <a:pt x="456272" y="191134"/>
                  <a:pt x="410854" y="214896"/>
                </a:cubicBezTo>
                <a:cubicBezTo>
                  <a:pt x="374087" y="234338"/>
                  <a:pt x="343809" y="264581"/>
                  <a:pt x="324344" y="302744"/>
                </a:cubicBezTo>
                <a:cubicBezTo>
                  <a:pt x="255857" y="435956"/>
                  <a:pt x="300193" y="552966"/>
                  <a:pt x="364715" y="618132"/>
                </a:cubicBezTo>
                <a:cubicBezTo>
                  <a:pt x="410133" y="664216"/>
                  <a:pt x="435005" y="726141"/>
                  <a:pt x="435005" y="792387"/>
                </a:cubicBezTo>
                <a:cubicBezTo>
                  <a:pt x="435005" y="794547"/>
                  <a:pt x="436807" y="796347"/>
                  <a:pt x="438970" y="796347"/>
                </a:cubicBezTo>
                <a:lnTo>
                  <a:pt x="524039" y="796347"/>
                </a:lnTo>
                <a:lnTo>
                  <a:pt x="524039" y="619572"/>
                </a:lnTo>
                <a:cubicBezTo>
                  <a:pt x="524039" y="606250"/>
                  <a:pt x="534853" y="595450"/>
                  <a:pt x="548190" y="595450"/>
                </a:cubicBezTo>
                <a:cubicBezTo>
                  <a:pt x="561887" y="595450"/>
                  <a:pt x="572340" y="606250"/>
                  <a:pt x="572340" y="619572"/>
                </a:cubicBezTo>
                <a:lnTo>
                  <a:pt x="572340" y="796347"/>
                </a:lnTo>
                <a:lnTo>
                  <a:pt x="658130" y="796347"/>
                </a:lnTo>
                <a:cubicBezTo>
                  <a:pt x="660293" y="796347"/>
                  <a:pt x="662095" y="794547"/>
                  <a:pt x="662095" y="792387"/>
                </a:cubicBezTo>
                <a:cubicBezTo>
                  <a:pt x="662095" y="726141"/>
                  <a:pt x="686967" y="664216"/>
                  <a:pt x="732745" y="617771"/>
                </a:cubicBezTo>
                <a:cubicBezTo>
                  <a:pt x="780326" y="569527"/>
                  <a:pt x="807000" y="505082"/>
                  <a:pt x="807000" y="437036"/>
                </a:cubicBezTo>
                <a:cubicBezTo>
                  <a:pt x="807000" y="345948"/>
                  <a:pt x="760140" y="263501"/>
                  <a:pt x="681920" y="216337"/>
                </a:cubicBezTo>
                <a:cubicBezTo>
                  <a:pt x="641188" y="191494"/>
                  <a:pt x="595770" y="179253"/>
                  <a:pt x="548910" y="179253"/>
                </a:cubicBezTo>
                <a:close/>
                <a:moveTo>
                  <a:pt x="552019" y="130649"/>
                </a:moveTo>
                <a:cubicBezTo>
                  <a:pt x="606404" y="131189"/>
                  <a:pt x="659391" y="145950"/>
                  <a:pt x="707152" y="174933"/>
                </a:cubicBezTo>
                <a:cubicBezTo>
                  <a:pt x="751489" y="201575"/>
                  <a:pt x="788616" y="239739"/>
                  <a:pt x="814569" y="284382"/>
                </a:cubicBezTo>
                <a:cubicBezTo>
                  <a:pt x="841243" y="330826"/>
                  <a:pt x="855301" y="383391"/>
                  <a:pt x="855301" y="437036"/>
                </a:cubicBezTo>
                <a:cubicBezTo>
                  <a:pt x="855301" y="518043"/>
                  <a:pt x="823941" y="594009"/>
                  <a:pt x="767349" y="651974"/>
                </a:cubicBezTo>
                <a:cubicBezTo>
                  <a:pt x="730582" y="689058"/>
                  <a:pt x="710397" y="739102"/>
                  <a:pt x="710397" y="792387"/>
                </a:cubicBezTo>
                <a:cubicBezTo>
                  <a:pt x="710397" y="810748"/>
                  <a:pt x="701025" y="826950"/>
                  <a:pt x="686606" y="836311"/>
                </a:cubicBezTo>
                <a:lnTo>
                  <a:pt x="686606" y="917678"/>
                </a:lnTo>
                <a:cubicBezTo>
                  <a:pt x="686606" y="963042"/>
                  <a:pt x="649839" y="999765"/>
                  <a:pt x="604421" y="999765"/>
                </a:cubicBezTo>
                <a:lnTo>
                  <a:pt x="497725" y="999765"/>
                </a:lnTo>
                <a:cubicBezTo>
                  <a:pt x="452307" y="999765"/>
                  <a:pt x="415180" y="963042"/>
                  <a:pt x="415180" y="917678"/>
                </a:cubicBezTo>
                <a:lnTo>
                  <a:pt x="415180" y="838831"/>
                </a:lnTo>
                <a:cubicBezTo>
                  <a:pt x="398238" y="830550"/>
                  <a:pt x="386703" y="812908"/>
                  <a:pt x="386703" y="792387"/>
                </a:cubicBezTo>
                <a:cubicBezTo>
                  <a:pt x="386703" y="739102"/>
                  <a:pt x="366518" y="689058"/>
                  <a:pt x="329751" y="651974"/>
                </a:cubicBezTo>
                <a:cubicBezTo>
                  <a:pt x="284693" y="606250"/>
                  <a:pt x="255857" y="548645"/>
                  <a:pt x="245764" y="485640"/>
                </a:cubicBezTo>
                <a:cubicBezTo>
                  <a:pt x="234950" y="417954"/>
                  <a:pt x="247206" y="347028"/>
                  <a:pt x="281089" y="280422"/>
                </a:cubicBezTo>
                <a:cubicBezTo>
                  <a:pt x="305240" y="233618"/>
                  <a:pt x="342367" y="196175"/>
                  <a:pt x="388506" y="171693"/>
                </a:cubicBezTo>
                <a:cubicBezTo>
                  <a:pt x="441854" y="143790"/>
                  <a:pt x="497635" y="130109"/>
                  <a:pt x="552019" y="130649"/>
                </a:cubicBezTo>
                <a:close/>
                <a:moveTo>
                  <a:pt x="755759" y="35763"/>
                </a:moveTo>
                <a:cubicBezTo>
                  <a:pt x="761920" y="35763"/>
                  <a:pt x="768171" y="38187"/>
                  <a:pt x="772993" y="43037"/>
                </a:cubicBezTo>
                <a:cubicBezTo>
                  <a:pt x="782280" y="52376"/>
                  <a:pt x="782280" y="67463"/>
                  <a:pt x="772993" y="77162"/>
                </a:cubicBezTo>
                <a:lnTo>
                  <a:pt x="725844" y="124219"/>
                </a:lnTo>
                <a:cubicBezTo>
                  <a:pt x="721201" y="128889"/>
                  <a:pt x="715129" y="131404"/>
                  <a:pt x="709057" y="131404"/>
                </a:cubicBezTo>
                <a:cubicBezTo>
                  <a:pt x="702984" y="131404"/>
                  <a:pt x="696555" y="128889"/>
                  <a:pt x="691912" y="124219"/>
                </a:cubicBezTo>
                <a:cubicBezTo>
                  <a:pt x="682625" y="114880"/>
                  <a:pt x="682625" y="99433"/>
                  <a:pt x="691912" y="90094"/>
                </a:cubicBezTo>
                <a:lnTo>
                  <a:pt x="739060" y="43037"/>
                </a:lnTo>
                <a:cubicBezTo>
                  <a:pt x="743525" y="38187"/>
                  <a:pt x="749597" y="35763"/>
                  <a:pt x="755759" y="35763"/>
                </a:cubicBezTo>
                <a:close/>
                <a:moveTo>
                  <a:pt x="337725" y="35754"/>
                </a:moveTo>
                <a:cubicBezTo>
                  <a:pt x="343962" y="35754"/>
                  <a:pt x="350199" y="38170"/>
                  <a:pt x="354899" y="43001"/>
                </a:cubicBezTo>
                <a:lnTo>
                  <a:pt x="402626" y="90245"/>
                </a:lnTo>
                <a:cubicBezTo>
                  <a:pt x="412388" y="99551"/>
                  <a:pt x="412388" y="114941"/>
                  <a:pt x="402626" y="124247"/>
                </a:cubicBezTo>
                <a:cubicBezTo>
                  <a:pt x="397926" y="128899"/>
                  <a:pt x="391779" y="131405"/>
                  <a:pt x="385632" y="131405"/>
                </a:cubicBezTo>
                <a:cubicBezTo>
                  <a:pt x="379486" y="131405"/>
                  <a:pt x="373339" y="128899"/>
                  <a:pt x="368277" y="124247"/>
                </a:cubicBezTo>
                <a:lnTo>
                  <a:pt x="320551" y="76645"/>
                </a:lnTo>
                <a:cubicBezTo>
                  <a:pt x="311150" y="67339"/>
                  <a:pt x="311150" y="51949"/>
                  <a:pt x="320551" y="43001"/>
                </a:cubicBezTo>
                <a:cubicBezTo>
                  <a:pt x="325251" y="38170"/>
                  <a:pt x="331488" y="35754"/>
                  <a:pt x="337725" y="35754"/>
                </a:cubicBezTo>
                <a:close/>
                <a:moveTo>
                  <a:pt x="548481" y="0"/>
                </a:moveTo>
                <a:cubicBezTo>
                  <a:pt x="561869" y="0"/>
                  <a:pt x="572725" y="10417"/>
                  <a:pt x="572725" y="24067"/>
                </a:cubicBezTo>
                <a:lnTo>
                  <a:pt x="572725" y="73998"/>
                </a:lnTo>
                <a:cubicBezTo>
                  <a:pt x="572725" y="87289"/>
                  <a:pt x="561869" y="98066"/>
                  <a:pt x="548481" y="98066"/>
                </a:cubicBezTo>
                <a:cubicBezTo>
                  <a:pt x="535092" y="98066"/>
                  <a:pt x="523875" y="87289"/>
                  <a:pt x="523875" y="73998"/>
                </a:cubicBezTo>
                <a:lnTo>
                  <a:pt x="523875" y="24067"/>
                </a:lnTo>
                <a:cubicBezTo>
                  <a:pt x="523875" y="10417"/>
                  <a:pt x="535092" y="0"/>
                  <a:pt x="548481" y="0"/>
                </a:cubicBezTo>
                <a:close/>
              </a:path>
            </a:pathLst>
          </a:custGeom>
          <a:solidFill>
            <a:srgbClr val="F2F2F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435" name="Google Shape;435;g347a3058083_0_604"/>
          <p:cNvSpPr txBox="1"/>
          <p:nvPr/>
        </p:nvSpPr>
        <p:spPr>
          <a:xfrm>
            <a:off x="1020596" y="2448962"/>
            <a:ext cx="1598700" cy="1818300"/>
          </a:xfrm>
          <a:prstGeom prst="rect">
            <a:avLst/>
          </a:prstGeom>
          <a:noFill/>
          <a:ln>
            <a:noFill/>
          </a:ln>
        </p:spPr>
        <p:txBody>
          <a:bodyPr anchorCtr="0" anchor="t" bIns="22850" lIns="45725" spcFirstLastPara="1" rIns="45725" wrap="square" tIns="22850">
            <a:noAutofit/>
          </a:bodyPr>
          <a:lstStyle/>
          <a:p>
            <a:pPr indent="0" lvl="0" marL="0" marR="0" rtl="0" algn="ctr">
              <a:lnSpc>
                <a:spcPct val="145833"/>
              </a:lnSpc>
              <a:spcBef>
                <a:spcPts val="0"/>
              </a:spcBef>
              <a:spcAft>
                <a:spcPts val="0"/>
              </a:spcAft>
              <a:buClr>
                <a:schemeClr val="lt1"/>
              </a:buClr>
              <a:buSzPts val="1200"/>
              <a:buFont typeface="Arial"/>
              <a:buNone/>
            </a:pPr>
            <a:r>
              <a:rPr lang="en-GB" sz="1200">
                <a:solidFill>
                  <a:schemeClr val="lt1"/>
                </a:solidFill>
                <a:latin typeface="Montserrat"/>
                <a:ea typeface="Montserrat"/>
                <a:cs typeface="Montserrat"/>
                <a:sym typeface="Montserrat"/>
              </a:rPr>
              <a:t>Empirical</a:t>
            </a:r>
            <a:r>
              <a:rPr lang="en-GB" sz="1200">
                <a:solidFill>
                  <a:schemeClr val="lt1"/>
                </a:solidFill>
                <a:latin typeface="Montserrat"/>
                <a:ea typeface="Montserrat"/>
                <a:cs typeface="Montserrat"/>
                <a:sym typeface="Montserrat"/>
              </a:rPr>
              <a:t> evidence shows that the types of interventions that the Business Competitiveness Programmes were focusing on (reducing trade barriers, and improving logistics infrastructure and efficiency) enhance competitiveness and participation in trade.</a:t>
            </a:r>
            <a:endParaRPr sz="1200">
              <a:solidFill>
                <a:schemeClr val="lt1"/>
              </a:solidFill>
              <a:latin typeface="Montserrat"/>
              <a:ea typeface="Montserrat"/>
              <a:cs typeface="Montserrat"/>
              <a:sym typeface="Montserrat"/>
            </a:endParaRPr>
          </a:p>
          <a:p>
            <a:pPr indent="0" lvl="0" marL="0" marR="0" rtl="0" algn="ctr">
              <a:lnSpc>
                <a:spcPct val="145833"/>
              </a:lnSpc>
              <a:spcBef>
                <a:spcPts val="0"/>
              </a:spcBef>
              <a:spcAft>
                <a:spcPts val="0"/>
              </a:spcAft>
              <a:buClr>
                <a:schemeClr val="lt1"/>
              </a:buClr>
              <a:buSzPts val="1200"/>
              <a:buFont typeface="Arial"/>
              <a:buNone/>
            </a:pPr>
            <a:r>
              <a:t/>
            </a:r>
            <a:endParaRPr sz="1200">
              <a:solidFill>
                <a:schemeClr val="lt1"/>
              </a:solidFill>
              <a:latin typeface="Montserrat"/>
              <a:ea typeface="Montserrat"/>
              <a:cs typeface="Montserrat"/>
              <a:sym typeface="Montserrat"/>
            </a:endParaRPr>
          </a:p>
        </p:txBody>
      </p:sp>
      <p:sp>
        <p:nvSpPr>
          <p:cNvPr id="436" name="Google Shape;436;g347a3058083_0_604"/>
          <p:cNvSpPr txBox="1"/>
          <p:nvPr/>
        </p:nvSpPr>
        <p:spPr>
          <a:xfrm>
            <a:off x="3159774" y="2448962"/>
            <a:ext cx="1596300" cy="1818300"/>
          </a:xfrm>
          <a:prstGeom prst="rect">
            <a:avLst/>
          </a:prstGeom>
          <a:noFill/>
          <a:ln>
            <a:noFill/>
          </a:ln>
        </p:spPr>
        <p:txBody>
          <a:bodyPr anchorCtr="0" anchor="t" bIns="22850" lIns="45725" spcFirstLastPara="1" rIns="45725" wrap="square" tIns="22850">
            <a:noAutofit/>
          </a:bodyPr>
          <a:lstStyle/>
          <a:p>
            <a:pPr indent="0" lvl="0" marL="0" marR="0" rtl="0" algn="ctr">
              <a:lnSpc>
                <a:spcPct val="145833"/>
              </a:lnSpc>
              <a:spcBef>
                <a:spcPts val="0"/>
              </a:spcBef>
              <a:spcAft>
                <a:spcPts val="0"/>
              </a:spcAft>
              <a:buClr>
                <a:schemeClr val="lt1"/>
              </a:buClr>
              <a:buSzPts val="1200"/>
              <a:buFont typeface="Arial"/>
              <a:buNone/>
            </a:pPr>
            <a:r>
              <a:rPr lang="en-GB" sz="1200">
                <a:solidFill>
                  <a:schemeClr val="lt1"/>
                </a:solidFill>
                <a:latin typeface="Montserrat"/>
                <a:ea typeface="Montserrat"/>
                <a:cs typeface="Montserrat"/>
                <a:sym typeface="Montserrat"/>
              </a:rPr>
              <a:t> Further, recent studies have highlighted the important role that higher-value exports (such as the horticultural products that the Business Competitiveness Programmes covered) have on trade development.</a:t>
            </a:r>
            <a:endParaRPr sz="700">
              <a:latin typeface="Montserrat"/>
              <a:ea typeface="Montserrat"/>
              <a:cs typeface="Montserrat"/>
              <a:sym typeface="Montserrat"/>
            </a:endParaRPr>
          </a:p>
        </p:txBody>
      </p:sp>
      <p:sp>
        <p:nvSpPr>
          <p:cNvPr id="437" name="Google Shape;437;g347a3058083_0_604"/>
          <p:cNvSpPr txBox="1"/>
          <p:nvPr/>
        </p:nvSpPr>
        <p:spPr>
          <a:xfrm>
            <a:off x="5298954" y="2296562"/>
            <a:ext cx="1594200" cy="1818300"/>
          </a:xfrm>
          <a:prstGeom prst="rect">
            <a:avLst/>
          </a:prstGeom>
          <a:noFill/>
          <a:ln>
            <a:noFill/>
          </a:ln>
        </p:spPr>
        <p:txBody>
          <a:bodyPr anchorCtr="0" anchor="t" bIns="22850" lIns="45725" spcFirstLastPara="1" rIns="45725" wrap="square" tIns="22850">
            <a:noAutofit/>
          </a:bodyPr>
          <a:lstStyle/>
          <a:p>
            <a:pPr indent="0" lvl="0" marL="0" marR="3175" rtl="0" algn="ctr">
              <a:lnSpc>
                <a:spcPct val="115000"/>
              </a:lnSpc>
              <a:spcBef>
                <a:spcPts val="1000"/>
              </a:spcBef>
              <a:spcAft>
                <a:spcPts val="0"/>
              </a:spcAft>
              <a:buClr>
                <a:schemeClr val="dk1"/>
              </a:buClr>
              <a:buSzPts val="1100"/>
              <a:buFont typeface="Arial"/>
              <a:buNone/>
            </a:pPr>
            <a:r>
              <a:rPr lang="en-GB" sz="1200">
                <a:solidFill>
                  <a:schemeClr val="dk1"/>
                </a:solidFill>
                <a:latin typeface="Montserrat"/>
                <a:ea typeface="Montserrat"/>
                <a:cs typeface="Montserrat"/>
                <a:sym typeface="Montserrat"/>
              </a:rPr>
              <a:t>The PPD programme improved the trading standards and the trade regulatory environment. In so doing, the project reduced trade barriers and contributed to increased trade. </a:t>
            </a:r>
            <a:endParaRPr sz="1200">
              <a:solidFill>
                <a:schemeClr val="dk1"/>
              </a:solidFill>
              <a:latin typeface="Montserrat"/>
              <a:ea typeface="Montserrat"/>
              <a:cs typeface="Montserrat"/>
              <a:sym typeface="Montserrat"/>
            </a:endParaRPr>
          </a:p>
          <a:p>
            <a:pPr indent="0" lvl="0" marL="0" marR="3175" rtl="0" algn="ctr">
              <a:lnSpc>
                <a:spcPct val="115000"/>
              </a:lnSpc>
              <a:spcBef>
                <a:spcPts val="1000"/>
              </a:spcBef>
              <a:spcAft>
                <a:spcPts val="1000"/>
              </a:spcAft>
              <a:buClr>
                <a:schemeClr val="dk1"/>
              </a:buClr>
              <a:buSzPts val="1100"/>
              <a:buFont typeface="Arial"/>
              <a:buNone/>
            </a:pPr>
            <a:r>
              <a:rPr lang="en-GB" sz="1200">
                <a:solidFill>
                  <a:schemeClr val="dk1"/>
                </a:solidFill>
                <a:latin typeface="Montserrat"/>
                <a:ea typeface="Montserrat"/>
                <a:cs typeface="Montserrat"/>
                <a:sym typeface="Montserrat"/>
              </a:rPr>
              <a:t>The </a:t>
            </a:r>
            <a:r>
              <a:rPr lang="en-GB" sz="1200">
                <a:solidFill>
                  <a:schemeClr val="dk1"/>
                </a:solidFill>
                <a:latin typeface="Montserrat"/>
                <a:ea typeface="Montserrat"/>
                <a:cs typeface="Montserrat"/>
                <a:sym typeface="Montserrat"/>
              </a:rPr>
              <a:t>facilitation</a:t>
            </a:r>
            <a:r>
              <a:rPr lang="en-GB" sz="1200">
                <a:solidFill>
                  <a:schemeClr val="dk1"/>
                </a:solidFill>
                <a:latin typeface="Montserrat"/>
                <a:ea typeface="Montserrat"/>
                <a:cs typeface="Montserrat"/>
                <a:sym typeface="Montserrat"/>
              </a:rPr>
              <a:t> of private sector representation in key governing structures ensured that policy dialogues included the views of firms.</a:t>
            </a:r>
            <a:endParaRPr sz="1200">
              <a:solidFill>
                <a:schemeClr val="dk1"/>
              </a:solidFill>
              <a:latin typeface="Montserrat"/>
              <a:ea typeface="Montserrat"/>
              <a:cs typeface="Montserrat"/>
              <a:sym typeface="Montserrat"/>
            </a:endParaRPr>
          </a:p>
        </p:txBody>
      </p:sp>
      <p:sp>
        <p:nvSpPr>
          <p:cNvPr id="438" name="Google Shape;438;g347a3058083_0_604"/>
          <p:cNvSpPr txBox="1"/>
          <p:nvPr/>
        </p:nvSpPr>
        <p:spPr>
          <a:xfrm>
            <a:off x="9572808" y="2448961"/>
            <a:ext cx="1598700" cy="1818300"/>
          </a:xfrm>
          <a:prstGeom prst="rect">
            <a:avLst/>
          </a:prstGeom>
          <a:noFill/>
          <a:ln>
            <a:noFill/>
          </a:ln>
        </p:spPr>
        <p:txBody>
          <a:bodyPr anchorCtr="0" anchor="t" bIns="22850" lIns="45725" spcFirstLastPara="1" rIns="45725" wrap="square" tIns="22850">
            <a:noAutofit/>
          </a:bodyPr>
          <a:lstStyle/>
          <a:p>
            <a:pPr indent="0" lvl="0" marL="0" marR="0" rtl="0" algn="ctr">
              <a:lnSpc>
                <a:spcPct val="145833"/>
              </a:lnSpc>
              <a:spcBef>
                <a:spcPts val="0"/>
              </a:spcBef>
              <a:spcAft>
                <a:spcPts val="0"/>
              </a:spcAft>
              <a:buClr>
                <a:schemeClr val="lt1"/>
              </a:buClr>
              <a:buSzPts val="1200"/>
              <a:buFont typeface="Arial"/>
              <a:buNone/>
            </a:pPr>
            <a:r>
              <a:rPr lang="en-GB" sz="1200">
                <a:solidFill>
                  <a:schemeClr val="lt1"/>
                </a:solidFill>
                <a:latin typeface="Montserrat"/>
                <a:ea typeface="Montserrat"/>
                <a:cs typeface="Montserrat"/>
                <a:sym typeface="Montserrat"/>
              </a:rPr>
              <a:t>The EAC Logistics Skills Enhancement Programme provided skills enhancement for customs agents, freight forwarders and warehouse providers. This support </a:t>
            </a:r>
            <a:r>
              <a:rPr lang="en-GB" sz="1200">
                <a:solidFill>
                  <a:schemeClr val="lt1"/>
                </a:solidFill>
                <a:latin typeface="Montserrat"/>
                <a:ea typeface="Montserrat"/>
                <a:cs typeface="Montserrat"/>
                <a:sym typeface="Montserrat"/>
              </a:rPr>
              <a:t>assist with</a:t>
            </a:r>
            <a:r>
              <a:rPr lang="en-GB" sz="1200">
                <a:solidFill>
                  <a:schemeClr val="lt1"/>
                </a:solidFill>
                <a:latin typeface="Montserrat"/>
                <a:ea typeface="Montserrat"/>
                <a:cs typeface="Montserrat"/>
                <a:sym typeface="Montserrat"/>
              </a:rPr>
              <a:t> reducing avoidable errors and being more efficient when dealing with customs admin.</a:t>
            </a:r>
            <a:endParaRPr sz="700">
              <a:latin typeface="Montserrat"/>
              <a:ea typeface="Montserrat"/>
              <a:cs typeface="Montserrat"/>
              <a:sym typeface="Montserrat"/>
            </a:endParaRPr>
          </a:p>
        </p:txBody>
      </p:sp>
      <p:sp>
        <p:nvSpPr>
          <p:cNvPr id="439" name="Google Shape;439;g347a3058083_0_604"/>
          <p:cNvSpPr txBox="1"/>
          <p:nvPr/>
        </p:nvSpPr>
        <p:spPr>
          <a:xfrm>
            <a:off x="7438133" y="2448961"/>
            <a:ext cx="1591800" cy="1818300"/>
          </a:xfrm>
          <a:prstGeom prst="rect">
            <a:avLst/>
          </a:prstGeom>
          <a:noFill/>
          <a:ln>
            <a:noFill/>
          </a:ln>
        </p:spPr>
        <p:txBody>
          <a:bodyPr anchorCtr="0" anchor="t" bIns="22850" lIns="45725" spcFirstLastPara="1" rIns="45725" wrap="square" tIns="22850">
            <a:noAutofit/>
          </a:bodyPr>
          <a:lstStyle/>
          <a:p>
            <a:pPr indent="0" lvl="0" marL="0" marR="0" rtl="0" algn="ctr">
              <a:lnSpc>
                <a:spcPct val="145833"/>
              </a:lnSpc>
              <a:spcBef>
                <a:spcPts val="0"/>
              </a:spcBef>
              <a:spcAft>
                <a:spcPts val="0"/>
              </a:spcAft>
              <a:buClr>
                <a:schemeClr val="lt1"/>
              </a:buClr>
              <a:buSzPts val="1200"/>
              <a:buFont typeface="Arial"/>
              <a:buNone/>
            </a:pPr>
            <a:r>
              <a:rPr lang="en-GB" sz="1200">
                <a:solidFill>
                  <a:schemeClr val="lt1"/>
                </a:solidFill>
                <a:latin typeface="Montserrat"/>
                <a:ea typeface="Montserrat"/>
                <a:cs typeface="Montserrat"/>
                <a:sym typeface="Montserrat"/>
              </a:rPr>
              <a:t>HMAP provided crucial market linkages, trade promotion, and export strategies, </a:t>
            </a:r>
            <a:r>
              <a:rPr lang="en-GB" sz="1200">
                <a:solidFill>
                  <a:schemeClr val="lt1"/>
                </a:solidFill>
                <a:latin typeface="Montserrat"/>
                <a:ea typeface="Montserrat"/>
                <a:cs typeface="Montserrat"/>
                <a:sym typeface="Montserrat"/>
              </a:rPr>
              <a:t>contributing</a:t>
            </a:r>
            <a:r>
              <a:rPr lang="en-GB" sz="1200">
                <a:solidFill>
                  <a:schemeClr val="lt1"/>
                </a:solidFill>
                <a:latin typeface="Montserrat"/>
                <a:ea typeface="Montserrat"/>
                <a:cs typeface="Montserrat"/>
                <a:sym typeface="Montserrat"/>
              </a:rPr>
              <a:t> to an increase in export capacity. </a:t>
            </a:r>
            <a:endParaRPr sz="1200">
              <a:solidFill>
                <a:schemeClr val="lt1"/>
              </a:solidFill>
              <a:latin typeface="Montserrat"/>
              <a:ea typeface="Montserrat"/>
              <a:cs typeface="Montserrat"/>
              <a:sym typeface="Montserrat"/>
            </a:endParaRPr>
          </a:p>
          <a:p>
            <a:pPr indent="0" lvl="0" marL="0" marR="0" rtl="0" algn="ctr">
              <a:lnSpc>
                <a:spcPct val="145833"/>
              </a:lnSpc>
              <a:spcBef>
                <a:spcPts val="0"/>
              </a:spcBef>
              <a:spcAft>
                <a:spcPts val="0"/>
              </a:spcAft>
              <a:buClr>
                <a:schemeClr val="lt1"/>
              </a:buClr>
              <a:buSzPts val="1200"/>
              <a:buFont typeface="Arial"/>
              <a:buNone/>
            </a:pPr>
            <a:r>
              <a:rPr lang="en-GB" sz="1200">
                <a:solidFill>
                  <a:schemeClr val="lt1"/>
                </a:solidFill>
                <a:latin typeface="Montserrat"/>
                <a:ea typeface="Montserrat"/>
                <a:cs typeface="Montserrat"/>
                <a:sym typeface="Montserrat"/>
              </a:rPr>
              <a:t>HMAP also boosted standards compliance and reduced post-harvest losses through enhanced cold storage facilities.</a:t>
            </a:r>
            <a:endParaRPr sz="1200">
              <a:solidFill>
                <a:schemeClr val="l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
          <p:cNvSpPr txBox="1"/>
          <p:nvPr>
            <p:ph type="title"/>
          </p:nvPr>
        </p:nvSpPr>
        <p:spPr>
          <a:xfrm>
            <a:off x="452438" y="268639"/>
            <a:ext cx="11305200" cy="639900"/>
          </a:xfrm>
          <a:prstGeom prst="rect">
            <a:avLst/>
          </a:prstGeom>
          <a:noFill/>
          <a:ln>
            <a:noFill/>
          </a:ln>
        </p:spPr>
        <p:txBody>
          <a:bodyPr anchorCtr="0" anchor="ctr" bIns="22850" lIns="45700" spcFirstLastPara="1" rIns="45700" wrap="square" tIns="22850">
            <a:noAutofit/>
          </a:bodyPr>
          <a:lstStyle/>
          <a:p>
            <a:pPr indent="0" lvl="0" marL="92075" rtl="0" algn="l">
              <a:lnSpc>
                <a:spcPct val="100000"/>
              </a:lnSpc>
              <a:spcBef>
                <a:spcPts val="0"/>
              </a:spcBef>
              <a:spcAft>
                <a:spcPts val="0"/>
              </a:spcAft>
              <a:buClr>
                <a:srgbClr val="262626"/>
              </a:buClr>
              <a:buSzPts val="2800"/>
              <a:buFont typeface="Montserrat Medium"/>
              <a:buNone/>
            </a:pPr>
            <a:r>
              <a:rPr lang="en-GB"/>
              <a:t>Agenda</a:t>
            </a:r>
            <a:endParaRPr/>
          </a:p>
        </p:txBody>
      </p:sp>
      <p:sp>
        <p:nvSpPr>
          <p:cNvPr id="126" name="Google Shape;126;p2"/>
          <p:cNvSpPr txBox="1"/>
          <p:nvPr>
            <p:ph idx="12" type="sldNum"/>
          </p:nvPr>
        </p:nvSpPr>
        <p:spPr>
          <a:xfrm>
            <a:off x="11619835" y="6560234"/>
            <a:ext cx="655500" cy="138600"/>
          </a:xfrm>
          <a:prstGeom prst="rect">
            <a:avLst/>
          </a:prstGeom>
          <a:noFill/>
          <a:ln>
            <a:noFill/>
          </a:ln>
        </p:spPr>
        <p:txBody>
          <a:bodyPr anchorCtr="0" anchor="b" bIns="0" lIns="0" spcFirstLastPara="1" rIns="0" wrap="square" tIns="0">
            <a:spAutoFit/>
          </a:bodyPr>
          <a:lstStyle/>
          <a:p>
            <a:pPr indent="0" lvl="0" marL="0" rtl="0" algn="l">
              <a:lnSpc>
                <a:spcPct val="100000"/>
              </a:lnSpc>
              <a:spcBef>
                <a:spcPts val="0"/>
              </a:spcBef>
              <a:spcAft>
                <a:spcPts val="0"/>
              </a:spcAft>
              <a:buClr>
                <a:srgbClr val="000000"/>
              </a:buClr>
              <a:buSzPts val="900"/>
              <a:buFont typeface="Arial"/>
              <a:buNone/>
            </a:pPr>
            <a:fld id="{00000000-1234-1234-1234-123412341234}" type="slidenum">
              <a:rPr lang="en-GB"/>
              <a:t>‹#›</a:t>
            </a:fld>
            <a:endParaRPr/>
          </a:p>
        </p:txBody>
      </p:sp>
      <p:sp>
        <p:nvSpPr>
          <p:cNvPr id="127" name="Google Shape;127;p2"/>
          <p:cNvSpPr/>
          <p:nvPr/>
        </p:nvSpPr>
        <p:spPr>
          <a:xfrm>
            <a:off x="1055880" y="1422250"/>
            <a:ext cx="9761100" cy="8703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Montserrat"/>
              <a:ea typeface="Montserrat"/>
              <a:cs typeface="Montserrat"/>
              <a:sym typeface="Montserrat"/>
            </a:endParaRPr>
          </a:p>
        </p:txBody>
      </p:sp>
      <p:sp>
        <p:nvSpPr>
          <p:cNvPr id="128" name="Google Shape;128;p2"/>
          <p:cNvSpPr/>
          <p:nvPr/>
        </p:nvSpPr>
        <p:spPr>
          <a:xfrm>
            <a:off x="1055880" y="1422250"/>
            <a:ext cx="230100" cy="870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Montserrat"/>
              <a:ea typeface="Montserrat"/>
              <a:cs typeface="Montserrat"/>
              <a:sym typeface="Montserrat"/>
            </a:endParaRPr>
          </a:p>
        </p:txBody>
      </p:sp>
      <p:sp>
        <p:nvSpPr>
          <p:cNvPr id="129" name="Google Shape;129;p2"/>
          <p:cNvSpPr/>
          <p:nvPr/>
        </p:nvSpPr>
        <p:spPr>
          <a:xfrm>
            <a:off x="1055880" y="2486158"/>
            <a:ext cx="9761100" cy="8703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Montserrat"/>
              <a:ea typeface="Montserrat"/>
              <a:cs typeface="Montserrat"/>
              <a:sym typeface="Montserrat"/>
            </a:endParaRPr>
          </a:p>
        </p:txBody>
      </p:sp>
      <p:sp>
        <p:nvSpPr>
          <p:cNvPr id="130" name="Google Shape;130;p2"/>
          <p:cNvSpPr/>
          <p:nvPr/>
        </p:nvSpPr>
        <p:spPr>
          <a:xfrm>
            <a:off x="1055880" y="2486158"/>
            <a:ext cx="230100" cy="8703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Montserrat"/>
              <a:ea typeface="Montserrat"/>
              <a:cs typeface="Montserrat"/>
              <a:sym typeface="Montserrat"/>
            </a:endParaRPr>
          </a:p>
        </p:txBody>
      </p:sp>
      <p:sp>
        <p:nvSpPr>
          <p:cNvPr id="131" name="Google Shape;131;p2"/>
          <p:cNvSpPr/>
          <p:nvPr/>
        </p:nvSpPr>
        <p:spPr>
          <a:xfrm>
            <a:off x="1055880" y="3550067"/>
            <a:ext cx="9761100" cy="8703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Montserrat"/>
              <a:ea typeface="Montserrat"/>
              <a:cs typeface="Montserrat"/>
              <a:sym typeface="Montserrat"/>
            </a:endParaRPr>
          </a:p>
        </p:txBody>
      </p:sp>
      <p:sp>
        <p:nvSpPr>
          <p:cNvPr id="132" name="Google Shape;132;p2"/>
          <p:cNvSpPr/>
          <p:nvPr/>
        </p:nvSpPr>
        <p:spPr>
          <a:xfrm>
            <a:off x="1055880" y="3550067"/>
            <a:ext cx="230100" cy="870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Montserrat"/>
              <a:ea typeface="Montserrat"/>
              <a:cs typeface="Montserrat"/>
              <a:sym typeface="Montserrat"/>
            </a:endParaRPr>
          </a:p>
        </p:txBody>
      </p:sp>
      <p:sp>
        <p:nvSpPr>
          <p:cNvPr id="133" name="Google Shape;133;p2"/>
          <p:cNvSpPr/>
          <p:nvPr/>
        </p:nvSpPr>
        <p:spPr>
          <a:xfrm>
            <a:off x="1055880" y="4613975"/>
            <a:ext cx="9761100" cy="8703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Montserrat"/>
              <a:ea typeface="Montserrat"/>
              <a:cs typeface="Montserrat"/>
              <a:sym typeface="Montserrat"/>
            </a:endParaRPr>
          </a:p>
        </p:txBody>
      </p:sp>
      <p:sp>
        <p:nvSpPr>
          <p:cNvPr id="134" name="Google Shape;134;p2"/>
          <p:cNvSpPr/>
          <p:nvPr/>
        </p:nvSpPr>
        <p:spPr>
          <a:xfrm>
            <a:off x="1055880" y="4613975"/>
            <a:ext cx="230100" cy="870300"/>
          </a:xfrm>
          <a:prstGeom prst="rect">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Montserrat"/>
              <a:ea typeface="Montserrat"/>
              <a:cs typeface="Montserrat"/>
              <a:sym typeface="Montserrat"/>
            </a:endParaRPr>
          </a:p>
        </p:txBody>
      </p:sp>
      <p:sp>
        <p:nvSpPr>
          <p:cNvPr id="135" name="Google Shape;135;p2"/>
          <p:cNvSpPr txBox="1"/>
          <p:nvPr/>
        </p:nvSpPr>
        <p:spPr>
          <a:xfrm>
            <a:off x="2959445" y="1741456"/>
            <a:ext cx="7532700" cy="252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1500" u="none" cap="none" strike="noStrike">
                <a:solidFill>
                  <a:schemeClr val="accent1"/>
                </a:solidFill>
                <a:latin typeface="Montserrat SemiBold"/>
                <a:ea typeface="Montserrat SemiBold"/>
                <a:cs typeface="Montserrat SemiBold"/>
                <a:sym typeface="Montserrat SemiBold"/>
              </a:rPr>
              <a:t>Introduction &amp; Methodology  </a:t>
            </a:r>
            <a:endParaRPr b="1" i="0" sz="1500" u="none" cap="none" strike="noStrike">
              <a:solidFill>
                <a:srgbClr val="3F3F3F"/>
              </a:solidFill>
              <a:latin typeface="Montserrat SemiBold"/>
              <a:ea typeface="Montserrat SemiBold"/>
              <a:cs typeface="Montserrat SemiBold"/>
              <a:sym typeface="Montserrat SemiBold"/>
            </a:endParaRPr>
          </a:p>
        </p:txBody>
      </p:sp>
      <p:sp>
        <p:nvSpPr>
          <p:cNvPr id="136" name="Google Shape;136;p2"/>
          <p:cNvSpPr txBox="1"/>
          <p:nvPr/>
        </p:nvSpPr>
        <p:spPr>
          <a:xfrm>
            <a:off x="1446792" y="1637681"/>
            <a:ext cx="1351800" cy="439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2500"/>
              <a:buFont typeface="Montserrat"/>
              <a:buNone/>
            </a:pPr>
            <a:r>
              <a:rPr b="0" i="0" lang="en-GB" sz="2500" u="none" cap="none" strike="noStrike">
                <a:solidFill>
                  <a:schemeClr val="accent1"/>
                </a:solidFill>
                <a:latin typeface="Montserrat"/>
                <a:ea typeface="Montserrat"/>
                <a:cs typeface="Montserrat"/>
                <a:sym typeface="Montserrat"/>
              </a:rPr>
              <a:t>01</a:t>
            </a:r>
            <a:endParaRPr b="0" i="0" sz="2500" u="none" cap="none" strike="noStrike">
              <a:solidFill>
                <a:schemeClr val="accent1"/>
              </a:solidFill>
              <a:latin typeface="Montserrat"/>
              <a:ea typeface="Montserrat"/>
              <a:cs typeface="Montserrat"/>
              <a:sym typeface="Montserrat"/>
            </a:endParaRPr>
          </a:p>
        </p:txBody>
      </p:sp>
      <p:sp>
        <p:nvSpPr>
          <p:cNvPr id="137" name="Google Shape;137;p2"/>
          <p:cNvSpPr txBox="1"/>
          <p:nvPr/>
        </p:nvSpPr>
        <p:spPr>
          <a:xfrm>
            <a:off x="1282170" y="2701589"/>
            <a:ext cx="1681200" cy="439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2500"/>
              <a:buFont typeface="Montserrat"/>
              <a:buNone/>
            </a:pPr>
            <a:r>
              <a:rPr b="0" i="0" lang="en-GB" sz="2500" u="none" cap="none" strike="noStrike">
                <a:solidFill>
                  <a:schemeClr val="dk2"/>
                </a:solidFill>
                <a:latin typeface="Montserrat"/>
                <a:ea typeface="Montserrat"/>
                <a:cs typeface="Montserrat"/>
                <a:sym typeface="Montserrat"/>
              </a:rPr>
              <a:t>02</a:t>
            </a:r>
            <a:endParaRPr b="0" i="0" sz="2500" u="none" cap="none" strike="noStrike">
              <a:solidFill>
                <a:schemeClr val="dk2"/>
              </a:solidFill>
              <a:latin typeface="Montserrat"/>
              <a:ea typeface="Montserrat"/>
              <a:cs typeface="Montserrat"/>
              <a:sym typeface="Montserrat"/>
            </a:endParaRPr>
          </a:p>
        </p:txBody>
      </p:sp>
      <p:sp>
        <p:nvSpPr>
          <p:cNvPr id="138" name="Google Shape;138;p2"/>
          <p:cNvSpPr txBox="1"/>
          <p:nvPr/>
        </p:nvSpPr>
        <p:spPr>
          <a:xfrm>
            <a:off x="1282172" y="3700917"/>
            <a:ext cx="1681200" cy="568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accent5"/>
              </a:buClr>
              <a:buSzPts val="2500"/>
              <a:buFont typeface="Montserrat"/>
              <a:buNone/>
            </a:pPr>
            <a:r>
              <a:rPr b="0" i="0" lang="en-GB" sz="2500" u="none" cap="none" strike="noStrike">
                <a:solidFill>
                  <a:schemeClr val="accent5"/>
                </a:solidFill>
                <a:latin typeface="Montserrat"/>
                <a:ea typeface="Montserrat"/>
                <a:cs typeface="Montserrat"/>
                <a:sym typeface="Montserrat"/>
              </a:rPr>
              <a:t>03</a:t>
            </a:r>
            <a:endParaRPr b="0" i="0" sz="2500" u="none" cap="none" strike="noStrike">
              <a:solidFill>
                <a:schemeClr val="accent5"/>
              </a:solidFill>
              <a:latin typeface="Montserrat"/>
              <a:ea typeface="Montserrat"/>
              <a:cs typeface="Montserrat"/>
              <a:sym typeface="Montserrat"/>
            </a:endParaRPr>
          </a:p>
        </p:txBody>
      </p:sp>
      <p:sp>
        <p:nvSpPr>
          <p:cNvPr id="139" name="Google Shape;139;p2"/>
          <p:cNvSpPr txBox="1"/>
          <p:nvPr/>
        </p:nvSpPr>
        <p:spPr>
          <a:xfrm>
            <a:off x="1397127" y="4764825"/>
            <a:ext cx="1451100" cy="568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F7F7F"/>
              </a:buClr>
              <a:buSzPts val="2500"/>
              <a:buFont typeface="Montserrat"/>
              <a:buNone/>
            </a:pPr>
            <a:r>
              <a:rPr b="0" i="0" lang="en-GB" sz="2500" u="none" cap="none" strike="noStrike">
                <a:solidFill>
                  <a:srgbClr val="7F7F7F"/>
                </a:solidFill>
                <a:latin typeface="Montserrat"/>
                <a:ea typeface="Montserrat"/>
                <a:cs typeface="Montserrat"/>
                <a:sym typeface="Montserrat"/>
              </a:rPr>
              <a:t>04</a:t>
            </a:r>
            <a:endParaRPr b="0" i="0" sz="2500" u="none" cap="none" strike="noStrike">
              <a:solidFill>
                <a:srgbClr val="7F7F7F"/>
              </a:solidFill>
              <a:latin typeface="Montserrat"/>
              <a:ea typeface="Montserrat"/>
              <a:cs typeface="Montserrat"/>
              <a:sym typeface="Montserrat"/>
            </a:endParaRPr>
          </a:p>
        </p:txBody>
      </p:sp>
      <p:sp>
        <p:nvSpPr>
          <p:cNvPr id="140" name="Google Shape;140;p2"/>
          <p:cNvSpPr txBox="1"/>
          <p:nvPr/>
        </p:nvSpPr>
        <p:spPr>
          <a:xfrm>
            <a:off x="2959445" y="2801855"/>
            <a:ext cx="7532700" cy="252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1500" u="none" cap="none" strike="noStrike">
                <a:solidFill>
                  <a:schemeClr val="dk2"/>
                </a:solidFill>
                <a:latin typeface="Montserrat SemiBold"/>
                <a:ea typeface="Montserrat SemiBold"/>
                <a:cs typeface="Montserrat SemiBold"/>
                <a:sym typeface="Montserrat SemiBold"/>
              </a:rPr>
              <a:t>Findings</a:t>
            </a:r>
            <a:endParaRPr b="1" i="0" sz="1500" u="none" cap="none" strike="noStrike">
              <a:solidFill>
                <a:srgbClr val="3F3F3F"/>
              </a:solidFill>
              <a:latin typeface="Montserrat SemiBold"/>
              <a:ea typeface="Montserrat SemiBold"/>
              <a:cs typeface="Montserrat SemiBold"/>
              <a:sym typeface="Montserrat SemiBold"/>
            </a:endParaRPr>
          </a:p>
        </p:txBody>
      </p:sp>
      <p:sp>
        <p:nvSpPr>
          <p:cNvPr id="141" name="Google Shape;141;p2"/>
          <p:cNvSpPr txBox="1"/>
          <p:nvPr/>
        </p:nvSpPr>
        <p:spPr>
          <a:xfrm>
            <a:off x="2959445" y="3862254"/>
            <a:ext cx="7532700" cy="252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GB" sz="1500">
                <a:solidFill>
                  <a:schemeClr val="accent5"/>
                </a:solidFill>
                <a:latin typeface="Montserrat SemiBold"/>
                <a:ea typeface="Montserrat SemiBold"/>
                <a:cs typeface="Montserrat SemiBold"/>
                <a:sym typeface="Montserrat SemiBold"/>
              </a:rPr>
              <a:t>Evaluation Con</a:t>
            </a:r>
            <a:r>
              <a:rPr lang="en-GB" sz="1500">
                <a:solidFill>
                  <a:schemeClr val="accent5"/>
                </a:solidFill>
                <a:latin typeface="Montserrat SemiBold"/>
                <a:ea typeface="Montserrat SemiBold"/>
                <a:cs typeface="Montserrat SemiBold"/>
                <a:sym typeface="Montserrat SemiBold"/>
              </a:rPr>
              <a:t>clusions</a:t>
            </a:r>
            <a:endParaRPr b="0" i="0" sz="1500" u="none" cap="none" strike="noStrike">
              <a:solidFill>
                <a:schemeClr val="accent5"/>
              </a:solidFill>
              <a:latin typeface="Montserrat SemiBold"/>
              <a:ea typeface="Montserrat SemiBold"/>
              <a:cs typeface="Montserrat SemiBold"/>
              <a:sym typeface="Montserrat SemiBold"/>
            </a:endParaRPr>
          </a:p>
        </p:txBody>
      </p:sp>
      <p:sp>
        <p:nvSpPr>
          <p:cNvPr id="142" name="Google Shape;142;p2"/>
          <p:cNvSpPr txBox="1"/>
          <p:nvPr/>
        </p:nvSpPr>
        <p:spPr>
          <a:xfrm>
            <a:off x="2959445" y="4922652"/>
            <a:ext cx="7532700" cy="252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GB" sz="1500">
                <a:solidFill>
                  <a:srgbClr val="7F7F7F"/>
                </a:solidFill>
                <a:latin typeface="Montserrat SemiBold"/>
                <a:ea typeface="Montserrat SemiBold"/>
                <a:cs typeface="Montserrat SemiBold"/>
                <a:sym typeface="Montserrat SemiBold"/>
              </a:rPr>
              <a:t>Lessons Learnt and Recommendations</a:t>
            </a:r>
            <a:endParaRPr b="1" i="0" sz="1500" u="none" cap="none" strike="noStrike">
              <a:solidFill>
                <a:srgbClr val="3F3F3F"/>
              </a:solidFill>
              <a:latin typeface="Montserrat SemiBold"/>
              <a:ea typeface="Montserrat SemiBold"/>
              <a:cs typeface="Montserrat SemiBold"/>
              <a:sym typeface="Montserrat SemiBo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g347a3058083_0_386"/>
          <p:cNvSpPr/>
          <p:nvPr/>
        </p:nvSpPr>
        <p:spPr>
          <a:xfrm>
            <a:off x="0" y="2032647"/>
            <a:ext cx="12192000" cy="1768800"/>
          </a:xfrm>
          <a:prstGeom prst="rect">
            <a:avLst/>
          </a:prstGeom>
          <a:solidFill>
            <a:srgbClr val="F2F2F2"/>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445" name="Google Shape;445;g347a3058083_0_386"/>
          <p:cNvSpPr/>
          <p:nvPr/>
        </p:nvSpPr>
        <p:spPr>
          <a:xfrm>
            <a:off x="760611" y="1731858"/>
            <a:ext cx="1720964" cy="2838431"/>
          </a:xfrm>
          <a:prstGeom prst="flowChartOffpageConnector">
            <a:avLst/>
          </a:prstGeom>
          <a:solidFill>
            <a:schemeClr val="accent1"/>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446" name="Google Shape;446;g347a3058083_0_386"/>
          <p:cNvSpPr/>
          <p:nvPr/>
        </p:nvSpPr>
        <p:spPr>
          <a:xfrm>
            <a:off x="2481574" y="1731858"/>
            <a:ext cx="156600" cy="300900"/>
          </a:xfrm>
          <a:prstGeom prst="rtTriangle">
            <a:avLst/>
          </a:prstGeom>
          <a:solidFill>
            <a:srgbClr val="385326"/>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447" name="Google Shape;447;g347a3058083_0_386"/>
          <p:cNvSpPr/>
          <p:nvPr/>
        </p:nvSpPr>
        <p:spPr>
          <a:xfrm>
            <a:off x="2998064" y="1731858"/>
            <a:ext cx="1720964" cy="2838431"/>
          </a:xfrm>
          <a:prstGeom prst="flowChartOffpageConnector">
            <a:avLst/>
          </a:prstGeom>
          <a:solidFill>
            <a:schemeClr val="accent2"/>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448" name="Google Shape;448;g347a3058083_0_386"/>
          <p:cNvSpPr/>
          <p:nvPr/>
        </p:nvSpPr>
        <p:spPr>
          <a:xfrm>
            <a:off x="4719028" y="1731858"/>
            <a:ext cx="156600" cy="300900"/>
          </a:xfrm>
          <a:prstGeom prst="rtTriangle">
            <a:avLst/>
          </a:prstGeom>
          <a:solidFill>
            <a:srgbClr val="621C18"/>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449" name="Google Shape;449;g347a3058083_0_386"/>
          <p:cNvSpPr/>
          <p:nvPr/>
        </p:nvSpPr>
        <p:spPr>
          <a:xfrm>
            <a:off x="5235518" y="1731858"/>
            <a:ext cx="1720964" cy="2838431"/>
          </a:xfrm>
          <a:prstGeom prst="flowChartOffpageConnector">
            <a:avLst/>
          </a:prstGeom>
          <a:solidFill>
            <a:schemeClr val="accent3"/>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450" name="Google Shape;450;g347a3058083_0_386"/>
          <p:cNvSpPr/>
          <p:nvPr/>
        </p:nvSpPr>
        <p:spPr>
          <a:xfrm>
            <a:off x="6956482" y="1731858"/>
            <a:ext cx="156600" cy="300900"/>
          </a:xfrm>
          <a:prstGeom prst="rtTriangle">
            <a:avLst/>
          </a:prstGeom>
          <a:solidFill>
            <a:srgbClr val="812D0B"/>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451" name="Google Shape;451;g347a3058083_0_386"/>
          <p:cNvSpPr/>
          <p:nvPr/>
        </p:nvSpPr>
        <p:spPr>
          <a:xfrm>
            <a:off x="7472972" y="1731858"/>
            <a:ext cx="1720964" cy="2838431"/>
          </a:xfrm>
          <a:prstGeom prst="flowChartOffpageConnector">
            <a:avLst/>
          </a:prstGeom>
          <a:solidFill>
            <a:schemeClr val="accent4"/>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452" name="Google Shape;452;g347a3058083_0_386"/>
          <p:cNvSpPr/>
          <p:nvPr/>
        </p:nvSpPr>
        <p:spPr>
          <a:xfrm>
            <a:off x="9193935" y="1731858"/>
            <a:ext cx="156600" cy="300900"/>
          </a:xfrm>
          <a:prstGeom prst="rtTriangle">
            <a:avLst/>
          </a:prstGeom>
          <a:solidFill>
            <a:srgbClr val="527637"/>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453" name="Google Shape;453;g347a3058083_0_386"/>
          <p:cNvSpPr/>
          <p:nvPr/>
        </p:nvSpPr>
        <p:spPr>
          <a:xfrm>
            <a:off x="9710426" y="1731858"/>
            <a:ext cx="1720964" cy="2838431"/>
          </a:xfrm>
          <a:prstGeom prst="flowChartOffpageConnector">
            <a:avLst/>
          </a:prstGeom>
          <a:solidFill>
            <a:schemeClr val="accent5"/>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454" name="Google Shape;454;g347a3058083_0_386"/>
          <p:cNvSpPr/>
          <p:nvPr/>
        </p:nvSpPr>
        <p:spPr>
          <a:xfrm>
            <a:off x="11431389" y="1731858"/>
            <a:ext cx="156600" cy="300900"/>
          </a:xfrm>
          <a:prstGeom prst="rtTriangle">
            <a:avLst/>
          </a:prstGeom>
          <a:solidFill>
            <a:srgbClr val="393631"/>
          </a:solid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455" name="Google Shape;455;g347a3058083_0_386"/>
          <p:cNvSpPr txBox="1"/>
          <p:nvPr/>
        </p:nvSpPr>
        <p:spPr>
          <a:xfrm>
            <a:off x="760610" y="4634298"/>
            <a:ext cx="1720800" cy="920700"/>
          </a:xfrm>
          <a:prstGeom prst="rect">
            <a:avLst/>
          </a:prstGeom>
          <a:noFill/>
          <a:ln>
            <a:noFill/>
          </a:ln>
        </p:spPr>
        <p:txBody>
          <a:bodyPr anchorCtr="0" anchor="t" bIns="22850" lIns="45725" spcFirstLastPara="1" rIns="45725" wrap="square" tIns="22850">
            <a:noAutofit/>
          </a:bodyPr>
          <a:lstStyle/>
          <a:p>
            <a:pPr indent="0" lvl="0" marL="0" marR="3175" rtl="0" algn="ctr">
              <a:lnSpc>
                <a:spcPct val="115000"/>
              </a:lnSpc>
              <a:spcBef>
                <a:spcPts val="1000"/>
              </a:spcBef>
              <a:spcAft>
                <a:spcPts val="1000"/>
              </a:spcAft>
              <a:buClr>
                <a:schemeClr val="dk1"/>
              </a:buClr>
              <a:buSzPts val="1100"/>
              <a:buFont typeface="Arial"/>
              <a:buNone/>
            </a:pPr>
            <a:r>
              <a:rPr lang="en-GB" sz="1000">
                <a:solidFill>
                  <a:schemeClr val="dk1"/>
                </a:solidFill>
                <a:latin typeface="Montserrat"/>
                <a:ea typeface="Montserrat"/>
                <a:cs typeface="Montserrat"/>
                <a:sym typeface="Montserrat"/>
              </a:rPr>
              <a:t>The DRC Market Linkages project contributed to improvements in climate change mitigation through the adoption of sustainable practices and technologies.</a:t>
            </a:r>
            <a:endParaRPr sz="1200">
              <a:solidFill>
                <a:schemeClr val="dk1"/>
              </a:solidFill>
              <a:latin typeface="Montserrat"/>
              <a:ea typeface="Montserrat"/>
              <a:cs typeface="Montserrat"/>
              <a:sym typeface="Montserrat"/>
            </a:endParaRPr>
          </a:p>
        </p:txBody>
      </p:sp>
      <p:sp>
        <p:nvSpPr>
          <p:cNvPr id="456" name="Google Shape;456;g347a3058083_0_386"/>
          <p:cNvSpPr txBox="1"/>
          <p:nvPr/>
        </p:nvSpPr>
        <p:spPr>
          <a:xfrm>
            <a:off x="2998064" y="4634298"/>
            <a:ext cx="1720800" cy="920700"/>
          </a:xfrm>
          <a:prstGeom prst="rect">
            <a:avLst/>
          </a:prstGeom>
          <a:noFill/>
          <a:ln>
            <a:noFill/>
          </a:ln>
        </p:spPr>
        <p:txBody>
          <a:bodyPr anchorCtr="0" anchor="t" bIns="22850" lIns="45725" spcFirstLastPara="1" rIns="45725" wrap="square" tIns="22850">
            <a:noAutofit/>
          </a:bodyPr>
          <a:lstStyle/>
          <a:p>
            <a:pPr indent="0" lvl="0" marL="0" marR="3175" rtl="0" algn="ctr">
              <a:lnSpc>
                <a:spcPct val="115000"/>
              </a:lnSpc>
              <a:spcBef>
                <a:spcPts val="1000"/>
              </a:spcBef>
              <a:spcAft>
                <a:spcPts val="1000"/>
              </a:spcAft>
              <a:buClr>
                <a:schemeClr val="dk1"/>
              </a:buClr>
              <a:buSzPts val="1100"/>
              <a:buFont typeface="Arial"/>
              <a:buNone/>
            </a:pPr>
            <a:r>
              <a:rPr lang="en-GB" sz="1000">
                <a:solidFill>
                  <a:schemeClr val="dk1"/>
                </a:solidFill>
                <a:latin typeface="Montserrat"/>
                <a:ea typeface="Montserrat"/>
                <a:cs typeface="Montserrat"/>
                <a:sym typeface="Montserrat"/>
              </a:rPr>
              <a:t>Through its advocacy work, TPSF advocated for environmentally responsible investment and support for businesses that contribute positively to the community and preserve the ecosystem. </a:t>
            </a:r>
            <a:endParaRPr sz="700">
              <a:latin typeface="Montserrat"/>
              <a:ea typeface="Montserrat"/>
              <a:cs typeface="Montserrat"/>
              <a:sym typeface="Montserrat"/>
            </a:endParaRPr>
          </a:p>
        </p:txBody>
      </p:sp>
      <p:sp>
        <p:nvSpPr>
          <p:cNvPr id="457" name="Google Shape;457;g347a3058083_0_386"/>
          <p:cNvSpPr txBox="1"/>
          <p:nvPr/>
        </p:nvSpPr>
        <p:spPr>
          <a:xfrm>
            <a:off x="5235518" y="4634298"/>
            <a:ext cx="1720800" cy="920700"/>
          </a:xfrm>
          <a:prstGeom prst="rect">
            <a:avLst/>
          </a:prstGeom>
          <a:noFill/>
          <a:ln>
            <a:noFill/>
          </a:ln>
        </p:spPr>
        <p:txBody>
          <a:bodyPr anchorCtr="0" anchor="t" bIns="22850" lIns="45725" spcFirstLastPara="1" rIns="45725" wrap="square" tIns="22850">
            <a:noAutofit/>
          </a:bodyPr>
          <a:lstStyle/>
          <a:p>
            <a:pPr indent="0" lvl="0" marL="0" marR="0" rtl="0" algn="ctr">
              <a:lnSpc>
                <a:spcPct val="115000"/>
              </a:lnSpc>
              <a:spcBef>
                <a:spcPts val="0"/>
              </a:spcBef>
              <a:spcAft>
                <a:spcPts val="0"/>
              </a:spcAft>
              <a:buClr>
                <a:schemeClr val="dk1"/>
              </a:buClr>
              <a:buSzPts val="1200"/>
              <a:buFont typeface="Arial"/>
              <a:buNone/>
            </a:pPr>
            <a:r>
              <a:rPr lang="en-GB" sz="1000">
                <a:solidFill>
                  <a:schemeClr val="dk1"/>
                </a:solidFill>
                <a:latin typeface="Montserrat"/>
                <a:ea typeface="Montserrat"/>
                <a:cs typeface="Montserrat"/>
                <a:sym typeface="Montserrat"/>
              </a:rPr>
              <a:t>The development and implementation of self-regulation activities for national customs-clearing and freight-forwarding bodies aims to reduce the environmental impact of logistics operations. </a:t>
            </a:r>
            <a:endParaRPr sz="1000">
              <a:solidFill>
                <a:schemeClr val="dk1"/>
              </a:solidFill>
              <a:latin typeface="Montserrat"/>
              <a:ea typeface="Montserrat"/>
              <a:cs typeface="Montserrat"/>
              <a:sym typeface="Montserrat"/>
            </a:endParaRPr>
          </a:p>
          <a:p>
            <a:pPr indent="0" lvl="0" marL="0" marR="0" rtl="0" algn="ctr">
              <a:lnSpc>
                <a:spcPct val="145833"/>
              </a:lnSpc>
              <a:spcBef>
                <a:spcPts val="0"/>
              </a:spcBef>
              <a:spcAft>
                <a:spcPts val="0"/>
              </a:spcAft>
              <a:buClr>
                <a:schemeClr val="dk1"/>
              </a:buClr>
              <a:buSzPts val="1200"/>
              <a:buFont typeface="Arial"/>
              <a:buNone/>
            </a:pPr>
            <a:r>
              <a:t/>
            </a:r>
            <a:endParaRPr sz="1200">
              <a:solidFill>
                <a:schemeClr val="dk1"/>
              </a:solidFill>
              <a:latin typeface="Montserrat"/>
              <a:ea typeface="Montserrat"/>
              <a:cs typeface="Montserrat"/>
              <a:sym typeface="Montserrat"/>
            </a:endParaRPr>
          </a:p>
        </p:txBody>
      </p:sp>
      <p:sp>
        <p:nvSpPr>
          <p:cNvPr id="458" name="Google Shape;458;g347a3058083_0_386"/>
          <p:cNvSpPr txBox="1"/>
          <p:nvPr/>
        </p:nvSpPr>
        <p:spPr>
          <a:xfrm>
            <a:off x="7472972" y="4634298"/>
            <a:ext cx="1720800" cy="920700"/>
          </a:xfrm>
          <a:prstGeom prst="rect">
            <a:avLst/>
          </a:prstGeom>
          <a:noFill/>
          <a:ln>
            <a:noFill/>
          </a:ln>
        </p:spPr>
        <p:txBody>
          <a:bodyPr anchorCtr="0" anchor="t" bIns="22850" lIns="45725" spcFirstLastPara="1" rIns="45725" wrap="square" tIns="22850">
            <a:noAutofit/>
          </a:bodyPr>
          <a:lstStyle/>
          <a:p>
            <a:pPr indent="0" lvl="0" marL="0" marR="0" rtl="0" algn="ctr">
              <a:lnSpc>
                <a:spcPct val="115000"/>
              </a:lnSpc>
              <a:spcBef>
                <a:spcPts val="0"/>
              </a:spcBef>
              <a:spcAft>
                <a:spcPts val="0"/>
              </a:spcAft>
              <a:buClr>
                <a:schemeClr val="dk1"/>
              </a:buClr>
              <a:buSzPts val="1200"/>
              <a:buFont typeface="Arial"/>
              <a:buNone/>
            </a:pPr>
            <a:r>
              <a:rPr lang="en-GB" sz="1000">
                <a:solidFill>
                  <a:schemeClr val="dk1"/>
                </a:solidFill>
                <a:latin typeface="Montserrat"/>
                <a:ea typeface="Montserrat"/>
                <a:cs typeface="Montserrat"/>
                <a:sym typeface="Montserrat"/>
              </a:rPr>
              <a:t>Reduced border crossing times have lessened land degradation and the adoption of electric and natural gas technologies over traditional diesel and petroleum has marked a significant shift towards sustainability</a:t>
            </a:r>
            <a:r>
              <a:rPr lang="en-GB" sz="1200">
                <a:solidFill>
                  <a:schemeClr val="dk1"/>
                </a:solidFill>
                <a:latin typeface="Montserrat"/>
                <a:ea typeface="Montserrat"/>
                <a:cs typeface="Montserrat"/>
                <a:sym typeface="Montserrat"/>
              </a:rPr>
              <a:t>.</a:t>
            </a:r>
            <a:endParaRPr sz="700">
              <a:latin typeface="Montserrat"/>
              <a:ea typeface="Montserrat"/>
              <a:cs typeface="Montserrat"/>
              <a:sym typeface="Montserrat"/>
            </a:endParaRPr>
          </a:p>
        </p:txBody>
      </p:sp>
      <p:sp>
        <p:nvSpPr>
          <p:cNvPr id="459" name="Google Shape;459;g347a3058083_0_386"/>
          <p:cNvSpPr txBox="1"/>
          <p:nvPr/>
        </p:nvSpPr>
        <p:spPr>
          <a:xfrm>
            <a:off x="9710426" y="4634298"/>
            <a:ext cx="1720800" cy="920700"/>
          </a:xfrm>
          <a:prstGeom prst="rect">
            <a:avLst/>
          </a:prstGeom>
          <a:noFill/>
          <a:ln>
            <a:noFill/>
          </a:ln>
        </p:spPr>
        <p:txBody>
          <a:bodyPr anchorCtr="0" anchor="t" bIns="22850" lIns="45725" spcFirstLastPara="1" rIns="45725" wrap="square" tIns="22850">
            <a:noAutofit/>
          </a:bodyPr>
          <a:lstStyle/>
          <a:p>
            <a:pPr indent="0" lvl="0" marL="0" marR="0" rtl="0" algn="ctr">
              <a:lnSpc>
                <a:spcPct val="115000"/>
              </a:lnSpc>
              <a:spcBef>
                <a:spcPts val="0"/>
              </a:spcBef>
              <a:spcAft>
                <a:spcPts val="0"/>
              </a:spcAft>
              <a:buClr>
                <a:schemeClr val="dk1"/>
              </a:buClr>
              <a:buSzPts val="1200"/>
              <a:buFont typeface="Arial"/>
              <a:buNone/>
            </a:pPr>
            <a:r>
              <a:rPr lang="en-GB" sz="1200">
                <a:solidFill>
                  <a:schemeClr val="dk1"/>
                </a:solidFill>
                <a:latin typeface="Montserrat"/>
                <a:ea typeface="Montserrat"/>
                <a:cs typeface="Montserrat"/>
                <a:sym typeface="Montserrat"/>
              </a:rPr>
              <a:t>Through the  programme some traders received drying machines which have contributed to reduced food wastage.</a:t>
            </a:r>
            <a:endParaRPr sz="700">
              <a:latin typeface="Montserrat"/>
              <a:ea typeface="Montserrat"/>
              <a:cs typeface="Montserrat"/>
              <a:sym typeface="Montserrat"/>
            </a:endParaRPr>
          </a:p>
        </p:txBody>
      </p:sp>
      <p:sp>
        <p:nvSpPr>
          <p:cNvPr id="460" name="Google Shape;460;g347a3058083_0_386"/>
          <p:cNvSpPr/>
          <p:nvPr/>
        </p:nvSpPr>
        <p:spPr>
          <a:xfrm>
            <a:off x="3550512" y="2084936"/>
            <a:ext cx="615989" cy="615989"/>
          </a:xfrm>
          <a:custGeom>
            <a:rect b="b" l="l" r="r" t="t"/>
            <a:pathLst>
              <a:path extrusionOk="0" h="293328" w="293328">
                <a:moveTo>
                  <a:pt x="126591" y="266700"/>
                </a:moveTo>
                <a:lnTo>
                  <a:pt x="168320" y="266700"/>
                </a:lnTo>
                <a:cubicBezTo>
                  <a:pt x="170860" y="266700"/>
                  <a:pt x="172674" y="268898"/>
                  <a:pt x="172674" y="271096"/>
                </a:cubicBezTo>
                <a:cubicBezTo>
                  <a:pt x="172674" y="273661"/>
                  <a:pt x="170860" y="275859"/>
                  <a:pt x="168320" y="275859"/>
                </a:cubicBezTo>
                <a:lnTo>
                  <a:pt x="126591" y="275859"/>
                </a:lnTo>
                <a:cubicBezTo>
                  <a:pt x="124051" y="275859"/>
                  <a:pt x="122237" y="273661"/>
                  <a:pt x="122237" y="271096"/>
                </a:cubicBezTo>
                <a:cubicBezTo>
                  <a:pt x="122237" y="268898"/>
                  <a:pt x="124051" y="266700"/>
                  <a:pt x="126591" y="266700"/>
                </a:cubicBezTo>
                <a:close/>
                <a:moveTo>
                  <a:pt x="8976" y="258100"/>
                </a:moveTo>
                <a:lnTo>
                  <a:pt x="8976" y="271040"/>
                </a:lnTo>
                <a:cubicBezTo>
                  <a:pt x="8976" y="278589"/>
                  <a:pt x="15079" y="284341"/>
                  <a:pt x="22619" y="284341"/>
                </a:cubicBezTo>
                <a:lnTo>
                  <a:pt x="270709" y="284341"/>
                </a:lnTo>
                <a:cubicBezTo>
                  <a:pt x="278249" y="284341"/>
                  <a:pt x="284352" y="278589"/>
                  <a:pt x="284352" y="271040"/>
                </a:cubicBezTo>
                <a:lnTo>
                  <a:pt x="284352" y="258100"/>
                </a:lnTo>
                <a:lnTo>
                  <a:pt x="8976" y="258100"/>
                </a:lnTo>
                <a:close/>
                <a:moveTo>
                  <a:pt x="31236" y="210290"/>
                </a:moveTo>
                <a:lnTo>
                  <a:pt x="11848" y="249113"/>
                </a:lnTo>
                <a:lnTo>
                  <a:pt x="281480" y="249113"/>
                </a:lnTo>
                <a:lnTo>
                  <a:pt x="262092" y="210290"/>
                </a:lnTo>
                <a:lnTo>
                  <a:pt x="31236" y="210290"/>
                </a:lnTo>
                <a:close/>
                <a:moveTo>
                  <a:pt x="202905" y="73256"/>
                </a:moveTo>
                <a:cubicBezTo>
                  <a:pt x="204337" y="71437"/>
                  <a:pt x="207200" y="71437"/>
                  <a:pt x="208990" y="73256"/>
                </a:cubicBezTo>
                <a:cubicBezTo>
                  <a:pt x="210779" y="75075"/>
                  <a:pt x="210779" y="77986"/>
                  <a:pt x="208990" y="79441"/>
                </a:cubicBezTo>
                <a:lnTo>
                  <a:pt x="149935" y="139468"/>
                </a:lnTo>
                <a:cubicBezTo>
                  <a:pt x="149219" y="140559"/>
                  <a:pt x="147787" y="140923"/>
                  <a:pt x="146713" y="140923"/>
                </a:cubicBezTo>
                <a:cubicBezTo>
                  <a:pt x="145998" y="140923"/>
                  <a:pt x="144566" y="140559"/>
                  <a:pt x="143850" y="139468"/>
                </a:cubicBezTo>
                <a:lnTo>
                  <a:pt x="114144" y="109636"/>
                </a:lnTo>
                <a:cubicBezTo>
                  <a:pt x="112712" y="108181"/>
                  <a:pt x="112712" y="104907"/>
                  <a:pt x="114144" y="103088"/>
                </a:cubicBezTo>
                <a:cubicBezTo>
                  <a:pt x="115933" y="101633"/>
                  <a:pt x="118797" y="101633"/>
                  <a:pt x="120586" y="103088"/>
                </a:cubicBezTo>
                <a:lnTo>
                  <a:pt x="146713" y="130009"/>
                </a:lnTo>
                <a:lnTo>
                  <a:pt x="202905" y="73256"/>
                </a:lnTo>
                <a:close/>
                <a:moveTo>
                  <a:pt x="146230" y="41275"/>
                </a:moveTo>
                <a:cubicBezTo>
                  <a:pt x="160261" y="41275"/>
                  <a:pt x="173573" y="45611"/>
                  <a:pt x="184726" y="54283"/>
                </a:cubicBezTo>
                <a:cubicBezTo>
                  <a:pt x="186884" y="55728"/>
                  <a:pt x="187244" y="58618"/>
                  <a:pt x="185805" y="60425"/>
                </a:cubicBezTo>
                <a:cubicBezTo>
                  <a:pt x="184366" y="62232"/>
                  <a:pt x="181488" y="62593"/>
                  <a:pt x="179329" y="61148"/>
                </a:cubicBezTo>
                <a:cubicBezTo>
                  <a:pt x="169975" y="53921"/>
                  <a:pt x="158462" y="50308"/>
                  <a:pt x="146230" y="50308"/>
                </a:cubicBezTo>
                <a:cubicBezTo>
                  <a:pt x="116369" y="50308"/>
                  <a:pt x="91544" y="74878"/>
                  <a:pt x="91544" y="105229"/>
                </a:cubicBezTo>
                <a:lnTo>
                  <a:pt x="91544" y="174963"/>
                </a:lnTo>
                <a:lnTo>
                  <a:pt x="113131" y="153284"/>
                </a:lnTo>
                <a:cubicBezTo>
                  <a:pt x="114570" y="151839"/>
                  <a:pt x="116729" y="151839"/>
                  <a:pt x="118527" y="152562"/>
                </a:cubicBezTo>
                <a:cubicBezTo>
                  <a:pt x="127162" y="157620"/>
                  <a:pt x="136516" y="160511"/>
                  <a:pt x="146230" y="160511"/>
                </a:cubicBezTo>
                <a:cubicBezTo>
                  <a:pt x="172134" y="160511"/>
                  <a:pt x="194440" y="142083"/>
                  <a:pt x="199836" y="117152"/>
                </a:cubicBezTo>
                <a:cubicBezTo>
                  <a:pt x="200556" y="114984"/>
                  <a:pt x="202714" y="113178"/>
                  <a:pt x="205233" y="113900"/>
                </a:cubicBezTo>
                <a:cubicBezTo>
                  <a:pt x="207751" y="114262"/>
                  <a:pt x="209190" y="116791"/>
                  <a:pt x="208471" y="119320"/>
                </a:cubicBezTo>
                <a:cubicBezTo>
                  <a:pt x="201995" y="148226"/>
                  <a:pt x="176091" y="169182"/>
                  <a:pt x="146230" y="169182"/>
                </a:cubicBezTo>
                <a:cubicBezTo>
                  <a:pt x="136156" y="169182"/>
                  <a:pt x="125723" y="166653"/>
                  <a:pt x="117088" y="161956"/>
                </a:cubicBezTo>
                <a:lnTo>
                  <a:pt x="90105" y="188693"/>
                </a:lnTo>
                <a:cubicBezTo>
                  <a:pt x="89386" y="189777"/>
                  <a:pt x="88306" y="190139"/>
                  <a:pt x="87227" y="190139"/>
                </a:cubicBezTo>
                <a:cubicBezTo>
                  <a:pt x="86508" y="190139"/>
                  <a:pt x="85788" y="190139"/>
                  <a:pt x="85428" y="189777"/>
                </a:cubicBezTo>
                <a:cubicBezTo>
                  <a:pt x="83629" y="189055"/>
                  <a:pt x="82550" y="187610"/>
                  <a:pt x="82550" y="185803"/>
                </a:cubicBezTo>
                <a:lnTo>
                  <a:pt x="82550" y="105229"/>
                </a:lnTo>
                <a:cubicBezTo>
                  <a:pt x="82550" y="69819"/>
                  <a:pt x="111332" y="41275"/>
                  <a:pt x="146230" y="41275"/>
                </a:cubicBezTo>
                <a:close/>
                <a:moveTo>
                  <a:pt x="45956" y="8987"/>
                </a:moveTo>
                <a:cubicBezTo>
                  <a:pt x="38775" y="8987"/>
                  <a:pt x="32672" y="14738"/>
                  <a:pt x="32672" y="22287"/>
                </a:cubicBezTo>
                <a:lnTo>
                  <a:pt x="32672" y="201663"/>
                </a:lnTo>
                <a:lnTo>
                  <a:pt x="260297" y="201663"/>
                </a:lnTo>
                <a:lnTo>
                  <a:pt x="260297" y="22287"/>
                </a:lnTo>
                <a:cubicBezTo>
                  <a:pt x="260297" y="14738"/>
                  <a:pt x="254553" y="8987"/>
                  <a:pt x="247372" y="8987"/>
                </a:cubicBezTo>
                <a:lnTo>
                  <a:pt x="45956" y="8987"/>
                </a:lnTo>
                <a:close/>
                <a:moveTo>
                  <a:pt x="45956" y="0"/>
                </a:moveTo>
                <a:lnTo>
                  <a:pt x="247372" y="0"/>
                </a:lnTo>
                <a:cubicBezTo>
                  <a:pt x="259579" y="0"/>
                  <a:pt x="269273" y="10065"/>
                  <a:pt x="269273" y="22287"/>
                </a:cubicBezTo>
                <a:lnTo>
                  <a:pt x="269273" y="204898"/>
                </a:lnTo>
                <a:lnTo>
                  <a:pt x="292610" y="251270"/>
                </a:lnTo>
                <a:cubicBezTo>
                  <a:pt x="292969" y="251989"/>
                  <a:pt x="293328" y="252707"/>
                  <a:pt x="293328" y="253426"/>
                </a:cubicBezTo>
                <a:lnTo>
                  <a:pt x="293328" y="271040"/>
                </a:lnTo>
                <a:cubicBezTo>
                  <a:pt x="293328" y="283622"/>
                  <a:pt x="282916" y="293328"/>
                  <a:pt x="270709" y="293328"/>
                </a:cubicBezTo>
                <a:lnTo>
                  <a:pt x="22619" y="293328"/>
                </a:lnTo>
                <a:cubicBezTo>
                  <a:pt x="10053" y="293328"/>
                  <a:pt x="0" y="283622"/>
                  <a:pt x="0" y="271040"/>
                </a:cubicBezTo>
                <a:lnTo>
                  <a:pt x="0" y="253426"/>
                </a:lnTo>
                <a:cubicBezTo>
                  <a:pt x="0" y="252707"/>
                  <a:pt x="359" y="251989"/>
                  <a:pt x="718" y="251270"/>
                </a:cubicBezTo>
                <a:lnTo>
                  <a:pt x="24055" y="204898"/>
                </a:lnTo>
                <a:lnTo>
                  <a:pt x="24055" y="22287"/>
                </a:lnTo>
                <a:cubicBezTo>
                  <a:pt x="24055" y="10065"/>
                  <a:pt x="33749" y="0"/>
                  <a:pt x="45956" y="0"/>
                </a:cubicBezTo>
                <a:close/>
              </a:path>
            </a:pathLst>
          </a:custGeom>
          <a:solidFill>
            <a:schemeClr val="lt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461" name="Google Shape;461;g347a3058083_0_386"/>
          <p:cNvSpPr/>
          <p:nvPr/>
        </p:nvSpPr>
        <p:spPr>
          <a:xfrm>
            <a:off x="10262873" y="2084936"/>
            <a:ext cx="615987" cy="615989"/>
          </a:xfrm>
          <a:custGeom>
            <a:rect b="b" l="l" r="r" t="t"/>
            <a:pathLst>
              <a:path extrusionOk="0" h="293328" w="293327">
                <a:moveTo>
                  <a:pt x="117475" y="240846"/>
                </a:moveTo>
                <a:cubicBezTo>
                  <a:pt x="111980" y="240846"/>
                  <a:pt x="107584" y="245201"/>
                  <a:pt x="107584" y="250644"/>
                </a:cubicBezTo>
                <a:cubicBezTo>
                  <a:pt x="107584" y="256086"/>
                  <a:pt x="111980" y="260441"/>
                  <a:pt x="117475" y="260441"/>
                </a:cubicBezTo>
                <a:cubicBezTo>
                  <a:pt x="122604" y="260441"/>
                  <a:pt x="127366" y="256086"/>
                  <a:pt x="127366" y="250644"/>
                </a:cubicBezTo>
                <a:cubicBezTo>
                  <a:pt x="127366" y="245201"/>
                  <a:pt x="122604" y="240846"/>
                  <a:pt x="117475" y="240846"/>
                </a:cubicBezTo>
                <a:close/>
                <a:moveTo>
                  <a:pt x="117475" y="231775"/>
                </a:moveTo>
                <a:cubicBezTo>
                  <a:pt x="127733" y="231775"/>
                  <a:pt x="136159" y="240121"/>
                  <a:pt x="136159" y="250644"/>
                </a:cubicBezTo>
                <a:cubicBezTo>
                  <a:pt x="136159" y="260804"/>
                  <a:pt x="127733" y="269512"/>
                  <a:pt x="117475" y="269512"/>
                </a:cubicBezTo>
                <a:cubicBezTo>
                  <a:pt x="106851" y="269512"/>
                  <a:pt x="98425" y="260804"/>
                  <a:pt x="98425" y="250644"/>
                </a:cubicBezTo>
                <a:cubicBezTo>
                  <a:pt x="98425" y="240121"/>
                  <a:pt x="106851" y="231775"/>
                  <a:pt x="117475" y="231775"/>
                </a:cubicBezTo>
                <a:close/>
                <a:moveTo>
                  <a:pt x="68080" y="191354"/>
                </a:moveTo>
                <a:cubicBezTo>
                  <a:pt x="62638" y="191354"/>
                  <a:pt x="58283" y="195751"/>
                  <a:pt x="58283" y="201246"/>
                </a:cubicBezTo>
                <a:cubicBezTo>
                  <a:pt x="58283" y="206741"/>
                  <a:pt x="62638" y="211503"/>
                  <a:pt x="68080" y="211503"/>
                </a:cubicBezTo>
                <a:cubicBezTo>
                  <a:pt x="73523" y="211503"/>
                  <a:pt x="77878" y="206741"/>
                  <a:pt x="77878" y="201246"/>
                </a:cubicBezTo>
                <a:cubicBezTo>
                  <a:pt x="77878" y="195751"/>
                  <a:pt x="73523" y="191354"/>
                  <a:pt x="68080" y="191354"/>
                </a:cubicBezTo>
                <a:close/>
                <a:moveTo>
                  <a:pt x="125111" y="187176"/>
                </a:moveTo>
                <a:cubicBezTo>
                  <a:pt x="126902" y="185737"/>
                  <a:pt x="129409" y="185737"/>
                  <a:pt x="131559" y="187176"/>
                </a:cubicBezTo>
                <a:cubicBezTo>
                  <a:pt x="132992" y="188976"/>
                  <a:pt x="132992" y="191854"/>
                  <a:pt x="131559" y="193653"/>
                </a:cubicBezTo>
                <a:lnTo>
                  <a:pt x="60626" y="264901"/>
                </a:lnTo>
                <a:cubicBezTo>
                  <a:pt x="59552" y="265980"/>
                  <a:pt x="58477" y="266340"/>
                  <a:pt x="57402" y="266340"/>
                </a:cubicBezTo>
                <a:cubicBezTo>
                  <a:pt x="56328" y="266340"/>
                  <a:pt x="54895" y="265980"/>
                  <a:pt x="54178" y="264901"/>
                </a:cubicBezTo>
                <a:cubicBezTo>
                  <a:pt x="52387" y="263102"/>
                  <a:pt x="52387" y="260223"/>
                  <a:pt x="54178" y="258784"/>
                </a:cubicBezTo>
                <a:lnTo>
                  <a:pt x="125111" y="187176"/>
                </a:lnTo>
                <a:close/>
                <a:moveTo>
                  <a:pt x="68080" y="182562"/>
                </a:moveTo>
                <a:cubicBezTo>
                  <a:pt x="78240" y="182562"/>
                  <a:pt x="86949" y="190988"/>
                  <a:pt x="86949" y="201246"/>
                </a:cubicBezTo>
                <a:cubicBezTo>
                  <a:pt x="86949" y="211870"/>
                  <a:pt x="78240" y="220296"/>
                  <a:pt x="68080" y="220296"/>
                </a:cubicBezTo>
                <a:cubicBezTo>
                  <a:pt x="57558" y="220296"/>
                  <a:pt x="49212" y="211870"/>
                  <a:pt x="49212" y="201246"/>
                </a:cubicBezTo>
                <a:cubicBezTo>
                  <a:pt x="49212" y="190988"/>
                  <a:pt x="57558" y="182562"/>
                  <a:pt x="68080" y="182562"/>
                </a:cubicBezTo>
                <a:close/>
                <a:moveTo>
                  <a:pt x="26247" y="151588"/>
                </a:moveTo>
                <a:lnTo>
                  <a:pt x="9348" y="284357"/>
                </a:lnTo>
                <a:lnTo>
                  <a:pt x="177258" y="284357"/>
                </a:lnTo>
                <a:lnTo>
                  <a:pt x="160359" y="151588"/>
                </a:lnTo>
                <a:lnTo>
                  <a:pt x="145258" y="151588"/>
                </a:lnTo>
                <a:lnTo>
                  <a:pt x="145258" y="164864"/>
                </a:lnTo>
                <a:cubicBezTo>
                  <a:pt x="145258" y="167376"/>
                  <a:pt x="143101" y="169171"/>
                  <a:pt x="140943" y="169171"/>
                </a:cubicBezTo>
                <a:cubicBezTo>
                  <a:pt x="138426" y="169171"/>
                  <a:pt x="136269" y="167376"/>
                  <a:pt x="136269" y="164864"/>
                </a:cubicBezTo>
                <a:lnTo>
                  <a:pt x="136269" y="151588"/>
                </a:lnTo>
                <a:lnTo>
                  <a:pt x="50337" y="151588"/>
                </a:lnTo>
                <a:lnTo>
                  <a:pt x="50337" y="164864"/>
                </a:lnTo>
                <a:cubicBezTo>
                  <a:pt x="50337" y="167376"/>
                  <a:pt x="48179" y="169171"/>
                  <a:pt x="46022" y="169171"/>
                </a:cubicBezTo>
                <a:cubicBezTo>
                  <a:pt x="43505" y="169171"/>
                  <a:pt x="41708" y="167376"/>
                  <a:pt x="41708" y="164864"/>
                </a:cubicBezTo>
                <a:lnTo>
                  <a:pt x="41708" y="151588"/>
                </a:lnTo>
                <a:lnTo>
                  <a:pt x="26247" y="151588"/>
                </a:lnTo>
                <a:close/>
                <a:moveTo>
                  <a:pt x="93123" y="104221"/>
                </a:moveTo>
                <a:cubicBezTo>
                  <a:pt x="71191" y="104221"/>
                  <a:pt x="52854" y="121086"/>
                  <a:pt x="50696" y="142617"/>
                </a:cubicBezTo>
                <a:lnTo>
                  <a:pt x="136269" y="142617"/>
                </a:lnTo>
                <a:cubicBezTo>
                  <a:pt x="133752" y="121086"/>
                  <a:pt x="115415" y="104221"/>
                  <a:pt x="93123" y="104221"/>
                </a:cubicBezTo>
                <a:close/>
                <a:moveTo>
                  <a:pt x="93123" y="95250"/>
                </a:moveTo>
                <a:cubicBezTo>
                  <a:pt x="120449" y="95250"/>
                  <a:pt x="142741" y="116063"/>
                  <a:pt x="144898" y="142617"/>
                </a:cubicBezTo>
                <a:lnTo>
                  <a:pt x="164314" y="142617"/>
                </a:lnTo>
                <a:cubicBezTo>
                  <a:pt x="166831" y="142617"/>
                  <a:pt x="168629" y="144411"/>
                  <a:pt x="168988" y="146564"/>
                </a:cubicBezTo>
                <a:lnTo>
                  <a:pt x="186606" y="288663"/>
                </a:lnTo>
                <a:cubicBezTo>
                  <a:pt x="186966" y="289740"/>
                  <a:pt x="186606" y="291175"/>
                  <a:pt x="185527" y="291893"/>
                </a:cubicBezTo>
                <a:cubicBezTo>
                  <a:pt x="184808" y="292969"/>
                  <a:pt x="183370" y="293328"/>
                  <a:pt x="182291" y="293328"/>
                </a:cubicBezTo>
                <a:lnTo>
                  <a:pt x="4314" y="293328"/>
                </a:lnTo>
                <a:cubicBezTo>
                  <a:pt x="3236" y="293328"/>
                  <a:pt x="2157" y="292969"/>
                  <a:pt x="1079" y="291893"/>
                </a:cubicBezTo>
                <a:cubicBezTo>
                  <a:pt x="359" y="291175"/>
                  <a:pt x="0" y="289740"/>
                  <a:pt x="0" y="288663"/>
                </a:cubicBezTo>
                <a:lnTo>
                  <a:pt x="17977" y="146564"/>
                </a:lnTo>
                <a:cubicBezTo>
                  <a:pt x="18337" y="144411"/>
                  <a:pt x="20135" y="142617"/>
                  <a:pt x="22292" y="142617"/>
                </a:cubicBezTo>
                <a:lnTo>
                  <a:pt x="41708" y="142617"/>
                </a:lnTo>
                <a:cubicBezTo>
                  <a:pt x="44224" y="116063"/>
                  <a:pt x="66157" y="95250"/>
                  <a:pt x="93123" y="95250"/>
                </a:cubicBezTo>
                <a:close/>
                <a:moveTo>
                  <a:pt x="187814" y="8997"/>
                </a:moveTo>
                <a:cubicBezTo>
                  <a:pt x="164046" y="8997"/>
                  <a:pt x="144960" y="28431"/>
                  <a:pt x="144960" y="52184"/>
                </a:cubicBezTo>
                <a:lnTo>
                  <a:pt x="144960" y="59382"/>
                </a:lnTo>
                <a:lnTo>
                  <a:pt x="231027" y="59382"/>
                </a:lnTo>
                <a:lnTo>
                  <a:pt x="231027" y="52184"/>
                </a:lnTo>
                <a:cubicBezTo>
                  <a:pt x="231027" y="28431"/>
                  <a:pt x="211941" y="8997"/>
                  <a:pt x="187814" y="8997"/>
                </a:cubicBezTo>
                <a:close/>
                <a:moveTo>
                  <a:pt x="187814" y="0"/>
                </a:moveTo>
                <a:cubicBezTo>
                  <a:pt x="216623" y="0"/>
                  <a:pt x="240030" y="23393"/>
                  <a:pt x="240030" y="52184"/>
                </a:cubicBezTo>
                <a:lnTo>
                  <a:pt x="240030" y="59382"/>
                </a:lnTo>
                <a:lnTo>
                  <a:pt x="265238" y="59382"/>
                </a:lnTo>
                <a:cubicBezTo>
                  <a:pt x="267399" y="59382"/>
                  <a:pt x="269199" y="61182"/>
                  <a:pt x="269560" y="63341"/>
                </a:cubicBezTo>
                <a:lnTo>
                  <a:pt x="293327" y="253004"/>
                </a:lnTo>
                <a:cubicBezTo>
                  <a:pt x="293327" y="254443"/>
                  <a:pt x="292967" y="255523"/>
                  <a:pt x="292247" y="256603"/>
                </a:cubicBezTo>
                <a:cubicBezTo>
                  <a:pt x="291526" y="257682"/>
                  <a:pt x="290086" y="258402"/>
                  <a:pt x="288646" y="258402"/>
                </a:cubicBezTo>
                <a:lnTo>
                  <a:pt x="195376" y="258402"/>
                </a:lnTo>
                <a:cubicBezTo>
                  <a:pt x="192855" y="258402"/>
                  <a:pt x="190695" y="255883"/>
                  <a:pt x="190695" y="253724"/>
                </a:cubicBezTo>
                <a:cubicBezTo>
                  <a:pt x="190695" y="251204"/>
                  <a:pt x="192855" y="249405"/>
                  <a:pt x="195376" y="249405"/>
                </a:cubicBezTo>
                <a:lnTo>
                  <a:pt x="283964" y="249405"/>
                </a:lnTo>
                <a:lnTo>
                  <a:pt x="279643" y="216655"/>
                </a:lnTo>
                <a:lnTo>
                  <a:pt x="190335" y="216655"/>
                </a:lnTo>
                <a:cubicBezTo>
                  <a:pt x="187814" y="216655"/>
                  <a:pt x="185653" y="214855"/>
                  <a:pt x="185653" y="211976"/>
                </a:cubicBezTo>
                <a:cubicBezTo>
                  <a:pt x="185653" y="209817"/>
                  <a:pt x="187814" y="207657"/>
                  <a:pt x="190335" y="207657"/>
                </a:cubicBezTo>
                <a:lnTo>
                  <a:pt x="278562" y="207657"/>
                </a:lnTo>
                <a:lnTo>
                  <a:pt x="261277" y="68379"/>
                </a:lnTo>
                <a:lnTo>
                  <a:pt x="240030" y="68379"/>
                </a:lnTo>
                <a:lnTo>
                  <a:pt x="240030" y="87454"/>
                </a:lnTo>
                <a:cubicBezTo>
                  <a:pt x="240030" y="90333"/>
                  <a:pt x="237870" y="92132"/>
                  <a:pt x="235349" y="92132"/>
                </a:cubicBezTo>
                <a:cubicBezTo>
                  <a:pt x="232828" y="92132"/>
                  <a:pt x="231027" y="90333"/>
                  <a:pt x="231027" y="87454"/>
                </a:cubicBezTo>
                <a:lnTo>
                  <a:pt x="231027" y="68379"/>
                </a:lnTo>
                <a:lnTo>
                  <a:pt x="144960" y="68379"/>
                </a:lnTo>
                <a:lnTo>
                  <a:pt x="144960" y="87454"/>
                </a:lnTo>
                <a:cubicBezTo>
                  <a:pt x="144960" y="90333"/>
                  <a:pt x="142800" y="92132"/>
                  <a:pt x="140639" y="92132"/>
                </a:cubicBezTo>
                <a:cubicBezTo>
                  <a:pt x="138118" y="92132"/>
                  <a:pt x="135957" y="90333"/>
                  <a:pt x="135957" y="87454"/>
                </a:cubicBezTo>
                <a:lnTo>
                  <a:pt x="135957" y="68379"/>
                </a:lnTo>
                <a:lnTo>
                  <a:pt x="114711" y="68379"/>
                </a:lnTo>
                <a:lnTo>
                  <a:pt x="112190" y="88173"/>
                </a:lnTo>
                <a:cubicBezTo>
                  <a:pt x="111830" y="90693"/>
                  <a:pt x="109669" y="92132"/>
                  <a:pt x="107148" y="92132"/>
                </a:cubicBezTo>
                <a:cubicBezTo>
                  <a:pt x="104628" y="91772"/>
                  <a:pt x="103187" y="89613"/>
                  <a:pt x="103547" y="87094"/>
                </a:cubicBezTo>
                <a:lnTo>
                  <a:pt x="106428" y="63341"/>
                </a:lnTo>
                <a:cubicBezTo>
                  <a:pt x="106788" y="61182"/>
                  <a:pt x="108589" y="59382"/>
                  <a:pt x="110750" y="59382"/>
                </a:cubicBezTo>
                <a:lnTo>
                  <a:pt x="135957" y="59382"/>
                </a:lnTo>
                <a:lnTo>
                  <a:pt x="135957" y="52184"/>
                </a:lnTo>
                <a:cubicBezTo>
                  <a:pt x="135957" y="23393"/>
                  <a:pt x="159365" y="0"/>
                  <a:pt x="187814" y="0"/>
                </a:cubicBezTo>
                <a:close/>
              </a:path>
            </a:pathLst>
          </a:custGeom>
          <a:solidFill>
            <a:schemeClr val="lt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462" name="Google Shape;462;g347a3058083_0_386"/>
          <p:cNvSpPr/>
          <p:nvPr/>
        </p:nvSpPr>
        <p:spPr>
          <a:xfrm>
            <a:off x="5787966" y="2084936"/>
            <a:ext cx="616239" cy="615989"/>
          </a:xfrm>
          <a:custGeom>
            <a:rect b="b" l="l" r="r" t="t"/>
            <a:pathLst>
              <a:path extrusionOk="0" h="293328" w="293098">
                <a:moveTo>
                  <a:pt x="77421" y="206375"/>
                </a:moveTo>
                <a:cubicBezTo>
                  <a:pt x="79986" y="206375"/>
                  <a:pt x="82184" y="208573"/>
                  <a:pt x="82184" y="211138"/>
                </a:cubicBezTo>
                <a:cubicBezTo>
                  <a:pt x="82184" y="213702"/>
                  <a:pt x="79986" y="215534"/>
                  <a:pt x="77421" y="215534"/>
                </a:cubicBezTo>
                <a:cubicBezTo>
                  <a:pt x="74857" y="215534"/>
                  <a:pt x="73025" y="213702"/>
                  <a:pt x="73025" y="211138"/>
                </a:cubicBezTo>
                <a:cubicBezTo>
                  <a:pt x="73025" y="208573"/>
                  <a:pt x="74857" y="206375"/>
                  <a:pt x="77421" y="206375"/>
                </a:cubicBezTo>
                <a:close/>
                <a:moveTo>
                  <a:pt x="63021" y="146351"/>
                </a:moveTo>
                <a:lnTo>
                  <a:pt x="63021" y="224014"/>
                </a:lnTo>
                <a:lnTo>
                  <a:pt x="91776" y="224014"/>
                </a:lnTo>
                <a:lnTo>
                  <a:pt x="91776" y="146351"/>
                </a:lnTo>
                <a:lnTo>
                  <a:pt x="63021" y="146351"/>
                </a:lnTo>
                <a:close/>
                <a:moveTo>
                  <a:pt x="146769" y="55026"/>
                </a:moveTo>
                <a:cubicBezTo>
                  <a:pt x="142096" y="55026"/>
                  <a:pt x="138861" y="55385"/>
                  <a:pt x="137064" y="55745"/>
                </a:cubicBezTo>
                <a:cubicBezTo>
                  <a:pt x="138502" y="63655"/>
                  <a:pt x="141018" y="80554"/>
                  <a:pt x="138502" y="88464"/>
                </a:cubicBezTo>
                <a:cubicBezTo>
                  <a:pt x="133829" y="102127"/>
                  <a:pt x="123046" y="113992"/>
                  <a:pt x="114061" y="123340"/>
                </a:cubicBezTo>
                <a:cubicBezTo>
                  <a:pt x="107591" y="130531"/>
                  <a:pt x="100761" y="137722"/>
                  <a:pt x="100761" y="142037"/>
                </a:cubicBezTo>
                <a:lnTo>
                  <a:pt x="100761" y="224014"/>
                </a:lnTo>
                <a:lnTo>
                  <a:pt x="204997" y="224014"/>
                </a:lnTo>
                <a:cubicBezTo>
                  <a:pt x="205357" y="224014"/>
                  <a:pt x="205357" y="224014"/>
                  <a:pt x="205716" y="224014"/>
                </a:cubicBezTo>
                <a:cubicBezTo>
                  <a:pt x="212545" y="223295"/>
                  <a:pt x="217577" y="217901"/>
                  <a:pt x="217577" y="211430"/>
                </a:cubicBezTo>
                <a:cubicBezTo>
                  <a:pt x="217577" y="209272"/>
                  <a:pt x="217218" y="207115"/>
                  <a:pt x="216140" y="204958"/>
                </a:cubicBezTo>
                <a:cubicBezTo>
                  <a:pt x="215421" y="203879"/>
                  <a:pt x="215421" y="202441"/>
                  <a:pt x="216140" y="201003"/>
                </a:cubicBezTo>
                <a:cubicBezTo>
                  <a:pt x="216499" y="199924"/>
                  <a:pt x="217577" y="198845"/>
                  <a:pt x="219015" y="198486"/>
                </a:cubicBezTo>
                <a:cubicBezTo>
                  <a:pt x="225126" y="197407"/>
                  <a:pt x="229439" y="192014"/>
                  <a:pt x="229439" y="186261"/>
                </a:cubicBezTo>
                <a:cubicBezTo>
                  <a:pt x="229439" y="183025"/>
                  <a:pt x="228361" y="179789"/>
                  <a:pt x="225844" y="177632"/>
                </a:cubicBezTo>
                <a:cubicBezTo>
                  <a:pt x="225126" y="176553"/>
                  <a:pt x="224766" y="175475"/>
                  <a:pt x="224766" y="174036"/>
                </a:cubicBezTo>
                <a:cubicBezTo>
                  <a:pt x="224766" y="172598"/>
                  <a:pt x="225485" y="171520"/>
                  <a:pt x="226563" y="170800"/>
                </a:cubicBezTo>
                <a:cubicBezTo>
                  <a:pt x="229798" y="168284"/>
                  <a:pt x="231955" y="164688"/>
                  <a:pt x="231955" y="160733"/>
                </a:cubicBezTo>
                <a:cubicBezTo>
                  <a:pt x="231955" y="154261"/>
                  <a:pt x="228001" y="151385"/>
                  <a:pt x="225126" y="151385"/>
                </a:cubicBezTo>
                <a:cubicBezTo>
                  <a:pt x="222610" y="151385"/>
                  <a:pt x="220812" y="149227"/>
                  <a:pt x="220812" y="146711"/>
                </a:cubicBezTo>
                <a:cubicBezTo>
                  <a:pt x="220812" y="144194"/>
                  <a:pt x="222610" y="142396"/>
                  <a:pt x="225126" y="142396"/>
                </a:cubicBezTo>
                <a:cubicBezTo>
                  <a:pt x="225844" y="142037"/>
                  <a:pt x="230517" y="139520"/>
                  <a:pt x="230517" y="131250"/>
                </a:cubicBezTo>
                <a:cubicBezTo>
                  <a:pt x="230517" y="125138"/>
                  <a:pt x="225485" y="120464"/>
                  <a:pt x="220812" y="120464"/>
                </a:cubicBezTo>
                <a:lnTo>
                  <a:pt x="166538" y="120464"/>
                </a:lnTo>
                <a:cubicBezTo>
                  <a:pt x="165100" y="120464"/>
                  <a:pt x="163662" y="119744"/>
                  <a:pt x="162944" y="118666"/>
                </a:cubicBezTo>
                <a:cubicBezTo>
                  <a:pt x="161865" y="117587"/>
                  <a:pt x="161865" y="116149"/>
                  <a:pt x="162225" y="114711"/>
                </a:cubicBezTo>
                <a:cubicBezTo>
                  <a:pt x="163303" y="110037"/>
                  <a:pt x="166538" y="98172"/>
                  <a:pt x="165100" y="84149"/>
                </a:cubicBezTo>
                <a:cubicBezTo>
                  <a:pt x="163303" y="67610"/>
                  <a:pt x="155755" y="55385"/>
                  <a:pt x="146769" y="55026"/>
                </a:cubicBezTo>
                <a:close/>
                <a:moveTo>
                  <a:pt x="147128" y="46396"/>
                </a:moveTo>
                <a:cubicBezTo>
                  <a:pt x="161146" y="46756"/>
                  <a:pt x="171929" y="61857"/>
                  <a:pt x="173727" y="83430"/>
                </a:cubicBezTo>
                <a:cubicBezTo>
                  <a:pt x="174805" y="94576"/>
                  <a:pt x="173727" y="105003"/>
                  <a:pt x="171929" y="111475"/>
                </a:cubicBezTo>
                <a:lnTo>
                  <a:pt x="220812" y="111475"/>
                </a:lnTo>
                <a:cubicBezTo>
                  <a:pt x="230877" y="111475"/>
                  <a:pt x="239503" y="120823"/>
                  <a:pt x="239503" y="131250"/>
                </a:cubicBezTo>
                <a:cubicBezTo>
                  <a:pt x="239503" y="137722"/>
                  <a:pt x="237346" y="142756"/>
                  <a:pt x="234471" y="146351"/>
                </a:cubicBezTo>
                <a:cubicBezTo>
                  <a:pt x="238065" y="149227"/>
                  <a:pt x="240941" y="154261"/>
                  <a:pt x="240941" y="160733"/>
                </a:cubicBezTo>
                <a:cubicBezTo>
                  <a:pt x="240941" y="165767"/>
                  <a:pt x="238784" y="170800"/>
                  <a:pt x="235190" y="175115"/>
                </a:cubicBezTo>
                <a:cubicBezTo>
                  <a:pt x="237346" y="178351"/>
                  <a:pt x="238425" y="181946"/>
                  <a:pt x="238425" y="186261"/>
                </a:cubicBezTo>
                <a:cubicBezTo>
                  <a:pt x="238425" y="194531"/>
                  <a:pt x="233393" y="202081"/>
                  <a:pt x="225844" y="205677"/>
                </a:cubicBezTo>
                <a:cubicBezTo>
                  <a:pt x="226204" y="207475"/>
                  <a:pt x="226563" y="209272"/>
                  <a:pt x="226563" y="211430"/>
                </a:cubicBezTo>
                <a:cubicBezTo>
                  <a:pt x="226563" y="222576"/>
                  <a:pt x="218296" y="231564"/>
                  <a:pt x="206435" y="232643"/>
                </a:cubicBezTo>
                <a:cubicBezTo>
                  <a:pt x="206435" y="232643"/>
                  <a:pt x="205716" y="233003"/>
                  <a:pt x="204997" y="233003"/>
                </a:cubicBezTo>
                <a:lnTo>
                  <a:pt x="46846" y="233003"/>
                </a:lnTo>
                <a:cubicBezTo>
                  <a:pt x="44330" y="233003"/>
                  <a:pt x="42173" y="230845"/>
                  <a:pt x="42173" y="228688"/>
                </a:cubicBezTo>
                <a:cubicBezTo>
                  <a:pt x="42173" y="226171"/>
                  <a:pt x="44330" y="224014"/>
                  <a:pt x="46846" y="224014"/>
                </a:cubicBezTo>
                <a:lnTo>
                  <a:pt x="54035" y="224014"/>
                </a:lnTo>
                <a:lnTo>
                  <a:pt x="54035" y="146351"/>
                </a:lnTo>
                <a:lnTo>
                  <a:pt x="17373" y="146351"/>
                </a:lnTo>
                <a:cubicBezTo>
                  <a:pt x="14497" y="146351"/>
                  <a:pt x="12700" y="144553"/>
                  <a:pt x="12700" y="142037"/>
                </a:cubicBezTo>
                <a:cubicBezTo>
                  <a:pt x="12700" y="139520"/>
                  <a:pt x="14497" y="137722"/>
                  <a:pt x="17373" y="137722"/>
                </a:cubicBezTo>
                <a:lnTo>
                  <a:pt x="92854" y="137722"/>
                </a:lnTo>
                <a:cubicBezTo>
                  <a:pt x="94651" y="131250"/>
                  <a:pt x="100761" y="125138"/>
                  <a:pt x="107591" y="117587"/>
                </a:cubicBezTo>
                <a:cubicBezTo>
                  <a:pt x="116217" y="108239"/>
                  <a:pt x="125922" y="97452"/>
                  <a:pt x="129876" y="85587"/>
                </a:cubicBezTo>
                <a:cubicBezTo>
                  <a:pt x="131673" y="80194"/>
                  <a:pt x="129157" y="62936"/>
                  <a:pt x="127360" y="53587"/>
                </a:cubicBezTo>
                <a:cubicBezTo>
                  <a:pt x="127000" y="51790"/>
                  <a:pt x="127719" y="49992"/>
                  <a:pt x="129516" y="48913"/>
                </a:cubicBezTo>
                <a:cubicBezTo>
                  <a:pt x="130235" y="48554"/>
                  <a:pt x="135267" y="46037"/>
                  <a:pt x="147128" y="46396"/>
                </a:cubicBezTo>
                <a:close/>
                <a:moveTo>
                  <a:pt x="146485" y="8987"/>
                </a:moveTo>
                <a:cubicBezTo>
                  <a:pt x="70729" y="8987"/>
                  <a:pt x="8976" y="70816"/>
                  <a:pt x="8976" y="146664"/>
                </a:cubicBezTo>
                <a:cubicBezTo>
                  <a:pt x="8976" y="222871"/>
                  <a:pt x="70729" y="284341"/>
                  <a:pt x="146485" y="284341"/>
                </a:cubicBezTo>
                <a:cubicBezTo>
                  <a:pt x="171617" y="284341"/>
                  <a:pt x="196031" y="277870"/>
                  <a:pt x="217214" y="265289"/>
                </a:cubicBezTo>
                <a:cubicBezTo>
                  <a:pt x="218291" y="264570"/>
                  <a:pt x="219727" y="264211"/>
                  <a:pt x="220804" y="264570"/>
                </a:cubicBezTo>
                <a:lnTo>
                  <a:pt x="282198" y="282544"/>
                </a:lnTo>
                <a:lnTo>
                  <a:pt x="264247" y="221074"/>
                </a:lnTo>
                <a:cubicBezTo>
                  <a:pt x="263888" y="219996"/>
                  <a:pt x="264247" y="218558"/>
                  <a:pt x="264606" y="217479"/>
                </a:cubicBezTo>
                <a:cubicBezTo>
                  <a:pt x="277531" y="196271"/>
                  <a:pt x="283993" y="171827"/>
                  <a:pt x="283993" y="146664"/>
                </a:cubicBezTo>
                <a:cubicBezTo>
                  <a:pt x="283993" y="70816"/>
                  <a:pt x="222599" y="8987"/>
                  <a:pt x="146485" y="8987"/>
                </a:cubicBezTo>
                <a:close/>
                <a:moveTo>
                  <a:pt x="146485" y="0"/>
                </a:moveTo>
                <a:cubicBezTo>
                  <a:pt x="227266" y="0"/>
                  <a:pt x="292969" y="66142"/>
                  <a:pt x="292969" y="146664"/>
                </a:cubicBezTo>
                <a:cubicBezTo>
                  <a:pt x="292969" y="172546"/>
                  <a:pt x="286147" y="198068"/>
                  <a:pt x="273222" y="220355"/>
                </a:cubicBezTo>
                <a:lnTo>
                  <a:pt x="292969" y="287576"/>
                </a:lnTo>
                <a:cubicBezTo>
                  <a:pt x="293328" y="289373"/>
                  <a:pt x="292969" y="291171"/>
                  <a:pt x="291533" y="292249"/>
                </a:cubicBezTo>
                <a:cubicBezTo>
                  <a:pt x="290815" y="292968"/>
                  <a:pt x="289738" y="293328"/>
                  <a:pt x="288661" y="293328"/>
                </a:cubicBezTo>
                <a:cubicBezTo>
                  <a:pt x="287943" y="293328"/>
                  <a:pt x="287584" y="293328"/>
                  <a:pt x="287225" y="293328"/>
                </a:cubicBezTo>
                <a:lnTo>
                  <a:pt x="220445" y="273557"/>
                </a:lnTo>
                <a:cubicBezTo>
                  <a:pt x="197826" y="286498"/>
                  <a:pt x="172694" y="293328"/>
                  <a:pt x="146485" y="293328"/>
                </a:cubicBezTo>
                <a:cubicBezTo>
                  <a:pt x="66061" y="293328"/>
                  <a:pt x="0" y="227545"/>
                  <a:pt x="0" y="146664"/>
                </a:cubicBezTo>
                <a:cubicBezTo>
                  <a:pt x="0" y="66142"/>
                  <a:pt x="66061" y="0"/>
                  <a:pt x="146485" y="0"/>
                </a:cubicBezTo>
                <a:close/>
              </a:path>
            </a:pathLst>
          </a:custGeom>
          <a:solidFill>
            <a:schemeClr val="lt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463" name="Google Shape;463;g347a3058083_0_386"/>
          <p:cNvSpPr/>
          <p:nvPr/>
        </p:nvSpPr>
        <p:spPr>
          <a:xfrm>
            <a:off x="8025420" y="2084936"/>
            <a:ext cx="615989" cy="615989"/>
          </a:xfrm>
          <a:custGeom>
            <a:rect b="b" l="l" r="r" t="t"/>
            <a:pathLst>
              <a:path extrusionOk="0" h="293328" w="293328">
                <a:moveTo>
                  <a:pt x="277852" y="151696"/>
                </a:moveTo>
                <a:cubicBezTo>
                  <a:pt x="210908" y="157088"/>
                  <a:pt x="156922" y="211009"/>
                  <a:pt x="151523" y="277870"/>
                </a:cubicBezTo>
                <a:lnTo>
                  <a:pt x="277852" y="151696"/>
                </a:lnTo>
                <a:close/>
                <a:moveTo>
                  <a:pt x="146844" y="81959"/>
                </a:moveTo>
                <a:lnTo>
                  <a:pt x="128489" y="118625"/>
                </a:lnTo>
                <a:cubicBezTo>
                  <a:pt x="127769" y="120423"/>
                  <a:pt x="126689" y="121141"/>
                  <a:pt x="125249" y="121141"/>
                </a:cubicBezTo>
                <a:lnTo>
                  <a:pt x="84579" y="127252"/>
                </a:lnTo>
                <a:lnTo>
                  <a:pt x="114092" y="155651"/>
                </a:lnTo>
                <a:cubicBezTo>
                  <a:pt x="114812" y="156729"/>
                  <a:pt x="115532" y="158167"/>
                  <a:pt x="115172" y="159605"/>
                </a:cubicBezTo>
                <a:lnTo>
                  <a:pt x="108334" y="200225"/>
                </a:lnTo>
                <a:lnTo>
                  <a:pt x="144685" y="181173"/>
                </a:lnTo>
                <a:cubicBezTo>
                  <a:pt x="145764" y="180454"/>
                  <a:pt x="147204" y="180454"/>
                  <a:pt x="148644" y="181173"/>
                </a:cubicBezTo>
                <a:lnTo>
                  <a:pt x="175997" y="195552"/>
                </a:lnTo>
                <a:cubicBezTo>
                  <a:pt x="178156" y="193035"/>
                  <a:pt x="180316" y="190160"/>
                  <a:pt x="182835" y="188003"/>
                </a:cubicBezTo>
                <a:lnTo>
                  <a:pt x="178156" y="159605"/>
                </a:lnTo>
                <a:cubicBezTo>
                  <a:pt x="177797" y="158167"/>
                  <a:pt x="178516" y="156729"/>
                  <a:pt x="179596" y="155651"/>
                </a:cubicBezTo>
                <a:lnTo>
                  <a:pt x="208749" y="127252"/>
                </a:lnTo>
                <a:lnTo>
                  <a:pt x="168439" y="121141"/>
                </a:lnTo>
                <a:cubicBezTo>
                  <a:pt x="166639" y="121141"/>
                  <a:pt x="165560" y="120423"/>
                  <a:pt x="164840" y="118625"/>
                </a:cubicBezTo>
                <a:lnTo>
                  <a:pt x="146844" y="81959"/>
                </a:lnTo>
                <a:close/>
                <a:moveTo>
                  <a:pt x="146477" y="30162"/>
                </a:moveTo>
                <a:cubicBezTo>
                  <a:pt x="150798" y="30162"/>
                  <a:pt x="155119" y="31965"/>
                  <a:pt x="158360" y="35212"/>
                </a:cubicBezTo>
                <a:lnTo>
                  <a:pt x="162681" y="40261"/>
                </a:lnTo>
                <a:cubicBezTo>
                  <a:pt x="165202" y="42425"/>
                  <a:pt x="168443" y="43147"/>
                  <a:pt x="171324" y="41704"/>
                </a:cubicBezTo>
                <a:lnTo>
                  <a:pt x="177806" y="39179"/>
                </a:lnTo>
                <a:cubicBezTo>
                  <a:pt x="181767" y="37376"/>
                  <a:pt x="186448" y="37015"/>
                  <a:pt x="190769" y="38818"/>
                </a:cubicBezTo>
                <a:cubicBezTo>
                  <a:pt x="195091" y="40622"/>
                  <a:pt x="197972" y="44229"/>
                  <a:pt x="199772" y="48557"/>
                </a:cubicBezTo>
                <a:lnTo>
                  <a:pt x="202293" y="54688"/>
                </a:lnTo>
                <a:cubicBezTo>
                  <a:pt x="203373" y="57574"/>
                  <a:pt x="206254" y="59377"/>
                  <a:pt x="209495" y="59738"/>
                </a:cubicBezTo>
                <a:lnTo>
                  <a:pt x="216337" y="59377"/>
                </a:lnTo>
                <a:cubicBezTo>
                  <a:pt x="220658" y="59377"/>
                  <a:pt x="225339" y="60820"/>
                  <a:pt x="228580" y="64427"/>
                </a:cubicBezTo>
                <a:cubicBezTo>
                  <a:pt x="231461" y="67673"/>
                  <a:pt x="233622" y="72001"/>
                  <a:pt x="233262" y="76329"/>
                </a:cubicBezTo>
                <a:lnTo>
                  <a:pt x="232902" y="83182"/>
                </a:lnTo>
                <a:cubicBezTo>
                  <a:pt x="232902" y="86428"/>
                  <a:pt x="235062" y="89314"/>
                  <a:pt x="237943" y="90396"/>
                </a:cubicBezTo>
                <a:lnTo>
                  <a:pt x="244425" y="92920"/>
                </a:lnTo>
                <a:cubicBezTo>
                  <a:pt x="248386" y="94363"/>
                  <a:pt x="251987" y="97609"/>
                  <a:pt x="253428" y="101937"/>
                </a:cubicBezTo>
                <a:cubicBezTo>
                  <a:pt x="255228" y="105905"/>
                  <a:pt x="255228" y="110954"/>
                  <a:pt x="253428" y="114922"/>
                </a:cubicBezTo>
                <a:lnTo>
                  <a:pt x="250547" y="121414"/>
                </a:lnTo>
                <a:cubicBezTo>
                  <a:pt x="249106" y="123939"/>
                  <a:pt x="249826" y="127546"/>
                  <a:pt x="252347" y="129710"/>
                </a:cubicBezTo>
                <a:cubicBezTo>
                  <a:pt x="254148" y="131513"/>
                  <a:pt x="254148" y="134399"/>
                  <a:pt x="252347" y="136202"/>
                </a:cubicBezTo>
                <a:cubicBezTo>
                  <a:pt x="250907" y="137645"/>
                  <a:pt x="248026" y="138005"/>
                  <a:pt x="246225" y="136202"/>
                </a:cubicBezTo>
                <a:cubicBezTo>
                  <a:pt x="241184" y="131513"/>
                  <a:pt x="239744" y="123939"/>
                  <a:pt x="242624" y="117447"/>
                </a:cubicBezTo>
                <a:lnTo>
                  <a:pt x="245145" y="111315"/>
                </a:lnTo>
                <a:cubicBezTo>
                  <a:pt x="246225" y="109512"/>
                  <a:pt x="246225" y="107348"/>
                  <a:pt x="245145" y="105544"/>
                </a:cubicBezTo>
                <a:cubicBezTo>
                  <a:pt x="244785" y="103380"/>
                  <a:pt x="242984" y="101937"/>
                  <a:pt x="241184" y="101216"/>
                </a:cubicBezTo>
                <a:lnTo>
                  <a:pt x="234702" y="98691"/>
                </a:lnTo>
                <a:cubicBezTo>
                  <a:pt x="228220" y="96167"/>
                  <a:pt x="223899" y="90035"/>
                  <a:pt x="224259" y="82821"/>
                </a:cubicBezTo>
                <a:lnTo>
                  <a:pt x="224259" y="76329"/>
                </a:lnTo>
                <a:cubicBezTo>
                  <a:pt x="224259" y="74165"/>
                  <a:pt x="223539" y="72001"/>
                  <a:pt x="222098" y="70558"/>
                </a:cubicBezTo>
                <a:cubicBezTo>
                  <a:pt x="220658" y="69116"/>
                  <a:pt x="218497" y="68394"/>
                  <a:pt x="216337" y="68394"/>
                </a:cubicBezTo>
                <a:lnTo>
                  <a:pt x="209855" y="68394"/>
                </a:lnTo>
                <a:cubicBezTo>
                  <a:pt x="202653" y="68755"/>
                  <a:pt x="196531" y="64427"/>
                  <a:pt x="194010" y="57934"/>
                </a:cubicBezTo>
                <a:lnTo>
                  <a:pt x="191490" y="51442"/>
                </a:lnTo>
                <a:cubicBezTo>
                  <a:pt x="190769" y="49639"/>
                  <a:pt x="189329" y="47835"/>
                  <a:pt x="187168" y="47114"/>
                </a:cubicBezTo>
                <a:cubicBezTo>
                  <a:pt x="185368" y="46393"/>
                  <a:pt x="183207" y="46393"/>
                  <a:pt x="181407" y="47475"/>
                </a:cubicBezTo>
                <a:lnTo>
                  <a:pt x="174925" y="49999"/>
                </a:lnTo>
                <a:cubicBezTo>
                  <a:pt x="168803" y="52885"/>
                  <a:pt x="161241" y="51442"/>
                  <a:pt x="156560" y="46393"/>
                </a:cubicBezTo>
                <a:lnTo>
                  <a:pt x="151878" y="41343"/>
                </a:lnTo>
                <a:cubicBezTo>
                  <a:pt x="150438" y="39900"/>
                  <a:pt x="148637" y="39179"/>
                  <a:pt x="146477" y="39179"/>
                </a:cubicBezTo>
                <a:cubicBezTo>
                  <a:pt x="144316" y="39179"/>
                  <a:pt x="142155" y="39900"/>
                  <a:pt x="140715" y="41343"/>
                </a:cubicBezTo>
                <a:lnTo>
                  <a:pt x="136034" y="46393"/>
                </a:lnTo>
                <a:cubicBezTo>
                  <a:pt x="131352" y="51442"/>
                  <a:pt x="123790" y="52885"/>
                  <a:pt x="117308" y="49999"/>
                </a:cubicBezTo>
                <a:lnTo>
                  <a:pt x="111186" y="47475"/>
                </a:lnTo>
                <a:cubicBezTo>
                  <a:pt x="109386" y="46393"/>
                  <a:pt x="107225" y="46393"/>
                  <a:pt x="105425" y="47114"/>
                </a:cubicBezTo>
                <a:cubicBezTo>
                  <a:pt x="103264" y="47835"/>
                  <a:pt x="101824" y="49639"/>
                  <a:pt x="101104" y="51442"/>
                </a:cubicBezTo>
                <a:lnTo>
                  <a:pt x="98583" y="57934"/>
                </a:lnTo>
                <a:cubicBezTo>
                  <a:pt x="96062" y="64427"/>
                  <a:pt x="89940" y="68755"/>
                  <a:pt x="82738" y="68394"/>
                </a:cubicBezTo>
                <a:lnTo>
                  <a:pt x="76256" y="68394"/>
                </a:lnTo>
                <a:cubicBezTo>
                  <a:pt x="74096" y="68394"/>
                  <a:pt x="71935" y="69116"/>
                  <a:pt x="70495" y="70558"/>
                </a:cubicBezTo>
                <a:cubicBezTo>
                  <a:pt x="69054" y="72001"/>
                  <a:pt x="68334" y="74165"/>
                  <a:pt x="68334" y="76329"/>
                </a:cubicBezTo>
                <a:lnTo>
                  <a:pt x="68694" y="82821"/>
                </a:lnTo>
                <a:cubicBezTo>
                  <a:pt x="68694" y="90035"/>
                  <a:pt x="64373" y="96167"/>
                  <a:pt x="57891" y="98691"/>
                </a:cubicBezTo>
                <a:lnTo>
                  <a:pt x="51409" y="101216"/>
                </a:lnTo>
                <a:cubicBezTo>
                  <a:pt x="49609" y="101937"/>
                  <a:pt x="47808" y="103380"/>
                  <a:pt x="47088" y="105544"/>
                </a:cubicBezTo>
                <a:cubicBezTo>
                  <a:pt x="46368" y="107348"/>
                  <a:pt x="46368" y="109512"/>
                  <a:pt x="47448" y="111315"/>
                </a:cubicBezTo>
                <a:lnTo>
                  <a:pt x="49969" y="117447"/>
                </a:lnTo>
                <a:cubicBezTo>
                  <a:pt x="52850" y="123939"/>
                  <a:pt x="51409" y="131513"/>
                  <a:pt x="46368" y="136202"/>
                </a:cubicBezTo>
                <a:lnTo>
                  <a:pt x="41326" y="140891"/>
                </a:lnTo>
                <a:cubicBezTo>
                  <a:pt x="39886" y="142334"/>
                  <a:pt x="39166" y="144498"/>
                  <a:pt x="39166" y="146301"/>
                </a:cubicBezTo>
                <a:cubicBezTo>
                  <a:pt x="39166" y="148465"/>
                  <a:pt x="39886" y="150629"/>
                  <a:pt x="41326" y="152072"/>
                </a:cubicBezTo>
                <a:lnTo>
                  <a:pt x="46368" y="156761"/>
                </a:lnTo>
                <a:cubicBezTo>
                  <a:pt x="51409" y="161450"/>
                  <a:pt x="52850" y="169024"/>
                  <a:pt x="49969" y="175155"/>
                </a:cubicBezTo>
                <a:lnTo>
                  <a:pt x="47448" y="181648"/>
                </a:lnTo>
                <a:cubicBezTo>
                  <a:pt x="46368" y="183451"/>
                  <a:pt x="46368" y="185615"/>
                  <a:pt x="47088" y="187779"/>
                </a:cubicBezTo>
                <a:cubicBezTo>
                  <a:pt x="47808" y="189583"/>
                  <a:pt x="49609" y="191025"/>
                  <a:pt x="51409" y="191747"/>
                </a:cubicBezTo>
                <a:lnTo>
                  <a:pt x="57891" y="194271"/>
                </a:lnTo>
                <a:cubicBezTo>
                  <a:pt x="64373" y="196796"/>
                  <a:pt x="68694" y="202928"/>
                  <a:pt x="68694" y="210141"/>
                </a:cubicBezTo>
                <a:lnTo>
                  <a:pt x="68334" y="216994"/>
                </a:lnTo>
                <a:cubicBezTo>
                  <a:pt x="68334" y="218798"/>
                  <a:pt x="69054" y="220962"/>
                  <a:pt x="70495" y="222405"/>
                </a:cubicBezTo>
                <a:cubicBezTo>
                  <a:pt x="71935" y="223847"/>
                  <a:pt x="74096" y="224929"/>
                  <a:pt x="76256" y="224569"/>
                </a:cubicBezTo>
                <a:lnTo>
                  <a:pt x="82738" y="224569"/>
                </a:lnTo>
                <a:cubicBezTo>
                  <a:pt x="89940" y="224569"/>
                  <a:pt x="96062" y="228536"/>
                  <a:pt x="98583" y="235028"/>
                </a:cubicBezTo>
                <a:lnTo>
                  <a:pt x="101104" y="241521"/>
                </a:lnTo>
                <a:cubicBezTo>
                  <a:pt x="101824" y="243324"/>
                  <a:pt x="103264" y="245127"/>
                  <a:pt x="105425" y="245488"/>
                </a:cubicBezTo>
                <a:cubicBezTo>
                  <a:pt x="107225" y="246570"/>
                  <a:pt x="109386" y="246570"/>
                  <a:pt x="111186" y="245488"/>
                </a:cubicBezTo>
                <a:lnTo>
                  <a:pt x="117308" y="242963"/>
                </a:lnTo>
                <a:cubicBezTo>
                  <a:pt x="123790" y="240078"/>
                  <a:pt x="131352" y="241521"/>
                  <a:pt x="136034" y="246570"/>
                </a:cubicBezTo>
                <a:cubicBezTo>
                  <a:pt x="137834" y="248373"/>
                  <a:pt x="137834" y="251259"/>
                  <a:pt x="136034" y="252702"/>
                </a:cubicBezTo>
                <a:cubicBezTo>
                  <a:pt x="134233" y="254505"/>
                  <a:pt x="131352" y="254505"/>
                  <a:pt x="129552" y="252702"/>
                </a:cubicBezTo>
                <a:cubicBezTo>
                  <a:pt x="127391" y="250177"/>
                  <a:pt x="123790" y="249816"/>
                  <a:pt x="121269" y="250898"/>
                </a:cubicBezTo>
                <a:lnTo>
                  <a:pt x="114788" y="253784"/>
                </a:lnTo>
                <a:cubicBezTo>
                  <a:pt x="112627" y="254866"/>
                  <a:pt x="110466" y="255226"/>
                  <a:pt x="107946" y="255226"/>
                </a:cubicBezTo>
                <a:cubicBezTo>
                  <a:pt x="105785" y="255226"/>
                  <a:pt x="103624" y="254866"/>
                  <a:pt x="101824" y="253784"/>
                </a:cubicBezTo>
                <a:cubicBezTo>
                  <a:pt x="97863" y="251980"/>
                  <a:pt x="94262" y="248734"/>
                  <a:pt x="92821" y="244406"/>
                </a:cubicBezTo>
                <a:lnTo>
                  <a:pt x="90300" y="238274"/>
                </a:lnTo>
                <a:cubicBezTo>
                  <a:pt x="89220" y="235389"/>
                  <a:pt x="85979" y="233225"/>
                  <a:pt x="83098" y="233225"/>
                </a:cubicBezTo>
                <a:lnTo>
                  <a:pt x="76256" y="233586"/>
                </a:lnTo>
                <a:cubicBezTo>
                  <a:pt x="71935" y="233586"/>
                  <a:pt x="67254" y="231782"/>
                  <a:pt x="64373" y="228897"/>
                </a:cubicBezTo>
                <a:cubicBezTo>
                  <a:pt x="60772" y="225651"/>
                  <a:pt x="59332" y="220962"/>
                  <a:pt x="59332" y="216634"/>
                </a:cubicBezTo>
                <a:lnTo>
                  <a:pt x="59692" y="209781"/>
                </a:lnTo>
                <a:cubicBezTo>
                  <a:pt x="59692" y="206535"/>
                  <a:pt x="57891" y="203649"/>
                  <a:pt x="54650" y="202567"/>
                </a:cubicBezTo>
                <a:lnTo>
                  <a:pt x="48528" y="200042"/>
                </a:lnTo>
                <a:cubicBezTo>
                  <a:pt x="44207" y="198239"/>
                  <a:pt x="40606" y="195354"/>
                  <a:pt x="38806" y="191025"/>
                </a:cubicBezTo>
                <a:cubicBezTo>
                  <a:pt x="37005" y="186697"/>
                  <a:pt x="37365" y="182008"/>
                  <a:pt x="39166" y="178041"/>
                </a:cubicBezTo>
                <a:lnTo>
                  <a:pt x="41686" y="171549"/>
                </a:lnTo>
                <a:cubicBezTo>
                  <a:pt x="43487" y="168663"/>
                  <a:pt x="42407" y="165417"/>
                  <a:pt x="40246" y="162892"/>
                </a:cubicBezTo>
                <a:lnTo>
                  <a:pt x="35205" y="158564"/>
                </a:lnTo>
                <a:cubicBezTo>
                  <a:pt x="32324" y="155318"/>
                  <a:pt x="30163" y="150990"/>
                  <a:pt x="30163" y="146301"/>
                </a:cubicBezTo>
                <a:cubicBezTo>
                  <a:pt x="30163" y="141973"/>
                  <a:pt x="32324" y="137645"/>
                  <a:pt x="35205" y="134399"/>
                </a:cubicBezTo>
                <a:lnTo>
                  <a:pt x="40246" y="129710"/>
                </a:lnTo>
                <a:cubicBezTo>
                  <a:pt x="42407" y="127546"/>
                  <a:pt x="43487" y="123939"/>
                  <a:pt x="41686" y="121414"/>
                </a:cubicBezTo>
                <a:lnTo>
                  <a:pt x="39166" y="114922"/>
                </a:lnTo>
                <a:cubicBezTo>
                  <a:pt x="37365" y="110954"/>
                  <a:pt x="37005" y="105905"/>
                  <a:pt x="38806" y="101937"/>
                </a:cubicBezTo>
                <a:cubicBezTo>
                  <a:pt x="40606" y="97609"/>
                  <a:pt x="44207" y="94363"/>
                  <a:pt x="48528" y="92920"/>
                </a:cubicBezTo>
                <a:lnTo>
                  <a:pt x="54650" y="90396"/>
                </a:lnTo>
                <a:cubicBezTo>
                  <a:pt x="57891" y="89314"/>
                  <a:pt x="59692" y="86428"/>
                  <a:pt x="59692" y="83182"/>
                </a:cubicBezTo>
                <a:lnTo>
                  <a:pt x="59332" y="76329"/>
                </a:lnTo>
                <a:cubicBezTo>
                  <a:pt x="59332" y="71640"/>
                  <a:pt x="60772" y="67673"/>
                  <a:pt x="64373" y="64427"/>
                </a:cubicBezTo>
                <a:cubicBezTo>
                  <a:pt x="67254" y="60820"/>
                  <a:pt x="71575" y="59377"/>
                  <a:pt x="76256" y="59377"/>
                </a:cubicBezTo>
                <a:lnTo>
                  <a:pt x="83098" y="59738"/>
                </a:lnTo>
                <a:cubicBezTo>
                  <a:pt x="86339" y="59377"/>
                  <a:pt x="89220" y="57574"/>
                  <a:pt x="90300" y="54688"/>
                </a:cubicBezTo>
                <a:lnTo>
                  <a:pt x="92821" y="48557"/>
                </a:lnTo>
                <a:cubicBezTo>
                  <a:pt x="94262" y="44229"/>
                  <a:pt x="97863" y="40622"/>
                  <a:pt x="101824" y="38818"/>
                </a:cubicBezTo>
                <a:cubicBezTo>
                  <a:pt x="105785" y="37015"/>
                  <a:pt x="110826" y="37376"/>
                  <a:pt x="114788" y="39179"/>
                </a:cubicBezTo>
                <a:lnTo>
                  <a:pt x="121269" y="41704"/>
                </a:lnTo>
                <a:cubicBezTo>
                  <a:pt x="124150" y="43147"/>
                  <a:pt x="127391" y="42425"/>
                  <a:pt x="129552" y="40261"/>
                </a:cubicBezTo>
                <a:lnTo>
                  <a:pt x="134233" y="35212"/>
                </a:lnTo>
                <a:cubicBezTo>
                  <a:pt x="137474" y="31965"/>
                  <a:pt x="141795" y="30162"/>
                  <a:pt x="146477" y="30162"/>
                </a:cubicBezTo>
                <a:close/>
                <a:moveTo>
                  <a:pt x="146844" y="8987"/>
                </a:moveTo>
                <a:cubicBezTo>
                  <a:pt x="70543" y="8987"/>
                  <a:pt x="8638" y="70816"/>
                  <a:pt x="8638" y="146664"/>
                </a:cubicBezTo>
                <a:cubicBezTo>
                  <a:pt x="8638" y="221434"/>
                  <a:pt x="68383" y="282184"/>
                  <a:pt x="142165" y="284341"/>
                </a:cubicBezTo>
                <a:cubicBezTo>
                  <a:pt x="143245" y="253786"/>
                  <a:pt x="153682" y="225747"/>
                  <a:pt x="170598" y="202741"/>
                </a:cubicBezTo>
                <a:lnTo>
                  <a:pt x="146844" y="189800"/>
                </a:lnTo>
                <a:lnTo>
                  <a:pt x="104375" y="212087"/>
                </a:lnTo>
                <a:cubicBezTo>
                  <a:pt x="103655" y="212447"/>
                  <a:pt x="102935" y="212806"/>
                  <a:pt x="102215" y="212806"/>
                </a:cubicBezTo>
                <a:cubicBezTo>
                  <a:pt x="101495" y="212806"/>
                  <a:pt x="100416" y="212447"/>
                  <a:pt x="99696" y="211728"/>
                </a:cubicBezTo>
                <a:cubicBezTo>
                  <a:pt x="98256" y="211009"/>
                  <a:pt x="97536" y="209212"/>
                  <a:pt x="97896" y="207414"/>
                </a:cubicBezTo>
                <a:lnTo>
                  <a:pt x="105814" y="160683"/>
                </a:lnTo>
                <a:lnTo>
                  <a:pt x="71982" y="127252"/>
                </a:lnTo>
                <a:cubicBezTo>
                  <a:pt x="70543" y="126174"/>
                  <a:pt x="70183" y="124377"/>
                  <a:pt x="70543" y="122939"/>
                </a:cubicBezTo>
                <a:cubicBezTo>
                  <a:pt x="71263" y="121141"/>
                  <a:pt x="72702" y="119704"/>
                  <a:pt x="74142" y="119704"/>
                </a:cubicBezTo>
                <a:lnTo>
                  <a:pt x="121650" y="112874"/>
                </a:lnTo>
                <a:lnTo>
                  <a:pt x="142525" y="70097"/>
                </a:lnTo>
                <a:cubicBezTo>
                  <a:pt x="143965" y="66861"/>
                  <a:pt x="149004" y="66861"/>
                  <a:pt x="150803" y="70097"/>
                </a:cubicBezTo>
                <a:lnTo>
                  <a:pt x="171678" y="112874"/>
                </a:lnTo>
                <a:lnTo>
                  <a:pt x="218826" y="119704"/>
                </a:lnTo>
                <a:cubicBezTo>
                  <a:pt x="220626" y="119704"/>
                  <a:pt x="222066" y="121141"/>
                  <a:pt x="222426" y="122939"/>
                </a:cubicBezTo>
                <a:cubicBezTo>
                  <a:pt x="223145" y="124377"/>
                  <a:pt x="222426" y="126174"/>
                  <a:pt x="221706" y="127252"/>
                </a:cubicBezTo>
                <a:lnTo>
                  <a:pt x="187154" y="160683"/>
                </a:lnTo>
                <a:lnTo>
                  <a:pt x="190753" y="180095"/>
                </a:lnTo>
                <a:cubicBezTo>
                  <a:pt x="215587" y="157448"/>
                  <a:pt x="248339" y="143429"/>
                  <a:pt x="284690" y="142350"/>
                </a:cubicBezTo>
                <a:cubicBezTo>
                  <a:pt x="282171" y="68659"/>
                  <a:pt x="221346" y="8987"/>
                  <a:pt x="146844" y="8987"/>
                </a:cubicBezTo>
                <a:close/>
                <a:moveTo>
                  <a:pt x="146844" y="0"/>
                </a:moveTo>
                <a:cubicBezTo>
                  <a:pt x="227464" y="0"/>
                  <a:pt x="293328" y="66143"/>
                  <a:pt x="293328" y="146664"/>
                </a:cubicBezTo>
                <a:cubicBezTo>
                  <a:pt x="293328" y="148102"/>
                  <a:pt x="292968" y="149180"/>
                  <a:pt x="292248" y="149899"/>
                </a:cubicBezTo>
                <a:lnTo>
                  <a:pt x="149723" y="292249"/>
                </a:lnTo>
                <a:cubicBezTo>
                  <a:pt x="149004" y="292968"/>
                  <a:pt x="147564" y="293328"/>
                  <a:pt x="146844" y="293328"/>
                </a:cubicBezTo>
                <a:cubicBezTo>
                  <a:pt x="65864" y="293328"/>
                  <a:pt x="0" y="227545"/>
                  <a:pt x="0" y="146664"/>
                </a:cubicBezTo>
                <a:cubicBezTo>
                  <a:pt x="0" y="66143"/>
                  <a:pt x="65864" y="0"/>
                  <a:pt x="146844" y="0"/>
                </a:cubicBezTo>
                <a:close/>
              </a:path>
            </a:pathLst>
          </a:custGeom>
          <a:solidFill>
            <a:schemeClr val="lt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464" name="Google Shape;464;g347a3058083_0_386"/>
          <p:cNvSpPr/>
          <p:nvPr/>
        </p:nvSpPr>
        <p:spPr>
          <a:xfrm>
            <a:off x="1313058" y="2084936"/>
            <a:ext cx="615924" cy="615989"/>
          </a:xfrm>
          <a:custGeom>
            <a:rect b="b" l="l" r="r" t="t"/>
            <a:pathLst>
              <a:path extrusionOk="0" h="293328" w="293297">
                <a:moveTo>
                  <a:pt x="271538" y="241564"/>
                </a:moveTo>
                <a:lnTo>
                  <a:pt x="241687" y="271759"/>
                </a:lnTo>
                <a:lnTo>
                  <a:pt x="252117" y="282544"/>
                </a:lnTo>
                <a:cubicBezTo>
                  <a:pt x="254994" y="285419"/>
                  <a:pt x="259670" y="285419"/>
                  <a:pt x="262906" y="282544"/>
                </a:cubicBezTo>
                <a:lnTo>
                  <a:pt x="282328" y="262773"/>
                </a:lnTo>
                <a:cubicBezTo>
                  <a:pt x="283766" y="261694"/>
                  <a:pt x="284486" y="259537"/>
                  <a:pt x="284486" y="257740"/>
                </a:cubicBezTo>
                <a:cubicBezTo>
                  <a:pt x="284486" y="255583"/>
                  <a:pt x="283766" y="253786"/>
                  <a:pt x="282328" y="252348"/>
                </a:cubicBezTo>
                <a:lnTo>
                  <a:pt x="271538" y="241564"/>
                </a:lnTo>
                <a:close/>
                <a:moveTo>
                  <a:pt x="229818" y="200225"/>
                </a:moveTo>
                <a:lnTo>
                  <a:pt x="199608" y="230061"/>
                </a:lnTo>
                <a:lnTo>
                  <a:pt x="235213" y="265289"/>
                </a:lnTo>
                <a:lnTo>
                  <a:pt x="265424" y="235453"/>
                </a:lnTo>
                <a:lnTo>
                  <a:pt x="229818" y="200225"/>
                </a:lnTo>
                <a:close/>
                <a:moveTo>
                  <a:pt x="198169" y="183330"/>
                </a:moveTo>
                <a:cubicBezTo>
                  <a:pt x="196011" y="186206"/>
                  <a:pt x="193493" y="188722"/>
                  <a:pt x="190976" y="191238"/>
                </a:cubicBezTo>
                <a:cubicBezTo>
                  <a:pt x="188458" y="193754"/>
                  <a:pt x="185941" y="195911"/>
                  <a:pt x="183423" y="198428"/>
                </a:cubicBezTo>
                <a:lnTo>
                  <a:pt x="201046" y="216042"/>
                </a:lnTo>
                <a:lnTo>
                  <a:pt x="216152" y="201303"/>
                </a:lnTo>
                <a:lnTo>
                  <a:pt x="198169" y="183330"/>
                </a:lnTo>
                <a:close/>
                <a:moveTo>
                  <a:pt x="112712" y="81734"/>
                </a:moveTo>
                <a:cubicBezTo>
                  <a:pt x="103641" y="81734"/>
                  <a:pt x="96384" y="88991"/>
                  <a:pt x="96384" y="98062"/>
                </a:cubicBezTo>
                <a:cubicBezTo>
                  <a:pt x="96384" y="107134"/>
                  <a:pt x="103641" y="114391"/>
                  <a:pt x="112712" y="114391"/>
                </a:cubicBezTo>
                <a:cubicBezTo>
                  <a:pt x="121784" y="114391"/>
                  <a:pt x="129041" y="107134"/>
                  <a:pt x="129041" y="98062"/>
                </a:cubicBezTo>
                <a:cubicBezTo>
                  <a:pt x="129041" y="88991"/>
                  <a:pt x="121784" y="81734"/>
                  <a:pt x="112712" y="81734"/>
                </a:cubicBezTo>
                <a:close/>
                <a:moveTo>
                  <a:pt x="112712" y="73025"/>
                </a:moveTo>
                <a:cubicBezTo>
                  <a:pt x="126501" y="73025"/>
                  <a:pt x="137749" y="84274"/>
                  <a:pt x="137749" y="98062"/>
                </a:cubicBezTo>
                <a:cubicBezTo>
                  <a:pt x="137749" y="112214"/>
                  <a:pt x="126501" y="123462"/>
                  <a:pt x="112712" y="123462"/>
                </a:cubicBezTo>
                <a:cubicBezTo>
                  <a:pt x="98924" y="123462"/>
                  <a:pt x="87312" y="112214"/>
                  <a:pt x="87312" y="98062"/>
                </a:cubicBezTo>
                <a:cubicBezTo>
                  <a:pt x="87312" y="84274"/>
                  <a:pt x="98924" y="73025"/>
                  <a:pt x="112712" y="73025"/>
                </a:cubicBezTo>
                <a:close/>
                <a:moveTo>
                  <a:pt x="113326" y="51535"/>
                </a:moveTo>
                <a:cubicBezTo>
                  <a:pt x="100706" y="51535"/>
                  <a:pt x="89167" y="56595"/>
                  <a:pt x="80152" y="65268"/>
                </a:cubicBezTo>
                <a:cubicBezTo>
                  <a:pt x="71498" y="74302"/>
                  <a:pt x="66450" y="85867"/>
                  <a:pt x="66450" y="98515"/>
                </a:cubicBezTo>
                <a:cubicBezTo>
                  <a:pt x="66450" y="111163"/>
                  <a:pt x="71498" y="123089"/>
                  <a:pt x="80152" y="131762"/>
                </a:cubicBezTo>
                <a:lnTo>
                  <a:pt x="113326" y="165009"/>
                </a:lnTo>
                <a:lnTo>
                  <a:pt x="146500" y="131762"/>
                </a:lnTo>
                <a:cubicBezTo>
                  <a:pt x="164529" y="113332"/>
                  <a:pt x="164529" y="83698"/>
                  <a:pt x="146500" y="65268"/>
                </a:cubicBezTo>
                <a:cubicBezTo>
                  <a:pt x="137485" y="56595"/>
                  <a:pt x="125946" y="51535"/>
                  <a:pt x="113326" y="51535"/>
                </a:cubicBezTo>
                <a:close/>
                <a:moveTo>
                  <a:pt x="113326" y="42862"/>
                </a:moveTo>
                <a:cubicBezTo>
                  <a:pt x="128110" y="42862"/>
                  <a:pt x="142173" y="48644"/>
                  <a:pt x="152630" y="59124"/>
                </a:cubicBezTo>
                <a:cubicBezTo>
                  <a:pt x="174265" y="80807"/>
                  <a:pt x="174265" y="116223"/>
                  <a:pt x="152630" y="137906"/>
                </a:cubicBezTo>
                <a:lnTo>
                  <a:pt x="124143" y="166816"/>
                </a:lnTo>
                <a:lnTo>
                  <a:pt x="169938" y="166816"/>
                </a:lnTo>
                <a:cubicBezTo>
                  <a:pt x="172101" y="166816"/>
                  <a:pt x="174265" y="168623"/>
                  <a:pt x="174265" y="171514"/>
                </a:cubicBezTo>
                <a:cubicBezTo>
                  <a:pt x="174265" y="173682"/>
                  <a:pt x="172101" y="175851"/>
                  <a:pt x="169938" y="175851"/>
                </a:cubicBezTo>
                <a:lnTo>
                  <a:pt x="56714" y="175851"/>
                </a:lnTo>
                <a:cubicBezTo>
                  <a:pt x="54551" y="175851"/>
                  <a:pt x="52387" y="173682"/>
                  <a:pt x="52387" y="171514"/>
                </a:cubicBezTo>
                <a:cubicBezTo>
                  <a:pt x="52387" y="168623"/>
                  <a:pt x="54551" y="166816"/>
                  <a:pt x="56714" y="166816"/>
                </a:cubicBezTo>
                <a:lnTo>
                  <a:pt x="102508" y="166816"/>
                </a:lnTo>
                <a:lnTo>
                  <a:pt x="74022" y="137906"/>
                </a:lnTo>
                <a:cubicBezTo>
                  <a:pt x="52387" y="116223"/>
                  <a:pt x="52387" y="80807"/>
                  <a:pt x="74022" y="59124"/>
                </a:cubicBezTo>
                <a:cubicBezTo>
                  <a:pt x="84479" y="48644"/>
                  <a:pt x="98542" y="42862"/>
                  <a:pt x="113326" y="42862"/>
                </a:cubicBezTo>
                <a:close/>
                <a:moveTo>
                  <a:pt x="111852" y="8987"/>
                </a:moveTo>
                <a:cubicBezTo>
                  <a:pt x="84159" y="8987"/>
                  <a:pt x="58624" y="19771"/>
                  <a:pt x="38843" y="39182"/>
                </a:cubicBezTo>
                <a:cubicBezTo>
                  <a:pt x="19422" y="58594"/>
                  <a:pt x="8632" y="84476"/>
                  <a:pt x="8632" y="112155"/>
                </a:cubicBezTo>
                <a:cubicBezTo>
                  <a:pt x="8632" y="139474"/>
                  <a:pt x="19422" y="165356"/>
                  <a:pt x="38843" y="185127"/>
                </a:cubicBezTo>
                <a:cubicBezTo>
                  <a:pt x="58624" y="204539"/>
                  <a:pt x="84159" y="214963"/>
                  <a:pt x="111852" y="214963"/>
                </a:cubicBezTo>
                <a:cubicBezTo>
                  <a:pt x="139186" y="214963"/>
                  <a:pt x="165441" y="204539"/>
                  <a:pt x="184862" y="185127"/>
                </a:cubicBezTo>
                <a:cubicBezTo>
                  <a:pt x="204283" y="165356"/>
                  <a:pt x="215073" y="139474"/>
                  <a:pt x="215073" y="112155"/>
                </a:cubicBezTo>
                <a:cubicBezTo>
                  <a:pt x="215073" y="84476"/>
                  <a:pt x="204283" y="58594"/>
                  <a:pt x="184862" y="39182"/>
                </a:cubicBezTo>
                <a:cubicBezTo>
                  <a:pt x="165441" y="19771"/>
                  <a:pt x="139186" y="8987"/>
                  <a:pt x="111852" y="8987"/>
                </a:cubicBezTo>
                <a:close/>
                <a:moveTo>
                  <a:pt x="111852" y="0"/>
                </a:moveTo>
                <a:cubicBezTo>
                  <a:pt x="142063" y="0"/>
                  <a:pt x="170116" y="11863"/>
                  <a:pt x="190976" y="32712"/>
                </a:cubicBezTo>
                <a:cubicBezTo>
                  <a:pt x="212195" y="54280"/>
                  <a:pt x="223704" y="82319"/>
                  <a:pt x="223704" y="112155"/>
                </a:cubicBezTo>
                <a:cubicBezTo>
                  <a:pt x="223704" y="135520"/>
                  <a:pt x="216511" y="157448"/>
                  <a:pt x="203564" y="176140"/>
                </a:cubicBezTo>
                <a:lnTo>
                  <a:pt x="222266" y="194833"/>
                </a:lnTo>
                <a:lnTo>
                  <a:pt x="226582" y="190519"/>
                </a:lnTo>
                <a:cubicBezTo>
                  <a:pt x="228380" y="188722"/>
                  <a:pt x="231257" y="188722"/>
                  <a:pt x="233055" y="190519"/>
                </a:cubicBezTo>
                <a:lnTo>
                  <a:pt x="288442" y="246237"/>
                </a:lnTo>
                <a:cubicBezTo>
                  <a:pt x="294916" y="252348"/>
                  <a:pt x="294916" y="262773"/>
                  <a:pt x="288442" y="269243"/>
                </a:cubicBezTo>
                <a:lnTo>
                  <a:pt x="269021" y="288654"/>
                </a:lnTo>
                <a:cubicBezTo>
                  <a:pt x="265784" y="291890"/>
                  <a:pt x="261828" y="293328"/>
                  <a:pt x="257512" y="293328"/>
                </a:cubicBezTo>
                <a:cubicBezTo>
                  <a:pt x="253196" y="293328"/>
                  <a:pt x="249240" y="291890"/>
                  <a:pt x="246003" y="288654"/>
                </a:cubicBezTo>
                <a:lnTo>
                  <a:pt x="190616" y="233296"/>
                </a:lnTo>
                <a:cubicBezTo>
                  <a:pt x="188458" y="231139"/>
                  <a:pt x="188458" y="228623"/>
                  <a:pt x="190616" y="226826"/>
                </a:cubicBezTo>
                <a:lnTo>
                  <a:pt x="194572" y="222512"/>
                </a:lnTo>
                <a:lnTo>
                  <a:pt x="176230" y="203820"/>
                </a:lnTo>
                <a:cubicBezTo>
                  <a:pt x="157169" y="217120"/>
                  <a:pt x="135230" y="224309"/>
                  <a:pt x="111852" y="224309"/>
                </a:cubicBezTo>
                <a:cubicBezTo>
                  <a:pt x="82001" y="224309"/>
                  <a:pt x="53948" y="212087"/>
                  <a:pt x="32729" y="191238"/>
                </a:cubicBezTo>
                <a:cubicBezTo>
                  <a:pt x="11509" y="170029"/>
                  <a:pt x="0" y="141991"/>
                  <a:pt x="0" y="112155"/>
                </a:cubicBezTo>
                <a:cubicBezTo>
                  <a:pt x="0" y="82319"/>
                  <a:pt x="11509" y="54280"/>
                  <a:pt x="32729" y="32712"/>
                </a:cubicBezTo>
                <a:cubicBezTo>
                  <a:pt x="53948" y="11863"/>
                  <a:pt x="82001" y="0"/>
                  <a:pt x="111852" y="0"/>
                </a:cubicBezTo>
                <a:close/>
              </a:path>
            </a:pathLst>
          </a:custGeom>
          <a:solidFill>
            <a:schemeClr val="lt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465" name="Google Shape;465;g347a3058083_0_386"/>
          <p:cNvSpPr txBox="1"/>
          <p:nvPr/>
        </p:nvSpPr>
        <p:spPr>
          <a:xfrm>
            <a:off x="1254230" y="3071700"/>
            <a:ext cx="733800" cy="738600"/>
          </a:xfrm>
          <a:prstGeom prst="rect">
            <a:avLst/>
          </a:prstGeom>
          <a:no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rPr b="1" lang="en-GB" sz="3500">
                <a:solidFill>
                  <a:schemeClr val="lt1"/>
                </a:solidFill>
                <a:latin typeface="Montserrat"/>
                <a:ea typeface="Montserrat"/>
                <a:cs typeface="Montserrat"/>
                <a:sym typeface="Montserrat"/>
              </a:rPr>
              <a:t>01</a:t>
            </a:r>
            <a:endParaRPr sz="3500">
              <a:latin typeface="Montserrat"/>
              <a:ea typeface="Montserrat"/>
              <a:cs typeface="Montserrat"/>
              <a:sym typeface="Montserrat"/>
            </a:endParaRPr>
          </a:p>
        </p:txBody>
      </p:sp>
      <p:sp>
        <p:nvSpPr>
          <p:cNvPr id="466" name="Google Shape;466;g347a3058083_0_386"/>
          <p:cNvSpPr txBox="1"/>
          <p:nvPr/>
        </p:nvSpPr>
        <p:spPr>
          <a:xfrm>
            <a:off x="3491683" y="3071700"/>
            <a:ext cx="733800" cy="738600"/>
          </a:xfrm>
          <a:prstGeom prst="rect">
            <a:avLst/>
          </a:prstGeom>
          <a:no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rPr b="1" lang="en-GB" sz="3500">
                <a:solidFill>
                  <a:schemeClr val="lt1"/>
                </a:solidFill>
                <a:latin typeface="Montserrat"/>
                <a:ea typeface="Montserrat"/>
                <a:cs typeface="Montserrat"/>
                <a:sym typeface="Montserrat"/>
              </a:rPr>
              <a:t>02</a:t>
            </a:r>
            <a:endParaRPr sz="3500">
              <a:latin typeface="Montserrat"/>
              <a:ea typeface="Montserrat"/>
              <a:cs typeface="Montserrat"/>
              <a:sym typeface="Montserrat"/>
            </a:endParaRPr>
          </a:p>
        </p:txBody>
      </p:sp>
      <p:sp>
        <p:nvSpPr>
          <p:cNvPr id="467" name="Google Shape;467;g347a3058083_0_386"/>
          <p:cNvSpPr txBox="1"/>
          <p:nvPr/>
        </p:nvSpPr>
        <p:spPr>
          <a:xfrm>
            <a:off x="5729137" y="3071700"/>
            <a:ext cx="733800" cy="738600"/>
          </a:xfrm>
          <a:prstGeom prst="rect">
            <a:avLst/>
          </a:prstGeom>
          <a:no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rPr b="1" lang="en-GB" sz="3500">
                <a:solidFill>
                  <a:schemeClr val="lt1"/>
                </a:solidFill>
                <a:latin typeface="Montserrat"/>
                <a:ea typeface="Montserrat"/>
                <a:cs typeface="Montserrat"/>
                <a:sym typeface="Montserrat"/>
              </a:rPr>
              <a:t>03</a:t>
            </a:r>
            <a:endParaRPr sz="3500">
              <a:latin typeface="Montserrat"/>
              <a:ea typeface="Montserrat"/>
              <a:cs typeface="Montserrat"/>
              <a:sym typeface="Montserrat"/>
            </a:endParaRPr>
          </a:p>
        </p:txBody>
      </p:sp>
      <p:sp>
        <p:nvSpPr>
          <p:cNvPr id="468" name="Google Shape;468;g347a3058083_0_386"/>
          <p:cNvSpPr txBox="1"/>
          <p:nvPr/>
        </p:nvSpPr>
        <p:spPr>
          <a:xfrm>
            <a:off x="7966590" y="3071700"/>
            <a:ext cx="733800" cy="738600"/>
          </a:xfrm>
          <a:prstGeom prst="rect">
            <a:avLst/>
          </a:prstGeom>
          <a:no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rPr b="1" lang="en-GB" sz="3500">
                <a:solidFill>
                  <a:schemeClr val="lt1"/>
                </a:solidFill>
                <a:latin typeface="Montserrat"/>
                <a:ea typeface="Montserrat"/>
                <a:cs typeface="Montserrat"/>
                <a:sym typeface="Montserrat"/>
              </a:rPr>
              <a:t>04</a:t>
            </a:r>
            <a:endParaRPr sz="3500">
              <a:latin typeface="Montserrat"/>
              <a:ea typeface="Montserrat"/>
              <a:cs typeface="Montserrat"/>
              <a:sym typeface="Montserrat"/>
            </a:endParaRPr>
          </a:p>
        </p:txBody>
      </p:sp>
      <p:sp>
        <p:nvSpPr>
          <p:cNvPr id="469" name="Google Shape;469;g347a3058083_0_386"/>
          <p:cNvSpPr txBox="1"/>
          <p:nvPr/>
        </p:nvSpPr>
        <p:spPr>
          <a:xfrm>
            <a:off x="10204045" y="3071700"/>
            <a:ext cx="733800" cy="738600"/>
          </a:xfrm>
          <a:prstGeom prst="rect">
            <a:avLst/>
          </a:prstGeom>
          <a:no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rPr b="1" lang="en-GB" sz="3500">
                <a:solidFill>
                  <a:schemeClr val="lt1"/>
                </a:solidFill>
                <a:latin typeface="Montserrat"/>
                <a:ea typeface="Montserrat"/>
                <a:cs typeface="Montserrat"/>
                <a:sym typeface="Montserrat"/>
              </a:rPr>
              <a:t>05</a:t>
            </a:r>
            <a:endParaRPr sz="3500">
              <a:latin typeface="Montserrat"/>
              <a:ea typeface="Montserrat"/>
              <a:cs typeface="Montserrat"/>
              <a:sym typeface="Montserrat"/>
            </a:endParaRPr>
          </a:p>
        </p:txBody>
      </p:sp>
      <p:sp>
        <p:nvSpPr>
          <p:cNvPr id="470" name="Google Shape;470;g347a3058083_0_386"/>
          <p:cNvSpPr txBox="1"/>
          <p:nvPr>
            <p:ph type="title"/>
          </p:nvPr>
        </p:nvSpPr>
        <p:spPr>
          <a:xfrm>
            <a:off x="443409" y="159689"/>
            <a:ext cx="11305200" cy="639900"/>
          </a:xfrm>
          <a:prstGeom prst="rect">
            <a:avLst/>
          </a:prstGeom>
          <a:noFill/>
          <a:ln>
            <a:noFill/>
          </a:ln>
        </p:spPr>
        <p:txBody>
          <a:bodyPr anchorCtr="0" anchor="ctr" bIns="45700" lIns="90000" spcFirstLastPara="1" rIns="91425" wrap="square" tIns="45700">
            <a:normAutofit/>
          </a:bodyPr>
          <a:lstStyle/>
          <a:p>
            <a:pPr indent="0" lvl="0" marL="0" rtl="0" algn="l">
              <a:lnSpc>
                <a:spcPct val="100000"/>
              </a:lnSpc>
              <a:spcBef>
                <a:spcPts val="0"/>
              </a:spcBef>
              <a:spcAft>
                <a:spcPts val="0"/>
              </a:spcAft>
              <a:buSzPts val="2800"/>
              <a:buNone/>
            </a:pPr>
            <a:r>
              <a:rPr lang="en-GB"/>
              <a:t>Impact</a:t>
            </a:r>
            <a:endParaRPr/>
          </a:p>
        </p:txBody>
      </p:sp>
      <p:sp>
        <p:nvSpPr>
          <p:cNvPr id="471" name="Google Shape;471;g347a3058083_0_386"/>
          <p:cNvSpPr txBox="1"/>
          <p:nvPr>
            <p:ph idx="2" type="body"/>
          </p:nvPr>
        </p:nvSpPr>
        <p:spPr>
          <a:xfrm>
            <a:off x="444750" y="640923"/>
            <a:ext cx="11302500" cy="8547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369"/>
              </a:spcBef>
              <a:spcAft>
                <a:spcPts val="969"/>
              </a:spcAft>
              <a:buClr>
                <a:srgbClr val="000000"/>
              </a:buClr>
              <a:buSzPts val="1800"/>
              <a:buFont typeface="Arial"/>
              <a:buNone/>
            </a:pPr>
            <a:r>
              <a:rPr lang="en-GB" sz="1400"/>
              <a:t>The evaluation found the programme enabled sustainable practices through standards compliance and there was an underlying consideration for environmental sustainability.</a:t>
            </a:r>
            <a:endParaRPr sz="1400">
              <a:latin typeface="Montserrat SemiBold"/>
              <a:ea typeface="Montserrat SemiBold"/>
              <a:cs typeface="Montserrat SemiBold"/>
              <a:sym typeface="Montserrat SemiBo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15"/>
          <p:cNvSpPr txBox="1"/>
          <p:nvPr>
            <p:ph type="title"/>
          </p:nvPr>
        </p:nvSpPr>
        <p:spPr>
          <a:xfrm>
            <a:off x="452834" y="268639"/>
            <a:ext cx="11305200" cy="639900"/>
          </a:xfrm>
          <a:prstGeom prst="rect">
            <a:avLst/>
          </a:prstGeom>
          <a:noFill/>
          <a:ln>
            <a:noFill/>
          </a:ln>
        </p:spPr>
        <p:txBody>
          <a:bodyPr anchorCtr="0" anchor="ctr" bIns="45700" lIns="90000" spcFirstLastPara="1" rIns="91425" wrap="square" tIns="45700">
            <a:normAutofit/>
          </a:bodyPr>
          <a:lstStyle/>
          <a:p>
            <a:pPr indent="0" lvl="0" marL="0" rtl="0" algn="l">
              <a:lnSpc>
                <a:spcPct val="100000"/>
              </a:lnSpc>
              <a:spcBef>
                <a:spcPts val="0"/>
              </a:spcBef>
              <a:spcAft>
                <a:spcPts val="0"/>
              </a:spcAft>
              <a:buSzPts val="2800"/>
              <a:buNone/>
            </a:pPr>
            <a:r>
              <a:rPr lang="en-GB"/>
              <a:t>Sustainability</a:t>
            </a:r>
            <a:endParaRPr/>
          </a:p>
        </p:txBody>
      </p:sp>
      <p:sp>
        <p:nvSpPr>
          <p:cNvPr id="477" name="Google Shape;477;p15"/>
          <p:cNvSpPr txBox="1"/>
          <p:nvPr>
            <p:ph idx="12" type="sldNum"/>
          </p:nvPr>
        </p:nvSpPr>
        <p:spPr>
          <a:xfrm>
            <a:off x="11619835" y="6560234"/>
            <a:ext cx="655500" cy="138600"/>
          </a:xfrm>
          <a:prstGeom prst="rect">
            <a:avLst/>
          </a:prstGeom>
          <a:noFill/>
          <a:ln>
            <a:noFill/>
          </a:ln>
        </p:spPr>
        <p:txBody>
          <a:bodyPr anchorCtr="0" anchor="b" bIns="0" lIns="0" spcFirstLastPara="1" rIns="0" wrap="square" tIns="0">
            <a:spAutoFit/>
          </a:bodyPr>
          <a:lstStyle/>
          <a:p>
            <a:pPr indent="0" lvl="0" marL="0" rtl="0" algn="l">
              <a:lnSpc>
                <a:spcPct val="100000"/>
              </a:lnSpc>
              <a:spcBef>
                <a:spcPts val="0"/>
              </a:spcBef>
              <a:spcAft>
                <a:spcPts val="0"/>
              </a:spcAft>
              <a:buClr>
                <a:srgbClr val="000000"/>
              </a:buClr>
              <a:buSzPts val="900"/>
              <a:buFont typeface="Arial"/>
              <a:buNone/>
            </a:pPr>
            <a:fld id="{00000000-1234-1234-1234-123412341234}" type="slidenum">
              <a:rPr lang="en-GB"/>
              <a:t>‹#›</a:t>
            </a:fld>
            <a:endParaRPr/>
          </a:p>
        </p:txBody>
      </p:sp>
      <p:sp>
        <p:nvSpPr>
          <p:cNvPr id="478" name="Google Shape;478;p15"/>
          <p:cNvSpPr txBox="1"/>
          <p:nvPr>
            <p:ph idx="2" type="body"/>
          </p:nvPr>
        </p:nvSpPr>
        <p:spPr>
          <a:xfrm>
            <a:off x="604400" y="1947225"/>
            <a:ext cx="2616300" cy="4199400"/>
          </a:xfrm>
          <a:prstGeom prst="rect">
            <a:avLst/>
          </a:prstGeom>
          <a:solidFill>
            <a:srgbClr val="F5FFF7"/>
          </a:solidFill>
          <a:ln>
            <a:noFill/>
          </a:ln>
        </p:spPr>
        <p:txBody>
          <a:bodyPr anchorCtr="0" anchor="ctr" bIns="45700" lIns="91425" spcFirstLastPara="1" rIns="91425" wrap="square" tIns="45700">
            <a:noAutofit/>
          </a:bodyPr>
          <a:lstStyle/>
          <a:p>
            <a:pPr indent="0" lvl="0" marL="0" rtl="0" algn="l">
              <a:lnSpc>
                <a:spcPct val="120000"/>
              </a:lnSpc>
              <a:spcBef>
                <a:spcPts val="369"/>
              </a:spcBef>
              <a:spcAft>
                <a:spcPts val="0"/>
              </a:spcAft>
              <a:buSzPts val="1800"/>
              <a:buNone/>
            </a:pPr>
            <a:r>
              <a:rPr b="1" lang="en-GB" sz="1100"/>
              <a:t>Regulatory reforms</a:t>
            </a:r>
            <a:r>
              <a:rPr lang="en-GB" sz="1100"/>
              <a:t> facilitated are expected to be beneficial </a:t>
            </a:r>
            <a:r>
              <a:rPr b="1" lang="en-GB" sz="1100"/>
              <a:t>beyond the span of Strategy 2</a:t>
            </a:r>
            <a:r>
              <a:rPr lang="en-GB" sz="1100"/>
              <a:t>.</a:t>
            </a:r>
            <a:endParaRPr sz="1100"/>
          </a:p>
          <a:p>
            <a:pPr indent="0" lvl="0" marL="0" rtl="0" algn="l">
              <a:lnSpc>
                <a:spcPct val="120000"/>
              </a:lnSpc>
              <a:spcBef>
                <a:spcPts val="969"/>
              </a:spcBef>
              <a:spcAft>
                <a:spcPts val="0"/>
              </a:spcAft>
              <a:buSzPts val="1800"/>
              <a:buNone/>
            </a:pPr>
            <a:r>
              <a:rPr lang="en-GB" sz="1100"/>
              <a:t>Moreover, many of the partners that TMA worked with have strong track records and capabilities in their areas, meaning that they are likely to continue building on the work that was done in partnership with TMA.</a:t>
            </a:r>
            <a:endParaRPr sz="1100"/>
          </a:p>
          <a:p>
            <a:pPr indent="0" lvl="0" marL="0" rtl="0" algn="l">
              <a:lnSpc>
                <a:spcPct val="120000"/>
              </a:lnSpc>
              <a:spcBef>
                <a:spcPts val="969"/>
              </a:spcBef>
              <a:spcAft>
                <a:spcPts val="0"/>
              </a:spcAft>
              <a:buSzPts val="1800"/>
              <a:buNone/>
            </a:pPr>
            <a:r>
              <a:t/>
            </a:r>
            <a:endParaRPr sz="1100"/>
          </a:p>
          <a:p>
            <a:pPr indent="0" lvl="0" marL="0" rtl="0" algn="l">
              <a:lnSpc>
                <a:spcPct val="120000"/>
              </a:lnSpc>
              <a:spcBef>
                <a:spcPts val="969"/>
              </a:spcBef>
              <a:spcAft>
                <a:spcPts val="0"/>
              </a:spcAft>
              <a:buSzPts val="1800"/>
              <a:buNone/>
            </a:pPr>
            <a:r>
              <a:t/>
            </a:r>
            <a:endParaRPr sz="1100"/>
          </a:p>
          <a:p>
            <a:pPr indent="0" lvl="0" marL="0" rtl="0" algn="l">
              <a:lnSpc>
                <a:spcPct val="120000"/>
              </a:lnSpc>
              <a:spcBef>
                <a:spcPts val="969"/>
              </a:spcBef>
              <a:spcAft>
                <a:spcPts val="0"/>
              </a:spcAft>
              <a:buSzPts val="1800"/>
              <a:buNone/>
            </a:pPr>
            <a:r>
              <a:t/>
            </a:r>
            <a:endParaRPr sz="1100"/>
          </a:p>
          <a:p>
            <a:pPr indent="0" lvl="0" marL="0" rtl="0" algn="l">
              <a:lnSpc>
                <a:spcPct val="120000"/>
              </a:lnSpc>
              <a:spcBef>
                <a:spcPts val="969"/>
              </a:spcBef>
              <a:spcAft>
                <a:spcPts val="0"/>
              </a:spcAft>
              <a:buSzPts val="1800"/>
              <a:buNone/>
            </a:pPr>
            <a:r>
              <a:t/>
            </a:r>
            <a:endParaRPr sz="1100"/>
          </a:p>
          <a:p>
            <a:pPr indent="0" lvl="0" marL="0" rtl="0" algn="l">
              <a:lnSpc>
                <a:spcPct val="120000"/>
              </a:lnSpc>
              <a:spcBef>
                <a:spcPts val="969"/>
              </a:spcBef>
              <a:spcAft>
                <a:spcPts val="0"/>
              </a:spcAft>
              <a:buSzPts val="1800"/>
              <a:buNone/>
            </a:pPr>
            <a:r>
              <a:t/>
            </a:r>
            <a:endParaRPr sz="1100"/>
          </a:p>
          <a:p>
            <a:pPr indent="0" lvl="0" marL="0" rtl="0" algn="l">
              <a:lnSpc>
                <a:spcPct val="120000"/>
              </a:lnSpc>
              <a:spcBef>
                <a:spcPts val="969"/>
              </a:spcBef>
              <a:spcAft>
                <a:spcPts val="969"/>
              </a:spcAft>
              <a:buSzPts val="1800"/>
              <a:buNone/>
            </a:pPr>
            <a:r>
              <a:t/>
            </a:r>
            <a:endParaRPr sz="1100"/>
          </a:p>
        </p:txBody>
      </p:sp>
      <p:sp>
        <p:nvSpPr>
          <p:cNvPr id="479" name="Google Shape;479;p15"/>
          <p:cNvSpPr txBox="1"/>
          <p:nvPr/>
        </p:nvSpPr>
        <p:spPr>
          <a:xfrm>
            <a:off x="6370350" y="1947225"/>
            <a:ext cx="2495700" cy="4259700"/>
          </a:xfrm>
          <a:prstGeom prst="rect">
            <a:avLst/>
          </a:prstGeom>
          <a:solidFill>
            <a:srgbClr val="F4CCCC"/>
          </a:solidFill>
          <a:ln>
            <a:noFill/>
          </a:ln>
        </p:spPr>
        <p:txBody>
          <a:bodyPr anchorCtr="0" anchor="t" bIns="91425" lIns="91425" spcFirstLastPara="1" rIns="91425" wrap="square" tIns="91425">
            <a:spAutoFit/>
          </a:bodyPr>
          <a:lstStyle/>
          <a:p>
            <a:pPr indent="0" lvl="0" marL="0" marR="0" rtl="0" algn="l">
              <a:lnSpc>
                <a:spcPct val="120000"/>
              </a:lnSpc>
              <a:spcBef>
                <a:spcPts val="369"/>
              </a:spcBef>
              <a:spcAft>
                <a:spcPts val="0"/>
              </a:spcAft>
              <a:buClr>
                <a:srgbClr val="000000"/>
              </a:buClr>
              <a:buSzPts val="1100"/>
              <a:buFont typeface="Arial"/>
              <a:buNone/>
            </a:pPr>
            <a:r>
              <a:rPr b="0" i="0" lang="en-GB" sz="1100" u="none" cap="none" strike="noStrike">
                <a:solidFill>
                  <a:srgbClr val="262626"/>
                </a:solidFill>
                <a:latin typeface="Montserrat"/>
                <a:ea typeface="Montserrat"/>
                <a:cs typeface="Montserrat"/>
                <a:sym typeface="Montserrat"/>
              </a:rPr>
              <a:t>A key limitation to the sustainability of the benefits of Strategy 2 is the </a:t>
            </a:r>
            <a:r>
              <a:rPr b="1" i="0" lang="en-GB" sz="1100" u="none" cap="none" strike="noStrike">
                <a:solidFill>
                  <a:srgbClr val="262626"/>
                </a:solidFill>
                <a:latin typeface="Montserrat"/>
                <a:ea typeface="Montserrat"/>
                <a:cs typeface="Montserrat"/>
                <a:sym typeface="Montserrat"/>
              </a:rPr>
              <a:t>limited financial capacity of implementing partners to maintain project costs</a:t>
            </a:r>
            <a:r>
              <a:rPr b="0" i="0" lang="en-GB" sz="1100" u="none" cap="none" strike="noStrike">
                <a:solidFill>
                  <a:srgbClr val="262626"/>
                </a:solidFill>
                <a:latin typeface="Montserrat"/>
                <a:ea typeface="Montserrat"/>
                <a:cs typeface="Montserrat"/>
                <a:sym typeface="Montserrat"/>
              </a:rPr>
              <a:t> without Trademark Africa support. </a:t>
            </a:r>
            <a:endParaRPr b="0" i="0" sz="1100" u="none" cap="none" strike="noStrike">
              <a:solidFill>
                <a:srgbClr val="262626"/>
              </a:solidFill>
              <a:latin typeface="Montserrat"/>
              <a:ea typeface="Montserrat"/>
              <a:cs typeface="Montserrat"/>
              <a:sym typeface="Montserrat"/>
            </a:endParaRPr>
          </a:p>
          <a:p>
            <a:pPr indent="0" lvl="0" marL="0" marR="0" rtl="0" algn="l">
              <a:lnSpc>
                <a:spcPct val="120000"/>
              </a:lnSpc>
              <a:spcBef>
                <a:spcPts val="969"/>
              </a:spcBef>
              <a:spcAft>
                <a:spcPts val="0"/>
              </a:spcAft>
              <a:buClr>
                <a:srgbClr val="000000"/>
              </a:buClr>
              <a:buSzPts val="1100"/>
              <a:buFont typeface="Arial"/>
              <a:buNone/>
            </a:pPr>
            <a:r>
              <a:rPr b="0" i="0" lang="en-GB" sz="1100" u="none" cap="none" strike="noStrike">
                <a:solidFill>
                  <a:srgbClr val="262626"/>
                </a:solidFill>
                <a:latin typeface="Montserrat"/>
                <a:ea typeface="Montserrat"/>
                <a:cs typeface="Montserrat"/>
                <a:sym typeface="Montserrat"/>
              </a:rPr>
              <a:t>For example, the sustainability of PDD is contingent upon these partners' ability to secure or develop sustainable funding mechanisms. Similarly, the Export Capability Programme has high operational costs and implementing partners depend on external funding to supplement revenue from membership subscriptions.</a:t>
            </a:r>
            <a:endParaRPr b="0" i="0" sz="1100" u="none" cap="none" strike="noStrike">
              <a:solidFill>
                <a:srgbClr val="262626"/>
              </a:solidFill>
              <a:latin typeface="Montserrat"/>
              <a:ea typeface="Montserrat"/>
              <a:cs typeface="Montserrat"/>
              <a:sym typeface="Montserrat"/>
            </a:endParaRPr>
          </a:p>
          <a:p>
            <a:pPr indent="0" lvl="0" marL="0" marR="0" rtl="0" algn="l">
              <a:lnSpc>
                <a:spcPct val="120000"/>
              </a:lnSpc>
              <a:spcBef>
                <a:spcPts val="969"/>
              </a:spcBef>
              <a:spcAft>
                <a:spcPts val="969"/>
              </a:spcAft>
              <a:buClr>
                <a:srgbClr val="000000"/>
              </a:buClr>
              <a:buSzPts val="1100"/>
              <a:buFont typeface="Arial"/>
              <a:buNone/>
            </a:pPr>
            <a:r>
              <a:t/>
            </a:r>
            <a:endParaRPr b="0" i="0" sz="1100" u="none" cap="none" strike="noStrike">
              <a:solidFill>
                <a:srgbClr val="262626"/>
              </a:solidFill>
              <a:latin typeface="Montserrat"/>
              <a:ea typeface="Montserrat"/>
              <a:cs typeface="Montserrat"/>
              <a:sym typeface="Montserrat"/>
            </a:endParaRPr>
          </a:p>
        </p:txBody>
      </p:sp>
      <p:sp>
        <p:nvSpPr>
          <p:cNvPr id="480" name="Google Shape;480;p15"/>
          <p:cNvSpPr txBox="1"/>
          <p:nvPr/>
        </p:nvSpPr>
        <p:spPr>
          <a:xfrm>
            <a:off x="3418500" y="1947225"/>
            <a:ext cx="2771400" cy="4259100"/>
          </a:xfrm>
          <a:prstGeom prst="rect">
            <a:avLst/>
          </a:prstGeom>
          <a:solidFill>
            <a:srgbClr val="F5FFF7"/>
          </a:solidFill>
          <a:ln>
            <a:noFill/>
          </a:ln>
        </p:spPr>
        <p:txBody>
          <a:bodyPr anchorCtr="0" anchor="t" bIns="91425" lIns="91425" spcFirstLastPara="1" rIns="91425" wrap="square" tIns="91425">
            <a:spAutoFit/>
          </a:bodyPr>
          <a:lstStyle/>
          <a:p>
            <a:pPr indent="0" lvl="0" marL="0" marR="0" rtl="0" algn="l">
              <a:lnSpc>
                <a:spcPct val="120000"/>
              </a:lnSpc>
              <a:spcBef>
                <a:spcPts val="369"/>
              </a:spcBef>
              <a:spcAft>
                <a:spcPts val="0"/>
              </a:spcAft>
              <a:buClr>
                <a:srgbClr val="000000"/>
              </a:buClr>
              <a:buSzPts val="1100"/>
              <a:buFont typeface="Arial"/>
              <a:buNone/>
            </a:pPr>
            <a:r>
              <a:rPr b="0" i="0" lang="en-GB" sz="1100" u="none" cap="none" strike="noStrike">
                <a:solidFill>
                  <a:srgbClr val="262626"/>
                </a:solidFill>
                <a:latin typeface="Montserrat"/>
                <a:ea typeface="Montserrat"/>
                <a:cs typeface="Montserrat"/>
                <a:sym typeface="Montserrat"/>
              </a:rPr>
              <a:t>Through </a:t>
            </a:r>
            <a:r>
              <a:rPr b="1" i="0" lang="en-GB" sz="1100" u="none" cap="none" strike="noStrike">
                <a:solidFill>
                  <a:srgbClr val="262626"/>
                </a:solidFill>
                <a:latin typeface="Montserrat"/>
                <a:ea typeface="Montserrat"/>
                <a:cs typeface="Montserrat"/>
                <a:sym typeface="Montserrat"/>
              </a:rPr>
              <a:t>training, network building, technological adoption, and market access initiatives, the programme has laid a strong foundation</a:t>
            </a:r>
            <a:r>
              <a:rPr b="0" i="0" lang="en-GB" sz="1100" u="none" cap="none" strike="noStrike">
                <a:solidFill>
                  <a:srgbClr val="262626"/>
                </a:solidFill>
                <a:latin typeface="Montserrat"/>
                <a:ea typeface="Montserrat"/>
                <a:cs typeface="Montserrat"/>
                <a:sym typeface="Montserrat"/>
              </a:rPr>
              <a:t> for sustainable growth for East African businesses.</a:t>
            </a:r>
            <a:endParaRPr b="0" i="0" sz="1100" u="none" cap="none" strike="noStrike">
              <a:solidFill>
                <a:srgbClr val="262626"/>
              </a:solidFill>
              <a:latin typeface="Montserrat"/>
              <a:ea typeface="Montserrat"/>
              <a:cs typeface="Montserrat"/>
              <a:sym typeface="Montserrat"/>
            </a:endParaRPr>
          </a:p>
          <a:p>
            <a:pPr indent="0" lvl="0" marL="0" marR="0" rtl="0" algn="l">
              <a:lnSpc>
                <a:spcPct val="120000"/>
              </a:lnSpc>
              <a:spcBef>
                <a:spcPts val="969"/>
              </a:spcBef>
              <a:spcAft>
                <a:spcPts val="0"/>
              </a:spcAft>
              <a:buClr>
                <a:srgbClr val="000000"/>
              </a:buClr>
              <a:buSzPts val="1100"/>
              <a:buFont typeface="Arial"/>
              <a:buNone/>
            </a:pPr>
            <a:r>
              <a:rPr b="0" i="0" lang="en-GB" sz="1100" u="none" cap="none" strike="noStrike">
                <a:solidFill>
                  <a:srgbClr val="262626"/>
                </a:solidFill>
                <a:latin typeface="Montserrat"/>
                <a:ea typeface="Montserrat"/>
                <a:cs typeface="Montserrat"/>
                <a:sym typeface="Montserrat"/>
              </a:rPr>
              <a:t>At the firm level, the move towards digital tools for market research, promotion, and direct customer engagement is critical in today's business environment and will likely amplify the sustainability of the market access attained under Strategy 2</a:t>
            </a:r>
            <a:endParaRPr b="0" i="0" sz="1100" u="none" cap="none" strike="noStrike">
              <a:solidFill>
                <a:srgbClr val="262626"/>
              </a:solidFill>
              <a:latin typeface="Montserrat"/>
              <a:ea typeface="Montserrat"/>
              <a:cs typeface="Montserrat"/>
              <a:sym typeface="Montserrat"/>
            </a:endParaRPr>
          </a:p>
          <a:p>
            <a:pPr indent="0" lvl="0" marL="0" marR="0" rtl="0" algn="l">
              <a:lnSpc>
                <a:spcPct val="120000"/>
              </a:lnSpc>
              <a:spcBef>
                <a:spcPts val="969"/>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969"/>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969"/>
              </a:spcBef>
              <a:spcAft>
                <a:spcPts val="969"/>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15"/>
          <p:cNvSpPr txBox="1"/>
          <p:nvPr/>
        </p:nvSpPr>
        <p:spPr>
          <a:xfrm>
            <a:off x="9026250" y="1947225"/>
            <a:ext cx="2817900" cy="4259700"/>
          </a:xfrm>
          <a:prstGeom prst="rect">
            <a:avLst/>
          </a:prstGeom>
          <a:solidFill>
            <a:srgbClr val="F2F2F2"/>
          </a:solidFill>
          <a:ln>
            <a:noFill/>
          </a:ln>
        </p:spPr>
        <p:txBody>
          <a:bodyPr anchorCtr="0" anchor="t" bIns="91425" lIns="91425" spcFirstLastPara="1" rIns="91425" wrap="square" tIns="91425">
            <a:spAutoFit/>
          </a:bodyPr>
          <a:lstStyle/>
          <a:p>
            <a:pPr indent="0" lvl="0" marL="0" marR="0" rtl="0" algn="l">
              <a:lnSpc>
                <a:spcPct val="120000"/>
              </a:lnSpc>
              <a:spcBef>
                <a:spcPts val="369"/>
              </a:spcBef>
              <a:spcAft>
                <a:spcPts val="0"/>
              </a:spcAft>
              <a:buClr>
                <a:srgbClr val="000000"/>
              </a:buClr>
              <a:buSzPts val="1100"/>
              <a:buFont typeface="Arial"/>
              <a:buNone/>
            </a:pPr>
            <a:r>
              <a:rPr b="0" i="0" lang="en-GB" sz="1100" u="none" cap="none" strike="noStrike">
                <a:solidFill>
                  <a:srgbClr val="262626"/>
                </a:solidFill>
                <a:latin typeface="Montserrat"/>
                <a:ea typeface="Montserrat"/>
                <a:cs typeface="Montserrat"/>
                <a:sym typeface="Montserrat"/>
              </a:rPr>
              <a:t>The evaluation found </a:t>
            </a:r>
            <a:r>
              <a:rPr b="1" i="0" lang="en-GB" sz="1100" u="none" cap="none" strike="noStrike">
                <a:solidFill>
                  <a:srgbClr val="262626"/>
                </a:solidFill>
                <a:latin typeface="Montserrat"/>
                <a:ea typeface="Montserrat"/>
                <a:cs typeface="Montserrat"/>
                <a:sym typeface="Montserrat"/>
              </a:rPr>
              <a:t>mixed results concerning the environmental sustainability</a:t>
            </a:r>
            <a:r>
              <a:rPr b="0" i="0" lang="en-GB" sz="1100" u="none" cap="none" strike="noStrike">
                <a:solidFill>
                  <a:srgbClr val="262626"/>
                </a:solidFill>
                <a:latin typeface="Montserrat"/>
                <a:ea typeface="Montserrat"/>
                <a:cs typeface="Montserrat"/>
                <a:sym typeface="Montserrat"/>
              </a:rPr>
              <a:t> of programmes.</a:t>
            </a:r>
            <a:endParaRPr b="0" i="0" sz="1100" u="none" cap="none" strike="noStrike">
              <a:solidFill>
                <a:srgbClr val="262626"/>
              </a:solidFill>
              <a:latin typeface="Montserrat"/>
              <a:ea typeface="Montserrat"/>
              <a:cs typeface="Montserrat"/>
              <a:sym typeface="Montserrat"/>
            </a:endParaRPr>
          </a:p>
          <a:p>
            <a:pPr indent="0" lvl="0" marL="0" marR="0" rtl="0" algn="l">
              <a:lnSpc>
                <a:spcPct val="120000"/>
              </a:lnSpc>
              <a:spcBef>
                <a:spcPts val="969"/>
              </a:spcBef>
              <a:spcAft>
                <a:spcPts val="0"/>
              </a:spcAft>
              <a:buClr>
                <a:srgbClr val="000000"/>
              </a:buClr>
              <a:buSzPts val="1100"/>
              <a:buFont typeface="Arial"/>
              <a:buNone/>
            </a:pPr>
            <a:r>
              <a:rPr b="0" i="0" lang="en-GB" sz="1100" u="none" cap="none" strike="noStrike">
                <a:solidFill>
                  <a:srgbClr val="262626"/>
                </a:solidFill>
                <a:latin typeface="Montserrat"/>
                <a:ea typeface="Montserrat"/>
                <a:cs typeface="Montserrat"/>
                <a:sym typeface="Montserrat"/>
              </a:rPr>
              <a:t>On the one hand, projects such as the HMAP project placed focus on improved farming methods in Kenya and Tanzania to advance environmental sustainability within the agricultural sector. The DRC Market Linkages program placed a notable emphasis on environmental sustainability and the adoption of practices that support ecological preservation.</a:t>
            </a:r>
            <a:endParaRPr b="0" i="0" sz="1100" u="none" cap="none" strike="noStrike">
              <a:solidFill>
                <a:srgbClr val="262626"/>
              </a:solidFill>
              <a:latin typeface="Montserrat"/>
              <a:ea typeface="Montserrat"/>
              <a:cs typeface="Montserrat"/>
              <a:sym typeface="Montserrat"/>
            </a:endParaRPr>
          </a:p>
          <a:p>
            <a:pPr indent="0" lvl="0" marL="0" marR="0" rtl="0" algn="l">
              <a:lnSpc>
                <a:spcPct val="120000"/>
              </a:lnSpc>
              <a:spcBef>
                <a:spcPts val="969"/>
              </a:spcBef>
              <a:spcAft>
                <a:spcPts val="969"/>
              </a:spcAft>
              <a:buClr>
                <a:srgbClr val="000000"/>
              </a:buClr>
              <a:buSzPts val="1100"/>
              <a:buFont typeface="Arial"/>
              <a:buNone/>
            </a:pPr>
            <a:r>
              <a:rPr b="0" i="0" lang="en-GB" sz="1100" u="none" cap="none" strike="noStrike">
                <a:solidFill>
                  <a:srgbClr val="262626"/>
                </a:solidFill>
                <a:latin typeface="Montserrat"/>
                <a:ea typeface="Montserrat"/>
                <a:cs typeface="Montserrat"/>
                <a:sym typeface="Montserrat"/>
              </a:rPr>
              <a:t>On the other hand, projects such as the Rwanda EDP did not incorporate specific considerations for environmental sustainability within these diverse sectors.</a:t>
            </a:r>
            <a:endParaRPr b="0" i="0" sz="1100" u="none" cap="none" strike="noStrike">
              <a:solidFill>
                <a:srgbClr val="262626"/>
              </a:solidFill>
              <a:latin typeface="Montserrat"/>
              <a:ea typeface="Montserrat"/>
              <a:cs typeface="Montserrat"/>
              <a:sym typeface="Montserrat"/>
            </a:endParaRPr>
          </a:p>
        </p:txBody>
      </p:sp>
      <p:sp>
        <p:nvSpPr>
          <p:cNvPr id="482" name="Google Shape;482;p15"/>
          <p:cNvSpPr txBox="1"/>
          <p:nvPr/>
        </p:nvSpPr>
        <p:spPr>
          <a:xfrm>
            <a:off x="604400" y="849275"/>
            <a:ext cx="110154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Montserrat"/>
                <a:ea typeface="Montserrat"/>
                <a:cs typeface="Montserrat"/>
                <a:sym typeface="Montserrat"/>
              </a:rPr>
              <a:t>The </a:t>
            </a:r>
            <a:r>
              <a:rPr b="1" i="0" lang="en-GB" sz="1400" u="none" cap="none" strike="noStrike">
                <a:solidFill>
                  <a:schemeClr val="dk1"/>
                </a:solidFill>
                <a:latin typeface="Montserrat"/>
                <a:ea typeface="Montserrat"/>
                <a:cs typeface="Montserrat"/>
                <a:sym typeface="Montserrat"/>
              </a:rPr>
              <a:t>i</a:t>
            </a:r>
            <a:r>
              <a:rPr b="0" i="0" lang="en-GB" sz="1400" u="none" cap="none" strike="noStrike">
                <a:solidFill>
                  <a:schemeClr val="dk1"/>
                </a:solidFill>
                <a:latin typeface="Montserrat SemiBold"/>
                <a:ea typeface="Montserrat SemiBold"/>
                <a:cs typeface="Montserrat SemiBold"/>
                <a:sym typeface="Montserrat SemiBold"/>
              </a:rPr>
              <a:t>nterventions in the business environment along with the capacity building provided to implementing partners will ensure sustainability</a:t>
            </a:r>
            <a:r>
              <a:rPr b="0" i="0" lang="en-GB" sz="1400" u="none" cap="none" strike="noStrike">
                <a:solidFill>
                  <a:schemeClr val="dk1"/>
                </a:solidFill>
                <a:latin typeface="Montserrat"/>
                <a:ea typeface="Montserrat"/>
                <a:cs typeface="Montserrat"/>
                <a:sym typeface="Montserrat"/>
              </a:rPr>
              <a:t> but </a:t>
            </a:r>
            <a:r>
              <a:rPr b="0" i="0" lang="en-GB" sz="1400" u="none" cap="none" strike="noStrike">
                <a:solidFill>
                  <a:schemeClr val="dk1"/>
                </a:solidFill>
                <a:latin typeface="Montserrat SemiBold"/>
                <a:ea typeface="Montserrat SemiBold"/>
                <a:cs typeface="Montserrat SemiBold"/>
                <a:sym typeface="Montserrat SemiBold"/>
              </a:rPr>
              <a:t>limited financial resources among implementing partners will limit sustainability</a:t>
            </a:r>
            <a:r>
              <a:rPr b="0" i="0" lang="en-GB" sz="1400" u="none" cap="none" strike="noStrike">
                <a:solidFill>
                  <a:schemeClr val="dk1"/>
                </a:solidFill>
                <a:latin typeface="Montserrat"/>
                <a:ea typeface="Montserrat"/>
                <a:cs typeface="Montserrat"/>
                <a:sym typeface="Montserrat"/>
              </a:rPr>
              <a:t>. Further, </a:t>
            </a:r>
            <a:r>
              <a:rPr b="0" i="0" lang="en-GB" sz="1400" u="none" cap="none" strike="noStrike">
                <a:solidFill>
                  <a:schemeClr val="dk1"/>
                </a:solidFill>
                <a:latin typeface="Montserrat SemiBold"/>
                <a:ea typeface="Montserrat SemiBold"/>
                <a:cs typeface="Montserrat SemiBold"/>
                <a:sym typeface="Montserrat SemiBold"/>
              </a:rPr>
              <a:t>environmental sustainability was not sufficiently considered</a:t>
            </a:r>
            <a:r>
              <a:rPr b="0" i="0" lang="en-GB" sz="1400" u="none" cap="none" strike="noStrike">
                <a:solidFill>
                  <a:schemeClr val="dk1"/>
                </a:solidFill>
                <a:latin typeface="Montserrat"/>
                <a:ea typeface="Montserrat"/>
                <a:cs typeface="Montserrat"/>
                <a:sym typeface="Montserrat"/>
              </a:rPr>
              <a:t> in many interventions of the Business Competitiveness Programmes. </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349f1831ff3_0_19"/>
          <p:cNvSpPr txBox="1"/>
          <p:nvPr>
            <p:ph type="title"/>
          </p:nvPr>
        </p:nvSpPr>
        <p:spPr>
          <a:xfrm>
            <a:off x="955650" y="1196969"/>
            <a:ext cx="10280700" cy="2521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r>
              <a:rPr lang="en-GB"/>
              <a:t>Evaluation Conclusions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g349f1831ff3_0_23"/>
          <p:cNvSpPr txBox="1"/>
          <p:nvPr>
            <p:ph type="title"/>
          </p:nvPr>
        </p:nvSpPr>
        <p:spPr>
          <a:xfrm>
            <a:off x="452834" y="268639"/>
            <a:ext cx="11305200" cy="639900"/>
          </a:xfrm>
          <a:prstGeom prst="rect">
            <a:avLst/>
          </a:prstGeom>
          <a:noFill/>
          <a:ln>
            <a:noFill/>
          </a:ln>
        </p:spPr>
        <p:txBody>
          <a:bodyPr anchorCtr="0" anchor="ctr" bIns="45700" lIns="90000" spcFirstLastPara="1" rIns="91425" wrap="square" tIns="45700">
            <a:normAutofit/>
          </a:bodyPr>
          <a:lstStyle/>
          <a:p>
            <a:pPr indent="0" lvl="0" marL="0" rtl="0" algn="l">
              <a:lnSpc>
                <a:spcPct val="100000"/>
              </a:lnSpc>
              <a:spcBef>
                <a:spcPts val="0"/>
              </a:spcBef>
              <a:spcAft>
                <a:spcPts val="0"/>
              </a:spcAft>
              <a:buSzPts val="2800"/>
              <a:buNone/>
            </a:pPr>
            <a:r>
              <a:rPr lang="en-GB"/>
              <a:t>Conclusions </a:t>
            </a:r>
            <a:endParaRPr/>
          </a:p>
        </p:txBody>
      </p:sp>
      <p:sp>
        <p:nvSpPr>
          <p:cNvPr id="493" name="Google Shape;493;g349f1831ff3_0_23"/>
          <p:cNvSpPr txBox="1"/>
          <p:nvPr>
            <p:ph idx="12" type="sldNum"/>
          </p:nvPr>
        </p:nvSpPr>
        <p:spPr>
          <a:xfrm>
            <a:off x="11619835" y="6560234"/>
            <a:ext cx="655500" cy="138600"/>
          </a:xfrm>
          <a:prstGeom prst="rect">
            <a:avLst/>
          </a:prstGeom>
          <a:noFill/>
          <a:ln>
            <a:noFill/>
          </a:ln>
        </p:spPr>
        <p:txBody>
          <a:bodyPr anchorCtr="0" anchor="b" bIns="0" lIns="0" spcFirstLastPara="1" rIns="0" wrap="square" tIns="0">
            <a:spAutoFit/>
          </a:bodyPr>
          <a:lstStyle/>
          <a:p>
            <a:pPr indent="0" lvl="0" marL="0" rtl="0" algn="l">
              <a:spcBef>
                <a:spcPts val="0"/>
              </a:spcBef>
              <a:spcAft>
                <a:spcPts val="0"/>
              </a:spcAft>
              <a:buClr>
                <a:srgbClr val="000000"/>
              </a:buClr>
              <a:buSzPts val="900"/>
              <a:buFont typeface="Arial"/>
              <a:buNone/>
            </a:pPr>
            <a:fld id="{00000000-1234-1234-1234-123412341234}" type="slidenum">
              <a:rPr lang="en-GB"/>
              <a:t>‹#›</a:t>
            </a:fld>
            <a:endParaRPr/>
          </a:p>
        </p:txBody>
      </p:sp>
      <p:sp>
        <p:nvSpPr>
          <p:cNvPr id="494" name="Google Shape;494;g349f1831ff3_0_23"/>
          <p:cNvSpPr txBox="1"/>
          <p:nvPr/>
        </p:nvSpPr>
        <p:spPr>
          <a:xfrm>
            <a:off x="604400" y="849275"/>
            <a:ext cx="11015400" cy="5305200"/>
          </a:xfrm>
          <a:prstGeom prst="rect">
            <a:avLst/>
          </a:prstGeom>
          <a:noFill/>
          <a:ln>
            <a:noFill/>
          </a:ln>
        </p:spPr>
        <p:txBody>
          <a:bodyPr anchorCtr="0" anchor="t" bIns="91425" lIns="91425" spcFirstLastPara="1" rIns="91425" wrap="square" tIns="91425">
            <a:spAutoFit/>
          </a:bodyPr>
          <a:lstStyle/>
          <a:p>
            <a:pPr indent="0" lvl="0" marL="0" marR="3175" rtl="0" algn="just">
              <a:lnSpc>
                <a:spcPct val="115000"/>
              </a:lnSpc>
              <a:spcBef>
                <a:spcPts val="1000"/>
              </a:spcBef>
              <a:spcAft>
                <a:spcPts val="0"/>
              </a:spcAft>
              <a:buClr>
                <a:schemeClr val="dk1"/>
              </a:buClr>
              <a:buSzPts val="1100"/>
              <a:buFont typeface="Arial"/>
              <a:buNone/>
            </a:pPr>
            <a:r>
              <a:rPr b="1" lang="en-GB" sz="1500">
                <a:solidFill>
                  <a:schemeClr val="dk1"/>
                </a:solidFill>
                <a:latin typeface="Montserrat"/>
                <a:ea typeface="Montserrat"/>
                <a:cs typeface="Montserrat"/>
                <a:sym typeface="Montserrat"/>
              </a:rPr>
              <a:t>The evaluation concludes that the Business Competitiveness Programme is relevant and worthwhile given the needs of the region</a:t>
            </a:r>
            <a:r>
              <a:rPr lang="en-GB" sz="1500">
                <a:solidFill>
                  <a:schemeClr val="dk1"/>
                </a:solidFill>
                <a:latin typeface="Montserrat"/>
                <a:ea typeface="Montserrat"/>
                <a:cs typeface="Montserrat"/>
                <a:sym typeface="Montserrat"/>
              </a:rPr>
              <a:t>. </a:t>
            </a:r>
            <a:endParaRPr sz="1500">
              <a:solidFill>
                <a:schemeClr val="dk1"/>
              </a:solidFill>
              <a:latin typeface="Montserrat"/>
              <a:ea typeface="Montserrat"/>
              <a:cs typeface="Montserrat"/>
              <a:sym typeface="Montserrat"/>
            </a:endParaRPr>
          </a:p>
          <a:p>
            <a:pPr indent="-323850" lvl="0" marL="457200" marR="3175" rtl="0" algn="just">
              <a:lnSpc>
                <a:spcPct val="115000"/>
              </a:lnSpc>
              <a:spcBef>
                <a:spcPts val="100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Aided by research and leveraging lessons from Strategy 1, the Business Competitiveness Programmes were able to achieve strong alignment with the needs, policies and priorities of the region. </a:t>
            </a:r>
            <a:endParaRPr sz="1500">
              <a:solidFill>
                <a:schemeClr val="dk1"/>
              </a:solidFill>
              <a:latin typeface="Montserrat"/>
              <a:ea typeface="Montserrat"/>
              <a:cs typeface="Montserrat"/>
              <a:sym typeface="Montserrat"/>
            </a:endParaRPr>
          </a:p>
          <a:p>
            <a:pPr indent="0" lvl="0" marL="0" marR="3175" rtl="0" algn="just">
              <a:lnSpc>
                <a:spcPct val="115000"/>
              </a:lnSpc>
              <a:spcBef>
                <a:spcPts val="1000"/>
              </a:spcBef>
              <a:spcAft>
                <a:spcPts val="0"/>
              </a:spcAft>
              <a:buNone/>
            </a:pPr>
            <a:r>
              <a:rPr b="1" lang="en-GB" sz="1500">
                <a:solidFill>
                  <a:schemeClr val="dk1"/>
                </a:solidFill>
                <a:latin typeface="Montserrat"/>
                <a:ea typeface="Montserrat"/>
                <a:cs typeface="Montserrat"/>
                <a:sym typeface="Montserrat"/>
              </a:rPr>
              <a:t>Trademark Africa is well positioned as a role player to enhance business competitiveness in the region.</a:t>
            </a:r>
            <a:r>
              <a:rPr lang="en-GB" sz="1500">
                <a:solidFill>
                  <a:schemeClr val="dk1"/>
                </a:solidFill>
                <a:latin typeface="Montserrat"/>
                <a:ea typeface="Montserrat"/>
                <a:cs typeface="Montserrat"/>
                <a:sym typeface="Montserrat"/>
              </a:rPr>
              <a:t>  </a:t>
            </a:r>
            <a:endParaRPr sz="1500">
              <a:solidFill>
                <a:schemeClr val="dk1"/>
              </a:solidFill>
              <a:latin typeface="Montserrat"/>
              <a:ea typeface="Montserrat"/>
              <a:cs typeface="Montserrat"/>
              <a:sym typeface="Montserrat"/>
            </a:endParaRPr>
          </a:p>
          <a:p>
            <a:pPr indent="-323850" lvl="0" marL="457200" marR="3175" rtl="0" algn="just">
              <a:lnSpc>
                <a:spcPct val="115000"/>
              </a:lnSpc>
              <a:spcBef>
                <a:spcPts val="100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TMA has a strong reputation in the ecosystem and has been able to mobilise and identify the right partners to work with. </a:t>
            </a:r>
            <a:endParaRPr sz="1000">
              <a:solidFill>
                <a:srgbClr val="F79646"/>
              </a:solidFill>
              <a:latin typeface="Montserrat"/>
              <a:ea typeface="Montserrat"/>
              <a:cs typeface="Montserrat"/>
              <a:sym typeface="Montserrat"/>
            </a:endParaRPr>
          </a:p>
          <a:p>
            <a:pPr indent="0" lvl="0" marL="0" marR="3175" rtl="0" algn="just">
              <a:lnSpc>
                <a:spcPct val="115000"/>
              </a:lnSpc>
              <a:spcBef>
                <a:spcPts val="1000"/>
              </a:spcBef>
              <a:spcAft>
                <a:spcPts val="0"/>
              </a:spcAft>
              <a:buClr>
                <a:schemeClr val="dk1"/>
              </a:buClr>
              <a:buSzPts val="1100"/>
              <a:buFont typeface="Arial"/>
              <a:buNone/>
            </a:pPr>
            <a:r>
              <a:rPr b="1" lang="en-GB" sz="1500">
                <a:solidFill>
                  <a:schemeClr val="dk1"/>
                </a:solidFill>
                <a:latin typeface="Montserrat"/>
                <a:ea typeface="Montserrat"/>
                <a:cs typeface="Montserrat"/>
                <a:sym typeface="Montserrat"/>
              </a:rPr>
              <a:t>The evaluation found plausible evidence that the Business Competitiveness Programmes contributed to the intermediate impact of increased trade within East Africa:</a:t>
            </a:r>
            <a:endParaRPr sz="1500">
              <a:solidFill>
                <a:schemeClr val="dk1"/>
              </a:solidFill>
              <a:latin typeface="Montserrat"/>
              <a:ea typeface="Montserrat"/>
              <a:cs typeface="Montserrat"/>
              <a:sym typeface="Montserrat"/>
            </a:endParaRPr>
          </a:p>
          <a:p>
            <a:pPr indent="-323850" lvl="0" marL="457200" marR="3175" rtl="0" algn="just">
              <a:lnSpc>
                <a:spcPct val="115000"/>
              </a:lnSpc>
              <a:spcBef>
                <a:spcPts val="100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Between 2018 and 2023,  increased from USD 50,523.48 million in 2018 to USD 74,030.91 million by the end of 2022. Intra-regional trade in EAC increased by 84% between 2018 and 2023.</a:t>
            </a:r>
            <a:endParaRPr sz="1500">
              <a:solidFill>
                <a:schemeClr val="dk1"/>
              </a:solidFill>
              <a:latin typeface="Montserrat"/>
              <a:ea typeface="Montserrat"/>
              <a:cs typeface="Montserrat"/>
              <a:sym typeface="Montserrat"/>
            </a:endParaRPr>
          </a:p>
          <a:p>
            <a:pPr indent="-323850" lvl="0" marL="457200" marR="3175" rtl="0" algn="just">
              <a:lnSpc>
                <a:spcPct val="115000"/>
              </a:lnSpc>
              <a:spcBef>
                <a:spcPts val="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TMA programmes  have influenced trade dynamics within the East African Community (EAC) targeting key horticulture products. </a:t>
            </a:r>
            <a:endParaRPr sz="1500">
              <a:solidFill>
                <a:schemeClr val="dk1"/>
              </a:solidFill>
              <a:latin typeface="Montserrat"/>
              <a:ea typeface="Montserrat"/>
              <a:cs typeface="Montserrat"/>
              <a:sym typeface="Montserrat"/>
            </a:endParaRPr>
          </a:p>
          <a:p>
            <a:pPr indent="-323850" lvl="0" marL="457200" marR="3175" rtl="0" algn="just">
              <a:lnSpc>
                <a:spcPct val="115000"/>
              </a:lnSpc>
              <a:spcBef>
                <a:spcPts val="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The focus of the BCP Interventions  (namely; reducing trade barriers, and improving logistics infrastructure and efficiency) enhance competitiveness and participation in trade.  </a:t>
            </a:r>
            <a:endParaRPr sz="1500">
              <a:solidFill>
                <a:schemeClr val="dk1"/>
              </a:solidFill>
              <a:latin typeface="Montserrat"/>
              <a:ea typeface="Montserrat"/>
              <a:cs typeface="Montserrat"/>
              <a:sym typeface="Montserrat"/>
            </a:endParaRPr>
          </a:p>
          <a:p>
            <a:pPr indent="-323850" lvl="0" marL="457200" marR="3175" rtl="0" algn="just">
              <a:lnSpc>
                <a:spcPct val="115000"/>
              </a:lnSpc>
              <a:spcBef>
                <a:spcPts val="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Further, recent studies have highlighted the important role that higher-value exports have on trade development, such as those covered by the Business Competitiveness Programmes e.g. Horticulture. </a:t>
            </a:r>
            <a:endParaRPr sz="1500">
              <a:solidFill>
                <a:schemeClr val="dk1"/>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g349f1831ff3_0_29"/>
          <p:cNvSpPr txBox="1"/>
          <p:nvPr>
            <p:ph type="title"/>
          </p:nvPr>
        </p:nvSpPr>
        <p:spPr>
          <a:xfrm>
            <a:off x="452834" y="268639"/>
            <a:ext cx="11305200" cy="639900"/>
          </a:xfrm>
          <a:prstGeom prst="rect">
            <a:avLst/>
          </a:prstGeom>
          <a:noFill/>
          <a:ln>
            <a:noFill/>
          </a:ln>
        </p:spPr>
        <p:txBody>
          <a:bodyPr anchorCtr="0" anchor="ctr" bIns="45700" lIns="90000" spcFirstLastPara="1" rIns="91425" wrap="square" tIns="45700">
            <a:normAutofit/>
          </a:bodyPr>
          <a:lstStyle/>
          <a:p>
            <a:pPr indent="0" lvl="0" marL="0" rtl="0" algn="l">
              <a:lnSpc>
                <a:spcPct val="100000"/>
              </a:lnSpc>
              <a:spcBef>
                <a:spcPts val="0"/>
              </a:spcBef>
              <a:spcAft>
                <a:spcPts val="0"/>
              </a:spcAft>
              <a:buSzPts val="2800"/>
              <a:buNone/>
            </a:pPr>
            <a:r>
              <a:rPr lang="en-GB"/>
              <a:t>Conclusions </a:t>
            </a:r>
            <a:endParaRPr/>
          </a:p>
        </p:txBody>
      </p:sp>
      <p:sp>
        <p:nvSpPr>
          <p:cNvPr id="500" name="Google Shape;500;g349f1831ff3_0_29"/>
          <p:cNvSpPr txBox="1"/>
          <p:nvPr>
            <p:ph idx="12" type="sldNum"/>
          </p:nvPr>
        </p:nvSpPr>
        <p:spPr>
          <a:xfrm>
            <a:off x="11619835" y="6560234"/>
            <a:ext cx="655500" cy="138600"/>
          </a:xfrm>
          <a:prstGeom prst="rect">
            <a:avLst/>
          </a:prstGeom>
          <a:noFill/>
          <a:ln>
            <a:noFill/>
          </a:ln>
        </p:spPr>
        <p:txBody>
          <a:bodyPr anchorCtr="0" anchor="b" bIns="0" lIns="0" spcFirstLastPara="1" rIns="0" wrap="square" tIns="0">
            <a:spAutoFit/>
          </a:bodyPr>
          <a:lstStyle/>
          <a:p>
            <a:pPr indent="0" lvl="0" marL="0" rtl="0" algn="l">
              <a:spcBef>
                <a:spcPts val="0"/>
              </a:spcBef>
              <a:spcAft>
                <a:spcPts val="0"/>
              </a:spcAft>
              <a:buClr>
                <a:srgbClr val="000000"/>
              </a:buClr>
              <a:buSzPts val="900"/>
              <a:buFont typeface="Arial"/>
              <a:buNone/>
            </a:pPr>
            <a:fld id="{00000000-1234-1234-1234-123412341234}" type="slidenum">
              <a:rPr lang="en-GB"/>
              <a:t>‹#›</a:t>
            </a:fld>
            <a:endParaRPr/>
          </a:p>
        </p:txBody>
      </p:sp>
      <p:sp>
        <p:nvSpPr>
          <p:cNvPr id="501" name="Google Shape;501;g349f1831ff3_0_29"/>
          <p:cNvSpPr txBox="1"/>
          <p:nvPr/>
        </p:nvSpPr>
        <p:spPr>
          <a:xfrm>
            <a:off x="604400" y="849275"/>
            <a:ext cx="11015400" cy="5699100"/>
          </a:xfrm>
          <a:prstGeom prst="rect">
            <a:avLst/>
          </a:prstGeom>
          <a:noFill/>
          <a:ln>
            <a:noFill/>
          </a:ln>
        </p:spPr>
        <p:txBody>
          <a:bodyPr anchorCtr="0" anchor="t" bIns="91425" lIns="91425" spcFirstLastPara="1" rIns="91425" wrap="square" tIns="91425">
            <a:spAutoFit/>
          </a:bodyPr>
          <a:lstStyle/>
          <a:p>
            <a:pPr indent="0" lvl="0" marL="0" marR="3175" rtl="0" algn="just">
              <a:lnSpc>
                <a:spcPct val="115000"/>
              </a:lnSpc>
              <a:spcBef>
                <a:spcPts val="1000"/>
              </a:spcBef>
              <a:spcAft>
                <a:spcPts val="0"/>
              </a:spcAft>
              <a:buClr>
                <a:schemeClr val="dk1"/>
              </a:buClr>
              <a:buSzPts val="1100"/>
              <a:buFont typeface="Arial"/>
              <a:buNone/>
            </a:pPr>
            <a:r>
              <a:rPr b="1" lang="en-GB" sz="1500">
                <a:solidFill>
                  <a:schemeClr val="dk1"/>
                </a:solidFill>
                <a:latin typeface="Montserrat"/>
                <a:ea typeface="Montserrat"/>
                <a:cs typeface="Montserrat"/>
                <a:sym typeface="Montserrat"/>
              </a:rPr>
              <a:t>East African economies faced several key challenges during the period of implementation of the Business Competitiveness Programmes</a:t>
            </a:r>
            <a:r>
              <a:rPr lang="en-GB" sz="1500">
                <a:solidFill>
                  <a:schemeClr val="dk1"/>
                </a:solidFill>
                <a:latin typeface="Montserrat"/>
                <a:ea typeface="Montserrat"/>
                <a:cs typeface="Montserrat"/>
                <a:sym typeface="Montserrat"/>
              </a:rPr>
              <a:t>.</a:t>
            </a:r>
            <a:endParaRPr sz="1500">
              <a:solidFill>
                <a:schemeClr val="dk1"/>
              </a:solidFill>
              <a:latin typeface="Montserrat"/>
              <a:ea typeface="Montserrat"/>
              <a:cs typeface="Montserrat"/>
              <a:sym typeface="Montserrat"/>
            </a:endParaRPr>
          </a:p>
          <a:p>
            <a:pPr indent="-323850" lvl="0" marL="457200" marR="3175" rtl="0" algn="just">
              <a:lnSpc>
                <a:spcPct val="115000"/>
              </a:lnSpc>
              <a:spcBef>
                <a:spcPts val="100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But still recorded increased internal and external trade.</a:t>
            </a:r>
            <a:endParaRPr sz="1500">
              <a:solidFill>
                <a:schemeClr val="dk1"/>
              </a:solidFill>
              <a:latin typeface="Montserrat"/>
              <a:ea typeface="Montserrat"/>
              <a:cs typeface="Montserrat"/>
              <a:sym typeface="Montserrat"/>
            </a:endParaRPr>
          </a:p>
          <a:p>
            <a:pPr indent="0" lvl="0" marL="0" marR="3175" rtl="0" algn="just">
              <a:lnSpc>
                <a:spcPct val="115000"/>
              </a:lnSpc>
              <a:spcBef>
                <a:spcPts val="1000"/>
              </a:spcBef>
              <a:spcAft>
                <a:spcPts val="0"/>
              </a:spcAft>
              <a:buClr>
                <a:schemeClr val="dk1"/>
              </a:buClr>
              <a:buSzPts val="1100"/>
              <a:buFont typeface="Arial"/>
              <a:buNone/>
            </a:pPr>
            <a:r>
              <a:rPr b="1" lang="en-GB" sz="1500">
                <a:solidFill>
                  <a:schemeClr val="dk1"/>
                </a:solidFill>
                <a:latin typeface="Montserrat"/>
                <a:ea typeface="Montserrat"/>
                <a:cs typeface="Montserrat"/>
                <a:sym typeface="Montserrat"/>
              </a:rPr>
              <a:t>The Business Competitiveness Programmes however contributed to the resilience of the region, due to strong performance in agriculture, which was the main driver of growth.</a:t>
            </a:r>
            <a:endParaRPr b="1" sz="1500">
              <a:solidFill>
                <a:schemeClr val="dk1"/>
              </a:solidFill>
              <a:latin typeface="Montserrat"/>
              <a:ea typeface="Montserrat"/>
              <a:cs typeface="Montserrat"/>
              <a:sym typeface="Montserrat"/>
            </a:endParaRPr>
          </a:p>
          <a:p>
            <a:pPr indent="-323850" lvl="0" marL="457200" marR="3175" rtl="0" algn="just">
              <a:lnSpc>
                <a:spcPct val="115000"/>
              </a:lnSpc>
              <a:spcBef>
                <a:spcPts val="100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Through its various interventions, the Business Competitiveness Programme was active in all these areas and sectors that were crucial for economic resilience. </a:t>
            </a:r>
            <a:endParaRPr sz="1500">
              <a:solidFill>
                <a:schemeClr val="dk1"/>
              </a:solidFill>
              <a:latin typeface="Montserrat"/>
              <a:ea typeface="Montserrat"/>
              <a:cs typeface="Montserrat"/>
              <a:sym typeface="Montserrat"/>
            </a:endParaRPr>
          </a:p>
          <a:p>
            <a:pPr indent="0" lvl="0" marL="0" marR="3175" rtl="0" algn="just">
              <a:lnSpc>
                <a:spcPct val="115000"/>
              </a:lnSpc>
              <a:spcBef>
                <a:spcPts val="1000"/>
              </a:spcBef>
              <a:spcAft>
                <a:spcPts val="0"/>
              </a:spcAft>
              <a:buClr>
                <a:schemeClr val="dk1"/>
              </a:buClr>
              <a:buSzPts val="1100"/>
              <a:buFont typeface="Arial"/>
              <a:buNone/>
            </a:pPr>
            <a:r>
              <a:rPr b="1" lang="en-GB" sz="1500">
                <a:solidFill>
                  <a:schemeClr val="dk1"/>
                </a:solidFill>
                <a:latin typeface="Montserrat"/>
                <a:ea typeface="Montserrat"/>
                <a:cs typeface="Montserrat"/>
                <a:sym typeface="Montserrat"/>
              </a:rPr>
              <a:t>The Business Competitiveness Programme played an important role in the recovery by providing the conditions for improved trade. </a:t>
            </a:r>
            <a:endParaRPr b="1" sz="1500">
              <a:solidFill>
                <a:schemeClr val="dk1"/>
              </a:solidFill>
              <a:latin typeface="Montserrat"/>
              <a:ea typeface="Montserrat"/>
              <a:cs typeface="Montserrat"/>
              <a:sym typeface="Montserrat"/>
            </a:endParaRPr>
          </a:p>
          <a:p>
            <a:pPr indent="-323850" lvl="0" marL="457200" marR="3175" rtl="0" algn="just">
              <a:lnSpc>
                <a:spcPct val="115000"/>
              </a:lnSpc>
              <a:spcBef>
                <a:spcPts val="100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Deeper regional integration and infrastructure investment as a result of the programme has  supported the uptick in growth. </a:t>
            </a:r>
            <a:endParaRPr sz="1500">
              <a:solidFill>
                <a:schemeClr val="dk1"/>
              </a:solidFill>
              <a:latin typeface="Montserrat"/>
              <a:ea typeface="Montserrat"/>
              <a:cs typeface="Montserrat"/>
              <a:sym typeface="Montserrat"/>
            </a:endParaRPr>
          </a:p>
          <a:p>
            <a:pPr indent="-323850" lvl="0" marL="457200" marR="3175" rtl="0" algn="just">
              <a:lnSpc>
                <a:spcPct val="115000"/>
              </a:lnSpc>
              <a:spcBef>
                <a:spcPts val="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The PPD programme improved the trading standards and the trade regulatory environment, thereby contributing to the reduction of trade barriers and ultimately increasing trade in the region.</a:t>
            </a:r>
            <a:endParaRPr sz="1500">
              <a:solidFill>
                <a:schemeClr val="dk1"/>
              </a:solidFill>
              <a:latin typeface="Montserrat"/>
              <a:ea typeface="Montserrat"/>
              <a:cs typeface="Montserrat"/>
              <a:sym typeface="Montserrat"/>
            </a:endParaRPr>
          </a:p>
          <a:p>
            <a:pPr indent="-323850" lvl="0" marL="457200" marR="3175" rtl="0" algn="just">
              <a:lnSpc>
                <a:spcPct val="115000"/>
              </a:lnSpc>
              <a:spcBef>
                <a:spcPts val="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The programme identified opportunities for regulatory harmonization within the region and supported the development and implementation of relevant policies. </a:t>
            </a:r>
            <a:endParaRPr sz="1500">
              <a:solidFill>
                <a:schemeClr val="dk1"/>
              </a:solidFill>
              <a:latin typeface="Montserrat"/>
              <a:ea typeface="Montserrat"/>
              <a:cs typeface="Montserrat"/>
              <a:sym typeface="Montserrat"/>
            </a:endParaRPr>
          </a:p>
          <a:p>
            <a:pPr indent="-323850" lvl="0" marL="457200" marR="3175" rtl="0" algn="just">
              <a:lnSpc>
                <a:spcPct val="115000"/>
              </a:lnSpc>
              <a:spcBef>
                <a:spcPts val="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Implementing partners noted that the PPD project was especially valuable in addressing trade barriers arising from the COVID-19 pandemic.</a:t>
            </a:r>
            <a:endParaRPr sz="1500">
              <a:solidFill>
                <a:schemeClr val="dk1"/>
              </a:solidFill>
              <a:latin typeface="Montserrat"/>
              <a:ea typeface="Montserrat"/>
              <a:cs typeface="Montserrat"/>
              <a:sym typeface="Montserrat"/>
            </a:endParaRPr>
          </a:p>
          <a:p>
            <a:pPr indent="0" lvl="0" marL="0" marR="3175" rtl="0" algn="just">
              <a:lnSpc>
                <a:spcPct val="115000"/>
              </a:lnSpc>
              <a:spcBef>
                <a:spcPts val="1000"/>
              </a:spcBef>
              <a:spcAft>
                <a:spcPts val="1000"/>
              </a:spcAft>
              <a:buClr>
                <a:schemeClr val="dk1"/>
              </a:buClr>
              <a:buSzPts val="1100"/>
              <a:buFont typeface="Arial"/>
              <a:buNone/>
            </a:pPr>
            <a:r>
              <a:t/>
            </a:r>
            <a:endParaRPr b="1" sz="1500">
              <a:solidFill>
                <a:schemeClr val="dk1"/>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g349f1831ff3_0_35"/>
          <p:cNvSpPr txBox="1"/>
          <p:nvPr>
            <p:ph type="title"/>
          </p:nvPr>
        </p:nvSpPr>
        <p:spPr>
          <a:xfrm>
            <a:off x="452834" y="268639"/>
            <a:ext cx="11305200" cy="639900"/>
          </a:xfrm>
          <a:prstGeom prst="rect">
            <a:avLst/>
          </a:prstGeom>
          <a:noFill/>
          <a:ln>
            <a:noFill/>
          </a:ln>
        </p:spPr>
        <p:txBody>
          <a:bodyPr anchorCtr="0" anchor="ctr" bIns="45700" lIns="90000" spcFirstLastPara="1" rIns="91425" wrap="square" tIns="45700">
            <a:normAutofit/>
          </a:bodyPr>
          <a:lstStyle/>
          <a:p>
            <a:pPr indent="0" lvl="0" marL="0" rtl="0" algn="l">
              <a:lnSpc>
                <a:spcPct val="100000"/>
              </a:lnSpc>
              <a:spcBef>
                <a:spcPts val="0"/>
              </a:spcBef>
              <a:spcAft>
                <a:spcPts val="0"/>
              </a:spcAft>
              <a:buSzPts val="2800"/>
              <a:buNone/>
            </a:pPr>
            <a:r>
              <a:rPr lang="en-GB"/>
              <a:t>Conclusions </a:t>
            </a:r>
            <a:endParaRPr/>
          </a:p>
        </p:txBody>
      </p:sp>
      <p:sp>
        <p:nvSpPr>
          <p:cNvPr id="507" name="Google Shape;507;g349f1831ff3_0_35"/>
          <p:cNvSpPr txBox="1"/>
          <p:nvPr>
            <p:ph idx="12" type="sldNum"/>
          </p:nvPr>
        </p:nvSpPr>
        <p:spPr>
          <a:xfrm>
            <a:off x="11619835" y="6560234"/>
            <a:ext cx="655500" cy="138600"/>
          </a:xfrm>
          <a:prstGeom prst="rect">
            <a:avLst/>
          </a:prstGeom>
          <a:noFill/>
          <a:ln>
            <a:noFill/>
          </a:ln>
        </p:spPr>
        <p:txBody>
          <a:bodyPr anchorCtr="0" anchor="b" bIns="0" lIns="0" spcFirstLastPara="1" rIns="0" wrap="square" tIns="0">
            <a:spAutoFit/>
          </a:bodyPr>
          <a:lstStyle/>
          <a:p>
            <a:pPr indent="0" lvl="0" marL="0" rtl="0" algn="l">
              <a:spcBef>
                <a:spcPts val="0"/>
              </a:spcBef>
              <a:spcAft>
                <a:spcPts val="0"/>
              </a:spcAft>
              <a:buClr>
                <a:srgbClr val="000000"/>
              </a:buClr>
              <a:buSzPts val="900"/>
              <a:buFont typeface="Arial"/>
              <a:buNone/>
            </a:pPr>
            <a:fld id="{00000000-1234-1234-1234-123412341234}" type="slidenum">
              <a:rPr lang="en-GB"/>
              <a:t>‹#›</a:t>
            </a:fld>
            <a:endParaRPr/>
          </a:p>
        </p:txBody>
      </p:sp>
      <p:sp>
        <p:nvSpPr>
          <p:cNvPr id="508" name="Google Shape;508;g349f1831ff3_0_35"/>
          <p:cNvSpPr txBox="1"/>
          <p:nvPr/>
        </p:nvSpPr>
        <p:spPr>
          <a:xfrm>
            <a:off x="604400" y="849275"/>
            <a:ext cx="11015400" cy="5836200"/>
          </a:xfrm>
          <a:prstGeom prst="rect">
            <a:avLst/>
          </a:prstGeom>
          <a:noFill/>
          <a:ln>
            <a:noFill/>
          </a:ln>
        </p:spPr>
        <p:txBody>
          <a:bodyPr anchorCtr="0" anchor="t" bIns="91425" lIns="91425" spcFirstLastPara="1" rIns="91425" wrap="square" tIns="91425">
            <a:spAutoFit/>
          </a:bodyPr>
          <a:lstStyle/>
          <a:p>
            <a:pPr indent="0" lvl="0" marL="0" marR="3175" rtl="0" algn="just">
              <a:lnSpc>
                <a:spcPct val="115000"/>
              </a:lnSpc>
              <a:spcBef>
                <a:spcPts val="1000"/>
              </a:spcBef>
              <a:spcAft>
                <a:spcPts val="0"/>
              </a:spcAft>
              <a:buNone/>
            </a:pPr>
            <a:r>
              <a:rPr b="1" lang="en-GB" sz="1500">
                <a:solidFill>
                  <a:schemeClr val="dk1"/>
                </a:solidFill>
                <a:latin typeface="Montserrat"/>
                <a:ea typeface="Montserrat"/>
                <a:cs typeface="Montserrat"/>
                <a:sym typeface="Montserrat"/>
              </a:rPr>
              <a:t>The PPD project's primary success was its facilitation of meaningful dialogue between the private sector and policymakers to enable a conducive business environment. </a:t>
            </a:r>
            <a:endParaRPr b="1" sz="1500">
              <a:solidFill>
                <a:schemeClr val="dk1"/>
              </a:solidFill>
              <a:latin typeface="Montserrat"/>
              <a:ea typeface="Montserrat"/>
              <a:cs typeface="Montserrat"/>
              <a:sym typeface="Montserrat"/>
            </a:endParaRPr>
          </a:p>
          <a:p>
            <a:pPr indent="-323850" lvl="0" marL="457200" marR="3175" rtl="0" algn="just">
              <a:lnSpc>
                <a:spcPct val="115000"/>
              </a:lnSpc>
              <a:spcBef>
                <a:spcPts val="100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The programme facilitated private sector representation in key governing structures ensuring that policy dialogues included the views of firms across the region. </a:t>
            </a:r>
            <a:endParaRPr sz="1500">
              <a:solidFill>
                <a:schemeClr val="dk1"/>
              </a:solidFill>
              <a:latin typeface="Montserrat"/>
              <a:ea typeface="Montserrat"/>
              <a:cs typeface="Montserrat"/>
              <a:sym typeface="Montserrat"/>
            </a:endParaRPr>
          </a:p>
          <a:p>
            <a:pPr indent="-323850" lvl="0" marL="457200" marR="3175" rtl="0" algn="just">
              <a:lnSpc>
                <a:spcPct val="115000"/>
              </a:lnSpc>
              <a:spcBef>
                <a:spcPts val="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Moreover, the capacity building provided to the PSOs/CSOs will continue to be helpful.  </a:t>
            </a:r>
            <a:endParaRPr sz="1500">
              <a:solidFill>
                <a:schemeClr val="dk1"/>
              </a:solidFill>
              <a:latin typeface="Montserrat"/>
              <a:ea typeface="Montserrat"/>
              <a:cs typeface="Montserrat"/>
              <a:sym typeface="Montserrat"/>
            </a:endParaRPr>
          </a:p>
          <a:p>
            <a:pPr indent="0" lvl="0" marL="0" marR="3175" rtl="0" algn="just">
              <a:lnSpc>
                <a:spcPct val="115000"/>
              </a:lnSpc>
              <a:spcBef>
                <a:spcPts val="1000"/>
              </a:spcBef>
              <a:spcAft>
                <a:spcPts val="0"/>
              </a:spcAft>
              <a:buNone/>
            </a:pPr>
            <a:r>
              <a:rPr b="1" lang="en-GB" sz="1500">
                <a:solidFill>
                  <a:schemeClr val="dk1"/>
                </a:solidFill>
                <a:latin typeface="Montserrat"/>
                <a:ea typeface="Montserrat"/>
                <a:cs typeface="Montserrat"/>
                <a:sym typeface="Montserrat"/>
              </a:rPr>
              <a:t>The Export Capacity Programme was also important in driving trade. </a:t>
            </a:r>
            <a:endParaRPr sz="1500">
              <a:solidFill>
                <a:schemeClr val="dk1"/>
              </a:solidFill>
              <a:latin typeface="Montserrat"/>
              <a:ea typeface="Montserrat"/>
              <a:cs typeface="Montserrat"/>
              <a:sym typeface="Montserrat"/>
            </a:endParaRPr>
          </a:p>
          <a:p>
            <a:pPr indent="-323850" lvl="0" marL="457200" marR="3175" rtl="0" algn="just">
              <a:lnSpc>
                <a:spcPct val="115000"/>
              </a:lnSpc>
              <a:spcBef>
                <a:spcPts val="100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There exists correlation between improving capacity to trade at a firm level (through programmes such as HMAP, WIT, DRC Market Linkages Programme, SEED and the Export Diversification Project) and enhancing logistics and infrastructure at the market level (for programmes such as the EAC Logistics Skills Enhancement Programme) for increased enhanced competitiveness and increased participation in trade. </a:t>
            </a:r>
            <a:endParaRPr sz="1500">
              <a:solidFill>
                <a:schemeClr val="dk1"/>
              </a:solidFill>
              <a:latin typeface="Montserrat"/>
              <a:ea typeface="Montserrat"/>
              <a:cs typeface="Montserrat"/>
              <a:sym typeface="Montserrat"/>
            </a:endParaRPr>
          </a:p>
          <a:p>
            <a:pPr indent="0" lvl="0" marL="0" marR="3175" rtl="0" algn="just">
              <a:lnSpc>
                <a:spcPct val="115000"/>
              </a:lnSpc>
              <a:spcBef>
                <a:spcPts val="1000"/>
              </a:spcBef>
              <a:spcAft>
                <a:spcPts val="0"/>
              </a:spcAft>
              <a:buNone/>
            </a:pPr>
            <a:r>
              <a:rPr b="1" lang="en-GB" sz="1500">
                <a:solidFill>
                  <a:schemeClr val="dk1"/>
                </a:solidFill>
                <a:latin typeface="Montserrat"/>
                <a:ea typeface="Montserrat"/>
                <a:cs typeface="Montserrat"/>
                <a:sym typeface="Montserrat"/>
              </a:rPr>
              <a:t>The HMAP projects contributed to an increase in the export capacity. </a:t>
            </a:r>
            <a:endParaRPr sz="1500">
              <a:solidFill>
                <a:schemeClr val="dk1"/>
              </a:solidFill>
              <a:latin typeface="Montserrat"/>
              <a:ea typeface="Montserrat"/>
              <a:cs typeface="Montserrat"/>
              <a:sym typeface="Montserrat"/>
            </a:endParaRPr>
          </a:p>
          <a:p>
            <a:pPr indent="-323850" lvl="0" marL="457200" marR="3175" rtl="0" algn="just">
              <a:lnSpc>
                <a:spcPct val="115000"/>
              </a:lnSpc>
              <a:spcBef>
                <a:spcPts val="100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HMAP provided crucial market linkages, trade promotion, and export strategies.</a:t>
            </a:r>
            <a:endParaRPr sz="1500">
              <a:solidFill>
                <a:schemeClr val="dk1"/>
              </a:solidFill>
              <a:latin typeface="Montserrat"/>
              <a:ea typeface="Montserrat"/>
              <a:cs typeface="Montserrat"/>
              <a:sym typeface="Montserrat"/>
            </a:endParaRPr>
          </a:p>
          <a:p>
            <a:pPr indent="-323850" lvl="0" marL="457200" marR="3175" rtl="0" algn="just">
              <a:lnSpc>
                <a:spcPct val="115000"/>
              </a:lnSpc>
              <a:spcBef>
                <a:spcPts val="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HMAP in Kenya and Tanzania boosted standards compliance and reduced post-harvest losses through enhanced cold storage facilities. </a:t>
            </a:r>
            <a:endParaRPr sz="1500">
              <a:solidFill>
                <a:schemeClr val="dk1"/>
              </a:solidFill>
              <a:latin typeface="Montserrat"/>
              <a:ea typeface="Montserrat"/>
              <a:cs typeface="Montserrat"/>
              <a:sym typeface="Montserrat"/>
            </a:endParaRPr>
          </a:p>
          <a:p>
            <a:pPr indent="-323850" lvl="0" marL="457200" marR="3175" rtl="0" algn="just">
              <a:lnSpc>
                <a:spcPct val="115000"/>
              </a:lnSpc>
              <a:spcBef>
                <a:spcPts val="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In Tanzania the HMAP project linked close to 1200 participants to the market (against a target of 500) as reported in the project documentation. </a:t>
            </a:r>
            <a:endParaRPr sz="1500">
              <a:solidFill>
                <a:schemeClr val="dk1"/>
              </a:solidFill>
              <a:latin typeface="Montserrat"/>
              <a:ea typeface="Montserrat"/>
              <a:cs typeface="Montserrat"/>
              <a:sym typeface="Montserrat"/>
            </a:endParaRPr>
          </a:p>
          <a:p>
            <a:pPr indent="-323850" lvl="0" marL="457200" marR="3175" rtl="0" algn="just">
              <a:lnSpc>
                <a:spcPct val="115000"/>
              </a:lnSpc>
              <a:spcBef>
                <a:spcPts val="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HMAP assisted farmers with selling around 50,000 tons of produce according to project documentation.</a:t>
            </a:r>
            <a:endParaRPr sz="1500">
              <a:solidFill>
                <a:schemeClr val="dk1"/>
              </a:solidFill>
              <a:latin typeface="Montserrat"/>
              <a:ea typeface="Montserrat"/>
              <a:cs typeface="Montserrat"/>
              <a:sym typeface="Montserrat"/>
            </a:endParaRPr>
          </a:p>
          <a:p>
            <a:pPr indent="-323850" lvl="0" marL="457200" marR="3175" rtl="0" algn="just">
              <a:lnSpc>
                <a:spcPct val="115000"/>
              </a:lnSpc>
              <a:spcBef>
                <a:spcPts val="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18 out of 19 surveyed farmers reported increased trade volumes and monetary gains, with some observing growth between 5% and 80% from 2019 to 2022.</a:t>
            </a:r>
            <a:endParaRPr b="1" sz="1500">
              <a:solidFill>
                <a:schemeClr val="dk1"/>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g349f1831ff3_0_41"/>
          <p:cNvSpPr txBox="1"/>
          <p:nvPr>
            <p:ph type="title"/>
          </p:nvPr>
        </p:nvSpPr>
        <p:spPr>
          <a:xfrm>
            <a:off x="452834" y="268639"/>
            <a:ext cx="11305200" cy="639900"/>
          </a:xfrm>
          <a:prstGeom prst="rect">
            <a:avLst/>
          </a:prstGeom>
          <a:noFill/>
          <a:ln>
            <a:noFill/>
          </a:ln>
        </p:spPr>
        <p:txBody>
          <a:bodyPr anchorCtr="0" anchor="ctr" bIns="45700" lIns="90000" spcFirstLastPara="1" rIns="91425" wrap="square" tIns="45700">
            <a:normAutofit/>
          </a:bodyPr>
          <a:lstStyle/>
          <a:p>
            <a:pPr indent="0" lvl="0" marL="0" rtl="0" algn="l">
              <a:lnSpc>
                <a:spcPct val="100000"/>
              </a:lnSpc>
              <a:spcBef>
                <a:spcPts val="0"/>
              </a:spcBef>
              <a:spcAft>
                <a:spcPts val="0"/>
              </a:spcAft>
              <a:buSzPts val="2800"/>
              <a:buNone/>
            </a:pPr>
            <a:r>
              <a:rPr lang="en-GB"/>
              <a:t>Conclusions </a:t>
            </a:r>
            <a:endParaRPr/>
          </a:p>
        </p:txBody>
      </p:sp>
      <p:sp>
        <p:nvSpPr>
          <p:cNvPr id="514" name="Google Shape;514;g349f1831ff3_0_41"/>
          <p:cNvSpPr txBox="1"/>
          <p:nvPr>
            <p:ph idx="12" type="sldNum"/>
          </p:nvPr>
        </p:nvSpPr>
        <p:spPr>
          <a:xfrm>
            <a:off x="11619835" y="6560234"/>
            <a:ext cx="655500" cy="138600"/>
          </a:xfrm>
          <a:prstGeom prst="rect">
            <a:avLst/>
          </a:prstGeom>
          <a:noFill/>
          <a:ln>
            <a:noFill/>
          </a:ln>
        </p:spPr>
        <p:txBody>
          <a:bodyPr anchorCtr="0" anchor="b" bIns="0" lIns="0" spcFirstLastPara="1" rIns="0" wrap="square" tIns="0">
            <a:spAutoFit/>
          </a:bodyPr>
          <a:lstStyle/>
          <a:p>
            <a:pPr indent="0" lvl="0" marL="0" rtl="0" algn="l">
              <a:spcBef>
                <a:spcPts val="0"/>
              </a:spcBef>
              <a:spcAft>
                <a:spcPts val="0"/>
              </a:spcAft>
              <a:buClr>
                <a:srgbClr val="000000"/>
              </a:buClr>
              <a:buSzPts val="900"/>
              <a:buFont typeface="Arial"/>
              <a:buNone/>
            </a:pPr>
            <a:fld id="{00000000-1234-1234-1234-123412341234}" type="slidenum">
              <a:rPr lang="en-GB"/>
              <a:t>‹#›</a:t>
            </a:fld>
            <a:endParaRPr/>
          </a:p>
        </p:txBody>
      </p:sp>
      <p:sp>
        <p:nvSpPr>
          <p:cNvPr id="515" name="Google Shape;515;g349f1831ff3_0_41"/>
          <p:cNvSpPr txBox="1"/>
          <p:nvPr/>
        </p:nvSpPr>
        <p:spPr>
          <a:xfrm>
            <a:off x="604400" y="849275"/>
            <a:ext cx="11015400" cy="5973600"/>
          </a:xfrm>
          <a:prstGeom prst="rect">
            <a:avLst/>
          </a:prstGeom>
          <a:noFill/>
          <a:ln>
            <a:noFill/>
          </a:ln>
        </p:spPr>
        <p:txBody>
          <a:bodyPr anchorCtr="0" anchor="t" bIns="91425" lIns="91425" spcFirstLastPara="1" rIns="91425" wrap="square" tIns="91425">
            <a:spAutoFit/>
          </a:bodyPr>
          <a:lstStyle/>
          <a:p>
            <a:pPr indent="0" lvl="0" marL="0" marR="3175" rtl="0" algn="just">
              <a:lnSpc>
                <a:spcPct val="115000"/>
              </a:lnSpc>
              <a:spcBef>
                <a:spcPts val="1000"/>
              </a:spcBef>
              <a:spcAft>
                <a:spcPts val="0"/>
              </a:spcAft>
              <a:buNone/>
            </a:pPr>
            <a:r>
              <a:rPr b="1" lang="en-GB" sz="1500">
                <a:solidFill>
                  <a:schemeClr val="dk1"/>
                </a:solidFill>
                <a:latin typeface="Montserrat"/>
                <a:ea typeface="Montserrat"/>
                <a:cs typeface="Montserrat"/>
                <a:sym typeface="Montserrat"/>
              </a:rPr>
              <a:t>The Tourism Export Diversification Programme exceeded its training and business deal objectives and helped sectors recover from COVID-19.  </a:t>
            </a:r>
            <a:endParaRPr sz="1500">
              <a:solidFill>
                <a:schemeClr val="dk1"/>
              </a:solidFill>
              <a:latin typeface="Montserrat"/>
              <a:ea typeface="Montserrat"/>
              <a:cs typeface="Montserrat"/>
              <a:sym typeface="Montserrat"/>
            </a:endParaRPr>
          </a:p>
          <a:p>
            <a:pPr indent="-323850" lvl="0" marL="457200" marR="3175" rtl="0" algn="just">
              <a:lnSpc>
                <a:spcPct val="115000"/>
              </a:lnSpc>
              <a:spcBef>
                <a:spcPts val="100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3,409 stakeholders were trained, significantly surpassing the initial target of 50. </a:t>
            </a:r>
            <a:endParaRPr sz="1500">
              <a:solidFill>
                <a:schemeClr val="dk1"/>
              </a:solidFill>
              <a:latin typeface="Montserrat"/>
              <a:ea typeface="Montserrat"/>
              <a:cs typeface="Montserrat"/>
              <a:sym typeface="Montserrat"/>
            </a:endParaRPr>
          </a:p>
          <a:p>
            <a:pPr indent="-323850" lvl="0" marL="457200" marR="3175" rtl="0" algn="just">
              <a:lnSpc>
                <a:spcPct val="115000"/>
              </a:lnSpc>
              <a:spcBef>
                <a:spcPts val="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The programme facilitated 160 business deals and contributed to a 2.5% recovery in 2021, where regional tourism recovery was a key factor in the broader COVID-19 recovery.</a:t>
            </a:r>
            <a:endParaRPr b="1" sz="1500">
              <a:solidFill>
                <a:schemeClr val="dk1"/>
              </a:solidFill>
              <a:latin typeface="Montserrat"/>
              <a:ea typeface="Montserrat"/>
              <a:cs typeface="Montserrat"/>
              <a:sym typeface="Montserrat"/>
            </a:endParaRPr>
          </a:p>
          <a:p>
            <a:pPr indent="0" lvl="0" marL="0" marR="3175" rtl="0" algn="just">
              <a:lnSpc>
                <a:spcPct val="115000"/>
              </a:lnSpc>
              <a:spcBef>
                <a:spcPts val="1000"/>
              </a:spcBef>
              <a:spcAft>
                <a:spcPts val="0"/>
              </a:spcAft>
              <a:buClr>
                <a:schemeClr val="dk1"/>
              </a:buClr>
              <a:buSzPts val="1100"/>
              <a:buFont typeface="Arial"/>
              <a:buNone/>
            </a:pPr>
            <a:r>
              <a:rPr b="1" lang="en-GB" sz="1500">
                <a:solidFill>
                  <a:schemeClr val="dk1"/>
                </a:solidFill>
                <a:latin typeface="Montserrat"/>
                <a:ea typeface="Montserrat"/>
                <a:cs typeface="Montserrat"/>
                <a:sym typeface="Montserrat"/>
              </a:rPr>
              <a:t>Under the Export Capacity Programme, the East Africa Logistics Skills Enhancement Programme improved the cost-effectiveness of logistics services provided to firms.</a:t>
            </a:r>
            <a:r>
              <a:rPr lang="en-GB" sz="1500">
                <a:solidFill>
                  <a:schemeClr val="dk1"/>
                </a:solidFill>
                <a:latin typeface="Montserrat"/>
                <a:ea typeface="Montserrat"/>
                <a:cs typeface="Montserrat"/>
                <a:sym typeface="Montserrat"/>
              </a:rPr>
              <a:t> The programme focused on enhancing the skills of customs agents, freight forwarders, and warehouse providers across East Africa. As part of the EAC Logistics Skills Enhancement Programme, regional COVID-19 Standard Operating Procedures (SOPs) were developed and digitally shared with over 1.2 million individuals. Programme records show that 33 senior trainers from various countries were trained on the updated curriculum and CPD activities. Additionally, 798 customs agents and freight forwarders participated in continuous professional development (CPD) initiatives. During FGDs, the targeted logistics professionals reported that the training helped reduce avoidable errors and improved efficiency in handling customs administration.</a:t>
            </a:r>
            <a:endParaRPr sz="1500">
              <a:solidFill>
                <a:schemeClr val="dk1"/>
              </a:solidFill>
              <a:latin typeface="Montserrat"/>
              <a:ea typeface="Montserrat"/>
              <a:cs typeface="Montserrat"/>
              <a:sym typeface="Montserrat"/>
            </a:endParaRPr>
          </a:p>
          <a:p>
            <a:pPr indent="0" lvl="0" marL="0" marR="3175" rtl="0" algn="just">
              <a:lnSpc>
                <a:spcPct val="115000"/>
              </a:lnSpc>
              <a:spcBef>
                <a:spcPts val="1000"/>
              </a:spcBef>
              <a:spcAft>
                <a:spcPts val="0"/>
              </a:spcAft>
              <a:buNone/>
            </a:pPr>
            <a:r>
              <a:rPr b="1" lang="en-GB" sz="1500">
                <a:solidFill>
                  <a:schemeClr val="dk1"/>
                </a:solidFill>
                <a:latin typeface="Montserrat"/>
                <a:ea typeface="Montserrat"/>
                <a:cs typeface="Montserrat"/>
                <a:sym typeface="Montserrat"/>
              </a:rPr>
              <a:t>The evaluation found that the WIT programme contributed to addressing trade barriers and advocating for policies that will create an enabling environment for women traders and women-led SMEs.</a:t>
            </a:r>
            <a:r>
              <a:rPr lang="en-GB" sz="1500">
                <a:solidFill>
                  <a:schemeClr val="dk1"/>
                </a:solidFill>
                <a:latin typeface="Montserrat"/>
                <a:ea typeface="Montserrat"/>
                <a:cs typeface="Montserrat"/>
                <a:sym typeface="Montserrat"/>
              </a:rPr>
              <a:t> </a:t>
            </a:r>
            <a:endParaRPr sz="1500">
              <a:solidFill>
                <a:schemeClr val="dk1"/>
              </a:solidFill>
              <a:latin typeface="Montserrat"/>
              <a:ea typeface="Montserrat"/>
              <a:cs typeface="Montserrat"/>
              <a:sym typeface="Montserrat"/>
            </a:endParaRPr>
          </a:p>
          <a:p>
            <a:pPr indent="-323850" lvl="0" marL="457200" marR="3175" rtl="0" algn="just">
              <a:lnSpc>
                <a:spcPct val="115000"/>
              </a:lnSpc>
              <a:spcBef>
                <a:spcPts val="100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Women traders benefited from capacity-building opportunities and market information and access. </a:t>
            </a:r>
            <a:endParaRPr sz="1500">
              <a:solidFill>
                <a:schemeClr val="dk1"/>
              </a:solidFill>
              <a:latin typeface="Montserrat"/>
              <a:ea typeface="Montserrat"/>
              <a:cs typeface="Montserrat"/>
              <a:sym typeface="Montserrat"/>
            </a:endParaRPr>
          </a:p>
          <a:p>
            <a:pPr indent="-323850" lvl="0" marL="457200" marR="3175" rtl="0" algn="just">
              <a:lnSpc>
                <a:spcPct val="115000"/>
              </a:lnSpc>
              <a:spcBef>
                <a:spcPts val="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Over 20,038 new female users accessed the digital market platform provided under the programme. </a:t>
            </a:r>
            <a:endParaRPr sz="1500">
              <a:solidFill>
                <a:schemeClr val="dk1"/>
              </a:solidFill>
              <a:latin typeface="Montserrat"/>
              <a:ea typeface="Montserrat"/>
              <a:cs typeface="Montserrat"/>
              <a:sym typeface="Montserrat"/>
            </a:endParaRPr>
          </a:p>
          <a:p>
            <a:pPr indent="-323850" lvl="0" marL="457200" marR="3175" rtl="0" algn="just">
              <a:lnSpc>
                <a:spcPct val="115000"/>
              </a:lnSpc>
              <a:spcBef>
                <a:spcPts val="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Earnings have increased as a result of enhanced knowledge and skills, market access and information. </a:t>
            </a:r>
            <a:endParaRPr sz="1500">
              <a:solidFill>
                <a:schemeClr val="dk1"/>
              </a:solidFill>
              <a:latin typeface="Montserrat"/>
              <a:ea typeface="Montserrat"/>
              <a:cs typeface="Montserrat"/>
              <a:sym typeface="Montserrat"/>
            </a:endParaRPr>
          </a:p>
          <a:p>
            <a:pPr indent="-323850" lvl="0" marL="457200" marR="3175" rtl="0" algn="just">
              <a:lnSpc>
                <a:spcPct val="115000"/>
              </a:lnSpc>
              <a:spcBef>
                <a:spcPts val="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There is an estimated th 700 new jobs created by the programme.</a:t>
            </a:r>
            <a:endParaRPr b="1" sz="1500">
              <a:solidFill>
                <a:schemeClr val="dk1"/>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g343993b90a4_0_0"/>
          <p:cNvSpPr txBox="1"/>
          <p:nvPr>
            <p:ph type="title"/>
          </p:nvPr>
        </p:nvSpPr>
        <p:spPr>
          <a:xfrm>
            <a:off x="955650" y="1196969"/>
            <a:ext cx="10280700" cy="2521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r>
              <a:rPr lang="en-GB"/>
              <a:t>Lessons Learned &amp; Recommendations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17"/>
          <p:cNvSpPr txBox="1"/>
          <p:nvPr>
            <p:ph type="title"/>
          </p:nvPr>
        </p:nvSpPr>
        <p:spPr>
          <a:xfrm>
            <a:off x="452834" y="268639"/>
            <a:ext cx="11305200" cy="639900"/>
          </a:xfrm>
          <a:prstGeom prst="rect">
            <a:avLst/>
          </a:prstGeom>
          <a:noFill/>
          <a:ln>
            <a:noFill/>
          </a:ln>
        </p:spPr>
        <p:txBody>
          <a:bodyPr anchorCtr="0" anchor="ctr" bIns="45700" lIns="90000" spcFirstLastPara="1" rIns="91425" wrap="square" tIns="45700">
            <a:normAutofit/>
          </a:bodyPr>
          <a:lstStyle/>
          <a:p>
            <a:pPr indent="0" lvl="0" marL="0" rtl="0" algn="l">
              <a:lnSpc>
                <a:spcPct val="100000"/>
              </a:lnSpc>
              <a:spcBef>
                <a:spcPts val="0"/>
              </a:spcBef>
              <a:spcAft>
                <a:spcPts val="0"/>
              </a:spcAft>
              <a:buSzPts val="2800"/>
              <a:buNone/>
            </a:pPr>
            <a:r>
              <a:rPr lang="en-GB"/>
              <a:t>Lessons &amp; Recommendations</a:t>
            </a:r>
            <a:endParaRPr/>
          </a:p>
        </p:txBody>
      </p:sp>
      <p:sp>
        <p:nvSpPr>
          <p:cNvPr id="526" name="Google Shape;526;p17"/>
          <p:cNvSpPr txBox="1"/>
          <p:nvPr>
            <p:ph idx="12" type="sldNum"/>
          </p:nvPr>
        </p:nvSpPr>
        <p:spPr>
          <a:xfrm>
            <a:off x="11619835" y="6560234"/>
            <a:ext cx="655500" cy="138600"/>
          </a:xfrm>
          <a:prstGeom prst="rect">
            <a:avLst/>
          </a:prstGeom>
          <a:noFill/>
          <a:ln>
            <a:noFill/>
          </a:ln>
        </p:spPr>
        <p:txBody>
          <a:bodyPr anchorCtr="0" anchor="b" bIns="0" lIns="0" spcFirstLastPara="1" rIns="0" wrap="square" tIns="0">
            <a:spAutoFit/>
          </a:bodyPr>
          <a:lstStyle/>
          <a:p>
            <a:pPr indent="0" lvl="0" marL="0" rtl="0" algn="l">
              <a:lnSpc>
                <a:spcPct val="100000"/>
              </a:lnSpc>
              <a:spcBef>
                <a:spcPts val="0"/>
              </a:spcBef>
              <a:spcAft>
                <a:spcPts val="0"/>
              </a:spcAft>
              <a:buClr>
                <a:srgbClr val="000000"/>
              </a:buClr>
              <a:buSzPts val="900"/>
              <a:buFont typeface="Arial"/>
              <a:buNone/>
            </a:pPr>
            <a:fld id="{00000000-1234-1234-1234-123412341234}" type="slidenum">
              <a:rPr lang="en-GB"/>
              <a:t>‹#›</a:t>
            </a:fld>
            <a:endParaRPr/>
          </a:p>
        </p:txBody>
      </p:sp>
      <p:graphicFrame>
        <p:nvGraphicFramePr>
          <p:cNvPr id="527" name="Google Shape;527;p17"/>
          <p:cNvGraphicFramePr/>
          <p:nvPr/>
        </p:nvGraphicFramePr>
        <p:xfrm>
          <a:off x="561600" y="845312"/>
          <a:ext cx="3000000" cy="3000000"/>
        </p:xfrm>
        <a:graphic>
          <a:graphicData uri="http://schemas.openxmlformats.org/drawingml/2006/table">
            <a:tbl>
              <a:tblPr>
                <a:noFill/>
                <a:tableStyleId>{FA95AEFF-7494-4AC1-8E6E-397BBE941E56}</a:tableStyleId>
              </a:tblPr>
              <a:tblGrid>
                <a:gridCol w="3622950"/>
                <a:gridCol w="3622950"/>
                <a:gridCol w="3622950"/>
              </a:tblGrid>
              <a:tr h="334475">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Montserrat"/>
                          <a:ea typeface="Montserrat"/>
                          <a:cs typeface="Montserrat"/>
                          <a:sym typeface="Montserrat"/>
                        </a:rPr>
                        <a:t>Finding</a:t>
                      </a:r>
                      <a:endParaRPr b="1" sz="1100" u="none" cap="none" strike="noStrike">
                        <a:latin typeface="Montserrat"/>
                        <a:ea typeface="Montserrat"/>
                        <a:cs typeface="Montserrat"/>
                        <a:sym typeface="Montserrat"/>
                      </a:endParaRPr>
                    </a:p>
                  </a:txBody>
                  <a:tcPr marT="91425" marB="91425" marR="91425" marL="91425">
                    <a:solidFill>
                      <a:schemeClr val="accent4"/>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Montserrat"/>
                          <a:ea typeface="Montserrat"/>
                          <a:cs typeface="Montserrat"/>
                          <a:sym typeface="Montserrat"/>
                        </a:rPr>
                        <a:t>Lessons</a:t>
                      </a:r>
                      <a:endParaRPr b="1" sz="1100" u="none" cap="none" strike="noStrike">
                        <a:latin typeface="Montserrat"/>
                        <a:ea typeface="Montserrat"/>
                        <a:cs typeface="Montserrat"/>
                        <a:sym typeface="Montserrat"/>
                      </a:endParaRPr>
                    </a:p>
                  </a:txBody>
                  <a:tcPr marT="91425" marB="91425" marR="91425" marL="91425">
                    <a:solidFill>
                      <a:schemeClr val="accent4"/>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Montserrat"/>
                          <a:ea typeface="Montserrat"/>
                          <a:cs typeface="Montserrat"/>
                          <a:sym typeface="Montserrat"/>
                        </a:rPr>
                        <a:t>Recommendation</a:t>
                      </a:r>
                      <a:endParaRPr b="1" sz="1100" u="none" cap="none" strike="noStrike">
                        <a:latin typeface="Montserrat"/>
                        <a:ea typeface="Montserrat"/>
                        <a:cs typeface="Montserrat"/>
                        <a:sym typeface="Montserrat"/>
                      </a:endParaRPr>
                    </a:p>
                  </a:txBody>
                  <a:tcPr marT="91425" marB="91425" marR="91425" marL="91425">
                    <a:solidFill>
                      <a:schemeClr val="accent4"/>
                    </a:solidFill>
                  </a:tcPr>
                </a:tc>
              </a:tr>
              <a:tr h="214400">
                <a:tc gridSpan="3">
                  <a:txBody>
                    <a:bodyPr/>
                    <a:lstStyle/>
                    <a:p>
                      <a:pPr indent="0" lvl="0" marL="0" marR="0" rtl="0" algn="l">
                        <a:lnSpc>
                          <a:spcPct val="115000"/>
                        </a:lnSpc>
                        <a:spcBef>
                          <a:spcPts val="0"/>
                        </a:spcBef>
                        <a:spcAft>
                          <a:spcPts val="0"/>
                        </a:spcAft>
                        <a:buNone/>
                      </a:pPr>
                      <a:r>
                        <a:rPr b="1" lang="en-GB" sz="1050">
                          <a:latin typeface="Montserrat"/>
                          <a:ea typeface="Montserrat"/>
                          <a:cs typeface="Montserrat"/>
                          <a:sym typeface="Montserrat"/>
                        </a:rPr>
                        <a:t>Research, M&amp;E and adaptive management</a:t>
                      </a:r>
                      <a:endParaRPr b="1" sz="1050" u="none" cap="none" strike="noStrike">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tcPr>
                </a:tc>
                <a:tc hMerge="1"/>
                <a:tc hMerge="1"/>
              </a:tr>
              <a:tr h="976400">
                <a:tc>
                  <a:txBody>
                    <a:bodyPr/>
                    <a:lstStyle/>
                    <a:p>
                      <a:pPr indent="0" lvl="0" marL="0" marR="0" rtl="0" algn="l">
                        <a:lnSpc>
                          <a:spcPct val="115000"/>
                        </a:lnSpc>
                        <a:spcBef>
                          <a:spcPts val="0"/>
                        </a:spcBef>
                        <a:spcAft>
                          <a:spcPts val="0"/>
                        </a:spcAft>
                        <a:buClr>
                          <a:srgbClr val="000000"/>
                        </a:buClr>
                        <a:buSzPts val="1050"/>
                        <a:buFont typeface="Arial"/>
                        <a:buNone/>
                      </a:pPr>
                      <a:r>
                        <a:rPr lang="en-GB" sz="1100" u="none" cap="none" strike="noStrike">
                          <a:latin typeface="Montserrat"/>
                          <a:ea typeface="Montserrat"/>
                          <a:cs typeface="Montserrat"/>
                          <a:sym typeface="Montserrat"/>
                        </a:rPr>
                        <a:t>The Theory of Changes and designs of individual projects  were not always intentionally designed or harmonised in line with the overall Business Competitiveness TOC. </a:t>
                      </a:r>
                      <a:endParaRPr sz="1100"/>
                    </a:p>
                    <a:p>
                      <a:pPr indent="0" lvl="0" marL="0" marR="0" rtl="0" algn="l">
                        <a:lnSpc>
                          <a:spcPct val="115000"/>
                        </a:lnSpc>
                        <a:spcBef>
                          <a:spcPts val="0"/>
                        </a:spcBef>
                        <a:spcAft>
                          <a:spcPts val="0"/>
                        </a:spcAft>
                        <a:buClr>
                          <a:srgbClr val="000000"/>
                        </a:buClr>
                        <a:buSzPts val="1050"/>
                        <a:buFont typeface="Arial"/>
                        <a:buNone/>
                      </a:pPr>
                      <a:r>
                        <a:t/>
                      </a:r>
                      <a:endParaRPr sz="1100" u="none" cap="none" strike="noStrike">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B cap="flat" cmpd="sng" w="9525">
                      <a:solidFill>
                        <a:schemeClr val="lt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50"/>
                        <a:buFont typeface="Montserrat"/>
                        <a:buNone/>
                      </a:pPr>
                      <a:r>
                        <a:rPr lang="en-GB" sz="1100" u="none" cap="none" strike="noStrike">
                          <a:latin typeface="Montserrat"/>
                          <a:ea typeface="Montserrat"/>
                          <a:cs typeface="Montserrat"/>
                          <a:sym typeface="Montserrat"/>
                        </a:rPr>
                        <a:t>Importance of clear TOCs to have T clarity around the intentions of the projects and the ability for them to work harmoniously, and contributing deliberately to the overarching impact</a:t>
                      </a:r>
                      <a:endParaRPr sz="1100" u="none" cap="none" strike="noStrike">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B cap="flat" cmpd="sng" w="9525">
                      <a:solidFill>
                        <a:schemeClr val="lt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100" u="none" cap="none" strike="noStrike">
                          <a:latin typeface="Montserrat"/>
                          <a:ea typeface="Montserrat"/>
                          <a:cs typeface="Montserrat"/>
                          <a:sym typeface="Montserrat"/>
                        </a:rPr>
                        <a:t>Develop a more detailed overarching TOC that captures the specific impact pathways under each project. </a:t>
                      </a:r>
                      <a:br>
                        <a:rPr lang="en-GB" sz="1100" u="none" cap="none" strike="noStrike">
                          <a:latin typeface="Montserrat"/>
                          <a:ea typeface="Montserrat"/>
                          <a:cs typeface="Montserrat"/>
                          <a:sym typeface="Montserrat"/>
                        </a:rPr>
                      </a:br>
                      <a:endParaRPr sz="1100" u="none" cap="none" strike="noStrike">
                        <a:latin typeface="Montserrat"/>
                        <a:ea typeface="Montserrat"/>
                        <a:cs typeface="Montserrat"/>
                        <a:sym typeface="Montserrat"/>
                      </a:endParaRPr>
                    </a:p>
                    <a:p>
                      <a:pPr indent="0" lvl="0" marL="0" marR="0" rtl="0" algn="l">
                        <a:lnSpc>
                          <a:spcPct val="115000"/>
                        </a:lnSpc>
                        <a:spcBef>
                          <a:spcPts val="0"/>
                        </a:spcBef>
                        <a:spcAft>
                          <a:spcPts val="0"/>
                        </a:spcAft>
                        <a:buNone/>
                      </a:pPr>
                      <a:r>
                        <a:rPr lang="en-GB" sz="1100" u="none" cap="none" strike="noStrike">
                          <a:latin typeface="Montserrat"/>
                          <a:ea typeface="Montserrat"/>
                          <a:cs typeface="Montserrat"/>
                          <a:sym typeface="Montserrat"/>
                        </a:rPr>
                        <a:t>Ongoing projects (such as SEED) can be revised to ensure that its design and implementation is aligned with the overarching TOC.</a:t>
                      </a:r>
                      <a:endParaRPr sz="1100" u="none" cap="none" strike="noStrike">
                        <a:latin typeface="Montserrat"/>
                        <a:ea typeface="Montserrat"/>
                        <a:cs typeface="Montserrat"/>
                        <a:sym typeface="Montserrat"/>
                      </a:endParaRPr>
                    </a:p>
                    <a:p>
                      <a:pPr indent="0" lvl="0" marL="457200" marR="0" rtl="0" algn="l">
                        <a:lnSpc>
                          <a:spcPct val="115000"/>
                        </a:lnSpc>
                        <a:spcBef>
                          <a:spcPts val="0"/>
                        </a:spcBef>
                        <a:spcAft>
                          <a:spcPts val="0"/>
                        </a:spcAft>
                        <a:buClr>
                          <a:srgbClr val="000000"/>
                        </a:buClr>
                        <a:buSzPts val="1050"/>
                        <a:buFont typeface="Arial"/>
                        <a:buNone/>
                      </a:pPr>
                      <a:r>
                        <a:t/>
                      </a:r>
                      <a:endParaRPr sz="1100" u="none" cap="none" strike="noStrike">
                        <a:latin typeface="Montserrat"/>
                        <a:ea typeface="Montserrat"/>
                        <a:cs typeface="Montserrat"/>
                        <a:sym typeface="Montserrat"/>
                      </a:endParaRPr>
                    </a:p>
                    <a:p>
                      <a:pPr indent="0" lvl="0" marL="0" marR="0" rtl="0" algn="l">
                        <a:lnSpc>
                          <a:spcPct val="115000"/>
                        </a:lnSpc>
                        <a:spcBef>
                          <a:spcPts val="0"/>
                        </a:spcBef>
                        <a:spcAft>
                          <a:spcPts val="0"/>
                        </a:spcAft>
                        <a:buNone/>
                      </a:pPr>
                      <a:r>
                        <a:rPr lang="en-GB" sz="1100" u="none" cap="none" strike="noStrike">
                          <a:latin typeface="Montserrat"/>
                          <a:ea typeface="Montserrat"/>
                          <a:cs typeface="Montserrat"/>
                          <a:sym typeface="Montserrat"/>
                        </a:rPr>
                        <a:t>Punctually update the TOC and PMF when projects evolve, or iterate, relevant data collection is updated, as are monitoring plans. . </a:t>
                      </a:r>
                      <a:endParaRPr sz="1100" u="none" cap="none" strike="noStrike">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B cap="flat" cmpd="sng" w="9525">
                      <a:solidFill>
                        <a:schemeClr val="lt2"/>
                      </a:solidFill>
                      <a:prstDash val="solid"/>
                      <a:round/>
                      <a:headEnd len="sm" w="sm" type="none"/>
                      <a:tailEnd len="sm" w="sm" type="none"/>
                    </a:lnB>
                  </a:tcPr>
                </a:tc>
              </a:tr>
              <a:tr h="800775">
                <a:tc>
                  <a:txBody>
                    <a:bodyPr/>
                    <a:lstStyle/>
                    <a:p>
                      <a:pPr indent="0" lvl="0" marL="0" marR="0" rtl="0" algn="l">
                        <a:lnSpc>
                          <a:spcPct val="115000"/>
                        </a:lnSpc>
                        <a:spcBef>
                          <a:spcPts val="0"/>
                        </a:spcBef>
                        <a:spcAft>
                          <a:spcPts val="0"/>
                        </a:spcAft>
                        <a:buClr>
                          <a:srgbClr val="000000"/>
                        </a:buClr>
                        <a:buSzPts val="1050"/>
                        <a:buFont typeface="Arial"/>
                        <a:buNone/>
                      </a:pPr>
                      <a:r>
                        <a:rPr lang="en-GB" sz="1100" u="none" cap="none" strike="noStrike">
                          <a:latin typeface="Montserrat"/>
                          <a:ea typeface="Montserrat"/>
                          <a:cs typeface="Montserrat"/>
                          <a:sym typeface="Montserrat"/>
                        </a:rPr>
                        <a:t>Incomplete baselines make measurement of impact difficult. Retroactive baselines are not ideal, nor always possible, and individuals are not always able to recall the baseline knowledge. </a:t>
                      </a:r>
                      <a:endParaRPr sz="1100"/>
                    </a:p>
                    <a:p>
                      <a:pPr indent="0" lvl="0" marL="0" marR="0" rtl="0" algn="l">
                        <a:lnSpc>
                          <a:spcPct val="115000"/>
                        </a:lnSpc>
                        <a:spcBef>
                          <a:spcPts val="0"/>
                        </a:spcBef>
                        <a:spcAft>
                          <a:spcPts val="0"/>
                        </a:spcAft>
                        <a:buClr>
                          <a:srgbClr val="000000"/>
                        </a:buClr>
                        <a:buSzPts val="1050"/>
                        <a:buFont typeface="Arial"/>
                        <a:buNone/>
                      </a:pPr>
                      <a:r>
                        <a:t/>
                      </a:r>
                      <a:endParaRPr sz="1100" u="none" cap="none" strike="noStrike">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50"/>
                        <a:buFont typeface="Montserrat"/>
                        <a:buNone/>
                      </a:pPr>
                      <a:r>
                        <a:rPr lang="en-GB" sz="1100" u="none" cap="none" strike="noStrike">
                          <a:latin typeface="Montserrat"/>
                          <a:ea typeface="Montserrat"/>
                          <a:cs typeface="Montserrat"/>
                          <a:sym typeface="Montserrat"/>
                        </a:rPr>
                        <a:t>In order to improve the reliability, quality and utility of baselines, measurement should be prioritised before the commencement of programmes. Baselines should be conducted in a manner that enables accurate/precise measurement of individuals' existing knowledge, experiences prior to the programme, and current (or pre-programme) performance against selected indicators</a:t>
                      </a:r>
                      <a:endParaRPr sz="1100"/>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100" u="none" cap="none" strike="noStrike">
                          <a:solidFill>
                            <a:schemeClr val="dk1"/>
                          </a:solidFill>
                          <a:latin typeface="Montserrat"/>
                          <a:ea typeface="Montserrat"/>
                          <a:cs typeface="Montserrat"/>
                          <a:sym typeface="Montserrat"/>
                        </a:rPr>
                        <a:t>Building on the capacity building provided to implementing partners regarding M&amp;E, prioritise M&amp;E across all project phases. For example, make disbursement contingent on the submission of data and reporting. Moreover, consider using digital dashboards to streamline reporting and improve the visibility of reporting, allowing for better adaptive management.</a:t>
                      </a:r>
                      <a:endParaRPr sz="1100" u="none" cap="none" strike="noStrike">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rgbClr val="9E9E9E"/>
                      </a:solidFill>
                      <a:prstDash val="solid"/>
                      <a:round/>
                      <a:headEnd len="sm" w="sm" type="none"/>
                      <a:tailEnd len="sm" w="sm" type="none"/>
                    </a:lnB>
                  </a:tcPr>
                </a:tc>
              </a:tr>
              <a:tr h="800775">
                <a:tc>
                  <a:txBody>
                    <a:bodyPr/>
                    <a:lstStyle/>
                    <a:p>
                      <a:pPr indent="0" lvl="0" marL="0" marR="0" rtl="0" algn="l">
                        <a:lnSpc>
                          <a:spcPct val="115000"/>
                        </a:lnSpc>
                        <a:spcBef>
                          <a:spcPts val="0"/>
                        </a:spcBef>
                        <a:spcAft>
                          <a:spcPts val="0"/>
                        </a:spcAft>
                        <a:buClr>
                          <a:srgbClr val="000000"/>
                        </a:buClr>
                        <a:buSzPts val="1050"/>
                        <a:buFont typeface="Arial"/>
                        <a:buNone/>
                      </a:pPr>
                      <a:r>
                        <a:rPr lang="en-GB" sz="1100" u="none" cap="none" strike="noStrike">
                          <a:latin typeface="Montserrat"/>
                          <a:ea typeface="Montserrat"/>
                          <a:cs typeface="Montserrat"/>
                          <a:sym typeface="Montserrat"/>
                        </a:rPr>
                        <a:t>The inclusion of value-for-money in some of the evaluations of the Business Competitiveness Programmes constrained adaptive management.  </a:t>
                      </a:r>
                      <a:endParaRPr sz="1100" u="none" cap="none" strike="noStrike">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100" u="none" cap="none" strike="noStrike">
                          <a:latin typeface="Montserrat"/>
                          <a:ea typeface="Montserrat"/>
                          <a:cs typeface="Montserrat"/>
                          <a:sym typeface="Montserrat"/>
                        </a:rPr>
                        <a:t>The inclusion of value-for-money is crucial for a comprehensive evaluation report that can generate lessons about managing resources</a:t>
                      </a:r>
                      <a:endParaRPr sz="1100" u="none" cap="none" strike="noStrike">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100" u="none" cap="none" strike="noStrike">
                          <a:latin typeface="Montserrat"/>
                          <a:ea typeface="Montserrat"/>
                          <a:cs typeface="Montserrat"/>
                          <a:sym typeface="Montserrat"/>
                        </a:rPr>
                        <a:t>Include Vf</a:t>
                      </a:r>
                      <a:r>
                        <a:rPr lang="en-GB" sz="1100">
                          <a:latin typeface="Montserrat"/>
                          <a:ea typeface="Montserrat"/>
                          <a:cs typeface="Montserrat"/>
                          <a:sym typeface="Montserrat"/>
                        </a:rPr>
                        <a:t>M</a:t>
                      </a:r>
                      <a:r>
                        <a:rPr lang="en-GB" sz="1100" u="none" cap="none" strike="noStrike">
                          <a:latin typeface="Montserrat"/>
                          <a:ea typeface="Montserrat"/>
                          <a:cs typeface="Montserrat"/>
                          <a:sym typeface="Montserrat"/>
                        </a:rPr>
                        <a:t> assessments as part of all midterm and end term project level and overall programme evaluations</a:t>
                      </a:r>
                      <a:endParaRPr sz="1100" u="none" cap="none" strike="noStrike">
                        <a:solidFill>
                          <a:schemeClr val="dk1"/>
                        </a:solidFill>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chemeClr val="lt2"/>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18"/>
          <p:cNvSpPr txBox="1"/>
          <p:nvPr>
            <p:ph type="title"/>
          </p:nvPr>
        </p:nvSpPr>
        <p:spPr>
          <a:xfrm>
            <a:off x="452834" y="268639"/>
            <a:ext cx="11305200" cy="639900"/>
          </a:xfrm>
          <a:prstGeom prst="rect">
            <a:avLst/>
          </a:prstGeom>
          <a:noFill/>
          <a:ln>
            <a:noFill/>
          </a:ln>
        </p:spPr>
        <p:txBody>
          <a:bodyPr anchorCtr="0" anchor="ctr" bIns="45700" lIns="90000" spcFirstLastPara="1" rIns="91425" wrap="square" tIns="45700">
            <a:normAutofit/>
          </a:bodyPr>
          <a:lstStyle/>
          <a:p>
            <a:pPr indent="0" lvl="0" marL="0" rtl="0" algn="l">
              <a:lnSpc>
                <a:spcPct val="100000"/>
              </a:lnSpc>
              <a:spcBef>
                <a:spcPts val="0"/>
              </a:spcBef>
              <a:spcAft>
                <a:spcPts val="0"/>
              </a:spcAft>
              <a:buSzPts val="2800"/>
              <a:buNone/>
            </a:pPr>
            <a:r>
              <a:rPr lang="en-GB"/>
              <a:t>Lessons &amp; Recommendations</a:t>
            </a:r>
            <a:endParaRPr/>
          </a:p>
        </p:txBody>
      </p:sp>
      <p:sp>
        <p:nvSpPr>
          <p:cNvPr id="533" name="Google Shape;533;p18"/>
          <p:cNvSpPr txBox="1"/>
          <p:nvPr>
            <p:ph idx="12" type="sldNum"/>
          </p:nvPr>
        </p:nvSpPr>
        <p:spPr>
          <a:xfrm>
            <a:off x="11619835" y="6560234"/>
            <a:ext cx="655500" cy="138600"/>
          </a:xfrm>
          <a:prstGeom prst="rect">
            <a:avLst/>
          </a:prstGeom>
          <a:noFill/>
          <a:ln>
            <a:noFill/>
          </a:ln>
        </p:spPr>
        <p:txBody>
          <a:bodyPr anchorCtr="0" anchor="b" bIns="0" lIns="0" spcFirstLastPara="1" rIns="0" wrap="square" tIns="0">
            <a:spAutoFit/>
          </a:bodyPr>
          <a:lstStyle/>
          <a:p>
            <a:pPr indent="0" lvl="0" marL="0" rtl="0" algn="l">
              <a:lnSpc>
                <a:spcPct val="100000"/>
              </a:lnSpc>
              <a:spcBef>
                <a:spcPts val="0"/>
              </a:spcBef>
              <a:spcAft>
                <a:spcPts val="0"/>
              </a:spcAft>
              <a:buClr>
                <a:srgbClr val="000000"/>
              </a:buClr>
              <a:buSzPts val="900"/>
              <a:buFont typeface="Arial"/>
              <a:buNone/>
            </a:pPr>
            <a:fld id="{00000000-1234-1234-1234-123412341234}" type="slidenum">
              <a:rPr lang="en-GB"/>
              <a:t>‹#›</a:t>
            </a:fld>
            <a:endParaRPr/>
          </a:p>
        </p:txBody>
      </p:sp>
      <p:graphicFrame>
        <p:nvGraphicFramePr>
          <p:cNvPr id="534" name="Google Shape;534;p18"/>
          <p:cNvGraphicFramePr/>
          <p:nvPr/>
        </p:nvGraphicFramePr>
        <p:xfrm>
          <a:off x="493360" y="784162"/>
          <a:ext cx="3000000" cy="3000000"/>
        </p:xfrm>
        <a:graphic>
          <a:graphicData uri="http://schemas.openxmlformats.org/drawingml/2006/table">
            <a:tbl>
              <a:tblPr>
                <a:noFill/>
                <a:tableStyleId>{FA95AEFF-7494-4AC1-8E6E-397BBE941E56}</a:tableStyleId>
              </a:tblPr>
              <a:tblGrid>
                <a:gridCol w="3818075"/>
                <a:gridCol w="3818075"/>
                <a:gridCol w="3818075"/>
              </a:tblGrid>
              <a:tr h="309925">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Montserrat"/>
                          <a:ea typeface="Montserrat"/>
                          <a:cs typeface="Montserrat"/>
                          <a:sym typeface="Montserrat"/>
                        </a:rPr>
                        <a:t>Finding</a:t>
                      </a:r>
                      <a:endParaRPr b="1" sz="1100" u="none" cap="none" strike="noStrike">
                        <a:latin typeface="Montserrat"/>
                        <a:ea typeface="Montserrat"/>
                        <a:cs typeface="Montserrat"/>
                        <a:sym typeface="Montserrat"/>
                      </a:endParaRPr>
                    </a:p>
                  </a:txBody>
                  <a:tcPr marT="91425" marB="91425" marR="91425" marL="91425">
                    <a:solidFill>
                      <a:schemeClr val="accent4"/>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Montserrat"/>
                          <a:ea typeface="Montserrat"/>
                          <a:cs typeface="Montserrat"/>
                          <a:sym typeface="Montserrat"/>
                        </a:rPr>
                        <a:t>Lessons</a:t>
                      </a:r>
                      <a:endParaRPr b="1" sz="1100" u="none" cap="none" strike="noStrike">
                        <a:latin typeface="Montserrat"/>
                        <a:ea typeface="Montserrat"/>
                        <a:cs typeface="Montserrat"/>
                        <a:sym typeface="Montserrat"/>
                      </a:endParaRPr>
                    </a:p>
                  </a:txBody>
                  <a:tcPr marT="91425" marB="91425" marR="91425" marL="91425">
                    <a:solidFill>
                      <a:schemeClr val="accent4"/>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Montserrat"/>
                          <a:ea typeface="Montserrat"/>
                          <a:cs typeface="Montserrat"/>
                          <a:sym typeface="Montserrat"/>
                        </a:rPr>
                        <a:t>Recommendations</a:t>
                      </a:r>
                      <a:endParaRPr b="1" sz="1100" u="none" cap="none" strike="noStrike">
                        <a:latin typeface="Montserrat"/>
                        <a:ea typeface="Montserrat"/>
                        <a:cs typeface="Montserrat"/>
                        <a:sym typeface="Montserrat"/>
                      </a:endParaRPr>
                    </a:p>
                  </a:txBody>
                  <a:tcPr marT="91425" marB="91425" marR="91425" marL="91425">
                    <a:solidFill>
                      <a:schemeClr val="accent4"/>
                    </a:solidFill>
                  </a:tcPr>
                </a:tc>
              </a:tr>
              <a:tr h="2043900">
                <a:tc>
                  <a:txBody>
                    <a:bodyPr/>
                    <a:lstStyle/>
                    <a:p>
                      <a:pPr indent="0" lvl="0" marL="0" marR="0" rtl="0" algn="l">
                        <a:lnSpc>
                          <a:spcPct val="115000"/>
                        </a:lnSpc>
                        <a:spcBef>
                          <a:spcPts val="0"/>
                        </a:spcBef>
                        <a:spcAft>
                          <a:spcPts val="0"/>
                        </a:spcAft>
                        <a:buClr>
                          <a:srgbClr val="000000"/>
                        </a:buClr>
                        <a:buSzPts val="1050"/>
                        <a:buFont typeface="Arial"/>
                        <a:buNone/>
                      </a:pPr>
                      <a:r>
                        <a:rPr lang="en-GB" sz="1100" u="none" cap="none" strike="noStrike">
                          <a:latin typeface="Montserrat"/>
                          <a:ea typeface="Montserrat"/>
                          <a:cs typeface="Montserrat"/>
                          <a:sym typeface="Montserrat"/>
                        </a:rPr>
                        <a:t>Project targets were not always grounded in context or informed by prevailing market conditions. This was a challenge particularly in the context of COVID-19 were resources and delivery were hampered but targets were not always rationalised.  </a:t>
                      </a:r>
                      <a:endParaRPr sz="1100" u="none" cap="none" strike="noStrike">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tcPr>
                </a:tc>
                <a:tc>
                  <a:txBody>
                    <a:bodyPr/>
                    <a:lstStyle/>
                    <a:p>
                      <a:pPr indent="0" lvl="0" marL="0" marR="0" rtl="0" algn="l">
                        <a:lnSpc>
                          <a:spcPct val="115000"/>
                        </a:lnSpc>
                        <a:spcBef>
                          <a:spcPts val="0"/>
                        </a:spcBef>
                        <a:spcAft>
                          <a:spcPts val="0"/>
                        </a:spcAft>
                        <a:buClr>
                          <a:srgbClr val="000000"/>
                        </a:buClr>
                        <a:buSzPts val="1050"/>
                        <a:buFont typeface="Montserrat"/>
                        <a:buNone/>
                      </a:pPr>
                      <a:r>
                        <a:rPr lang="en-GB" sz="1100" u="none" cap="none" strike="noStrike">
                          <a:latin typeface="Montserrat"/>
                          <a:ea typeface="Montserrat"/>
                          <a:cs typeface="Montserrat"/>
                          <a:sym typeface="Montserrat"/>
                        </a:rPr>
                        <a:t>It is important to ensure that project targets are always informed by up-to-date market assessments and diagnostics. The rationale underpinning targets that were set is a key criteria to evaluate whether achievement of targets is good or needs more work. </a:t>
                      </a:r>
                      <a:endParaRPr sz="1100" u="none" cap="none" strike="noStrike">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tcPr>
                </a:tc>
                <a:tc>
                  <a:txBody>
                    <a:bodyPr/>
                    <a:lstStyle/>
                    <a:p>
                      <a:pPr indent="0" lvl="0" marL="0" marR="0" rtl="0" algn="l">
                        <a:lnSpc>
                          <a:spcPct val="115000"/>
                        </a:lnSpc>
                        <a:spcBef>
                          <a:spcPts val="0"/>
                        </a:spcBef>
                        <a:spcAft>
                          <a:spcPts val="0"/>
                        </a:spcAft>
                        <a:buNone/>
                      </a:pPr>
                      <a:r>
                        <a:rPr lang="en-GB" sz="1100" u="none" cap="none" strike="noStrike">
                          <a:latin typeface="Montserrat"/>
                          <a:ea typeface="Montserrat"/>
                          <a:cs typeface="Montserrat"/>
                          <a:sym typeface="Montserrat"/>
                        </a:rPr>
                        <a:t>In addition to the research conducted at the beginning of implementation, conduct market assessments and diagnostics during project implementation to adapt where necessary. These assessments cun be part of mid-term evaluations. </a:t>
                      </a:r>
                      <a:br>
                        <a:rPr lang="en-GB" sz="1100" u="none" cap="none" strike="noStrike">
                          <a:latin typeface="Montserrat"/>
                          <a:ea typeface="Montserrat"/>
                          <a:cs typeface="Montserrat"/>
                          <a:sym typeface="Montserrat"/>
                        </a:rPr>
                      </a:br>
                      <a:endParaRPr sz="1100" u="none" cap="none" strike="noStrike">
                        <a:latin typeface="Montserrat"/>
                        <a:ea typeface="Montserrat"/>
                        <a:cs typeface="Montserrat"/>
                        <a:sym typeface="Montserrat"/>
                      </a:endParaRPr>
                    </a:p>
                    <a:p>
                      <a:pPr indent="0" lvl="0" marL="0" marR="0" rtl="0" algn="l">
                        <a:lnSpc>
                          <a:spcPct val="115000"/>
                        </a:lnSpc>
                        <a:spcBef>
                          <a:spcPts val="0"/>
                        </a:spcBef>
                        <a:spcAft>
                          <a:spcPts val="0"/>
                        </a:spcAft>
                        <a:buNone/>
                      </a:pPr>
                      <a:r>
                        <a:rPr lang="en-GB" sz="1100" u="none" cap="none" strike="noStrike">
                          <a:latin typeface="Montserrat"/>
                          <a:ea typeface="Montserrat"/>
                          <a:cs typeface="Montserrat"/>
                          <a:sym typeface="Montserrat"/>
                        </a:rPr>
                        <a:t>Project assessment and evaluation of project performance should be beyond achievement of targets, but should be evaluated against whether these were the right targets, and the rationale informing the targets </a:t>
                      </a:r>
                      <a:endParaRPr sz="1100" u="none" cap="none" strike="noStrike">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tcPr>
                </a:tc>
              </a:tr>
              <a:tr h="100000">
                <a:tc gridSpan="3">
                  <a:txBody>
                    <a:bodyPr/>
                    <a:lstStyle/>
                    <a:p>
                      <a:pPr indent="0" lvl="0" marL="0" marR="0" rtl="0" algn="l">
                        <a:lnSpc>
                          <a:spcPct val="115000"/>
                        </a:lnSpc>
                        <a:spcBef>
                          <a:spcPts val="0"/>
                        </a:spcBef>
                        <a:spcAft>
                          <a:spcPts val="0"/>
                        </a:spcAft>
                        <a:buNone/>
                      </a:pPr>
                      <a:r>
                        <a:rPr b="1" lang="en-GB" sz="1100">
                          <a:solidFill>
                            <a:schemeClr val="dk1"/>
                          </a:solidFill>
                          <a:latin typeface="Montserrat"/>
                          <a:ea typeface="Montserrat"/>
                          <a:cs typeface="Montserrat"/>
                          <a:sym typeface="Montserrat"/>
                        </a:rPr>
                        <a:t>Embedding sustainability</a:t>
                      </a:r>
                      <a:endParaRPr b="1" sz="1100" u="none" cap="none" strike="noStrike">
                        <a:solidFill>
                          <a:schemeClr val="dk1"/>
                        </a:solidFill>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B cap="flat" cmpd="sng" w="9525">
                      <a:solidFill>
                        <a:schemeClr val="lt2"/>
                      </a:solidFill>
                      <a:prstDash val="solid"/>
                      <a:round/>
                      <a:headEnd len="sm" w="sm" type="none"/>
                      <a:tailEnd len="sm" w="sm" type="none"/>
                    </a:lnB>
                  </a:tcPr>
                </a:tc>
                <a:tc hMerge="1"/>
                <a:tc hMerge="1"/>
              </a:tr>
              <a:tr h="904750">
                <a:tc>
                  <a:txBody>
                    <a:bodyPr/>
                    <a:lstStyle/>
                    <a:p>
                      <a:pPr indent="0" lvl="0" marL="0" marR="0" rtl="0" algn="l">
                        <a:lnSpc>
                          <a:spcPct val="115000"/>
                        </a:lnSpc>
                        <a:spcBef>
                          <a:spcPts val="0"/>
                        </a:spcBef>
                        <a:spcAft>
                          <a:spcPts val="0"/>
                        </a:spcAft>
                        <a:buClr>
                          <a:srgbClr val="000000"/>
                        </a:buClr>
                        <a:buSzPts val="1050"/>
                        <a:buFont typeface="Arial"/>
                        <a:buNone/>
                      </a:pPr>
                      <a:r>
                        <a:rPr lang="en-GB" sz="1100" u="none" cap="none" strike="noStrike">
                          <a:latin typeface="Montserrat"/>
                          <a:ea typeface="Montserrat"/>
                          <a:cs typeface="Montserrat"/>
                          <a:sym typeface="Montserrat"/>
                        </a:rPr>
                        <a:t>The frequent changes in TMA staff resulted in delays in programme timelines as new members had to be continuously onboarded and trained in their new roles. </a:t>
                      </a:r>
                      <a:endParaRPr sz="1100" u="none" cap="none" strike="noStrike">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50"/>
                        <a:buFont typeface="Montserrat"/>
                        <a:buNone/>
                      </a:pPr>
                      <a:r>
                        <a:rPr lang="en-GB" sz="1100" u="none" cap="none" strike="noStrike">
                          <a:latin typeface="Montserrat"/>
                          <a:ea typeface="Montserrat"/>
                          <a:cs typeface="Montserrat"/>
                          <a:sym typeface="Montserrat"/>
                        </a:rPr>
                        <a:t>Transitions and handover processes are critical to sustaining momentum of projects, and their impact. Managing transitions helps to ensure aligned communication and expectations between project beneficiaries and project partner</a:t>
                      </a:r>
                      <a:endParaRPr sz="1100" u="none" cap="none" strike="noStrike">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100" u="none" cap="none" strike="noStrike">
                          <a:solidFill>
                            <a:schemeClr val="dk1"/>
                          </a:solidFill>
                          <a:latin typeface="Montserrat"/>
                          <a:ea typeface="Montserrat"/>
                          <a:cs typeface="Montserrat"/>
                          <a:sym typeface="Montserrat"/>
                        </a:rPr>
                        <a:t>Develop standard exit and handover processes and punctually audit if such processes are being followed in the case of exit. </a:t>
                      </a:r>
                      <a:endParaRPr sz="1100" u="none" cap="none" strike="noStrike">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930775">
                <a:tc>
                  <a:txBody>
                    <a:bodyPr/>
                    <a:lstStyle/>
                    <a:p>
                      <a:pPr indent="0" lvl="0" marL="0" marR="0" rtl="0" algn="l">
                        <a:lnSpc>
                          <a:spcPct val="115000"/>
                        </a:lnSpc>
                        <a:spcBef>
                          <a:spcPts val="0"/>
                        </a:spcBef>
                        <a:spcAft>
                          <a:spcPts val="0"/>
                        </a:spcAft>
                        <a:buClr>
                          <a:schemeClr val="dk1"/>
                        </a:buClr>
                        <a:buSzPts val="1100"/>
                        <a:buFont typeface="Arial"/>
                        <a:buNone/>
                      </a:pPr>
                      <a:r>
                        <a:rPr lang="en-GB" sz="1100" u="none" cap="none" strike="noStrike">
                          <a:solidFill>
                            <a:schemeClr val="dk1"/>
                          </a:solidFill>
                          <a:latin typeface="Montserrat"/>
                          <a:ea typeface="Montserrat"/>
                          <a:cs typeface="Montserrat"/>
                          <a:sym typeface="Montserrat"/>
                        </a:rPr>
                        <a:t>The sustainability of projects can be limited by a dependence on donor funding.</a:t>
                      </a:r>
                      <a:endParaRPr sz="1100" u="none" cap="none" strike="noStrike">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050"/>
                        <a:buFont typeface="Montserrat"/>
                        <a:buNone/>
                      </a:pPr>
                      <a:r>
                        <a:rPr lang="en-GB" sz="1100" u="none" cap="none" strike="noStrike">
                          <a:solidFill>
                            <a:schemeClr val="dk1"/>
                          </a:solidFill>
                          <a:latin typeface="Montserrat"/>
                          <a:ea typeface="Montserrat"/>
                          <a:cs typeface="Montserrat"/>
                          <a:sym typeface="Montserrat"/>
                        </a:rPr>
                        <a:t>Sustaining the impact of programmes requires  that alternative and more sustainable financial model be explored and implemented. </a:t>
                      </a:r>
                      <a:endParaRPr sz="1100" u="none" cap="none" strike="noStrike">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100" u="none" cap="none" strike="noStrike">
                          <a:solidFill>
                            <a:schemeClr val="dk1"/>
                          </a:solidFill>
                          <a:latin typeface="Montserrat"/>
                          <a:ea typeface="Montserrat"/>
                          <a:cs typeface="Montserrat"/>
                          <a:sym typeface="Montserrat"/>
                        </a:rPr>
                        <a:t>Support implementing partners in developing financial models that do not heavily rely on donor funding. For example, support implementing partners in optimising revenue from members. </a:t>
                      </a:r>
                      <a:endParaRPr sz="1100" u="none" cap="none" strike="noStrike">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930775">
                <a:tc>
                  <a:txBody>
                    <a:bodyPr/>
                    <a:lstStyle/>
                    <a:p>
                      <a:pPr indent="0" lvl="0" marL="0" marR="0" rtl="0" algn="l">
                        <a:lnSpc>
                          <a:spcPct val="115000"/>
                        </a:lnSpc>
                        <a:spcBef>
                          <a:spcPts val="0"/>
                        </a:spcBef>
                        <a:spcAft>
                          <a:spcPts val="0"/>
                        </a:spcAft>
                        <a:buClr>
                          <a:srgbClr val="000000"/>
                        </a:buClr>
                        <a:buSzPts val="1050"/>
                        <a:buFont typeface="Arial"/>
                        <a:buNone/>
                      </a:pPr>
                      <a:r>
                        <a:rPr lang="en-GB" sz="1100" u="none" cap="none" strike="noStrike">
                          <a:latin typeface="Montserrat"/>
                          <a:ea typeface="Montserrat"/>
                          <a:cs typeface="Montserrat"/>
                          <a:sym typeface="Montserrat"/>
                        </a:rPr>
                        <a:t>While some projects considered their impact on the climate, this will only become more important as climate change and vulnerability to climate shocks increase.  This is critical to sustainable prosperity.</a:t>
                      </a:r>
                      <a:endParaRPr sz="1100" u="none" cap="none" strike="noStrike">
                        <a:solidFill>
                          <a:schemeClr val="dk1"/>
                        </a:solidFill>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50"/>
                        <a:buFont typeface="Montserrat"/>
                        <a:buNone/>
                      </a:pPr>
                      <a:r>
                        <a:rPr lang="en-GB" sz="1100" u="none" cap="none" strike="noStrike">
                          <a:latin typeface="Montserrat"/>
                          <a:ea typeface="Montserrat"/>
                          <a:cs typeface="Montserrat"/>
                          <a:sym typeface="Montserrat"/>
                        </a:rPr>
                        <a:t>It is important to assess  all aspects of the environmental  impact of all programmes during the design, conceptualisation and selection phases.  These assessments should also consider how intended beneficiaries can be supported to be more resistant to climate shocks and vulnerability.</a:t>
                      </a:r>
                      <a:endParaRPr sz="1100" u="none" cap="none" strike="noStrike">
                        <a:solidFill>
                          <a:schemeClr val="dk1"/>
                        </a:solidFill>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100" u="none" cap="none" strike="noStrike">
                          <a:solidFill>
                            <a:schemeClr val="dk1"/>
                          </a:solidFill>
                          <a:latin typeface="Montserrat"/>
                          <a:ea typeface="Montserrat"/>
                          <a:cs typeface="Montserrat"/>
                          <a:sym typeface="Montserrat"/>
                        </a:rPr>
                        <a:t>Ensure that all projects are reviewed by an environmental specialist to ensure no unintended negative environmental impact. </a:t>
                      </a:r>
                      <a:r>
                        <a:rPr lang="en-GB" sz="1100">
                          <a:solidFill>
                            <a:schemeClr val="dk1"/>
                          </a:solidFill>
                          <a:latin typeface="Montserrat"/>
                          <a:ea typeface="Montserrat"/>
                          <a:cs typeface="Montserrat"/>
                          <a:sym typeface="Montserrat"/>
                        </a:rPr>
                        <a:t> </a:t>
                      </a:r>
                      <a:r>
                        <a:rPr lang="en-GB" sz="1100" u="none" cap="none" strike="noStrike">
                          <a:solidFill>
                            <a:schemeClr val="dk1"/>
                          </a:solidFill>
                          <a:latin typeface="Montserrat"/>
                          <a:ea typeface="Montserrat"/>
                          <a:cs typeface="Montserrat"/>
                          <a:sym typeface="Montserrat"/>
                        </a:rPr>
                        <a:t>TMA can a</a:t>
                      </a:r>
                      <a:r>
                        <a:rPr lang="en-GB" sz="1100">
                          <a:solidFill>
                            <a:schemeClr val="dk1"/>
                          </a:solidFill>
                          <a:latin typeface="Montserrat"/>
                          <a:ea typeface="Montserrat"/>
                          <a:cs typeface="Montserrat"/>
                          <a:sym typeface="Montserrat"/>
                        </a:rPr>
                        <a:t>lso </a:t>
                      </a:r>
                      <a:r>
                        <a:rPr lang="en-GB" sz="1100" u="none" cap="none" strike="noStrike">
                          <a:solidFill>
                            <a:schemeClr val="dk1"/>
                          </a:solidFill>
                          <a:latin typeface="Montserrat"/>
                          <a:ea typeface="Montserrat"/>
                          <a:cs typeface="Montserrat"/>
                          <a:sym typeface="Montserrat"/>
                        </a:rPr>
                        <a:t>audit projects against a standardized climate shock management checklist.</a:t>
                      </a:r>
                      <a:endParaRPr sz="1100" u="none" cap="none" strike="noStrike">
                        <a:solidFill>
                          <a:schemeClr val="dk1"/>
                        </a:solidFill>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3"/>
          <p:cNvSpPr txBox="1"/>
          <p:nvPr>
            <p:ph type="title"/>
          </p:nvPr>
        </p:nvSpPr>
        <p:spPr>
          <a:xfrm>
            <a:off x="955650" y="3004046"/>
            <a:ext cx="10280700" cy="849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r>
              <a:rPr lang="en-GB"/>
              <a:t>Purpose &amp; Methodology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19"/>
          <p:cNvSpPr txBox="1"/>
          <p:nvPr>
            <p:ph type="title"/>
          </p:nvPr>
        </p:nvSpPr>
        <p:spPr>
          <a:xfrm>
            <a:off x="452834" y="268639"/>
            <a:ext cx="11305200" cy="639900"/>
          </a:xfrm>
          <a:prstGeom prst="rect">
            <a:avLst/>
          </a:prstGeom>
          <a:noFill/>
          <a:ln>
            <a:noFill/>
          </a:ln>
        </p:spPr>
        <p:txBody>
          <a:bodyPr anchorCtr="0" anchor="ctr" bIns="45700" lIns="90000" spcFirstLastPara="1" rIns="91425" wrap="square" tIns="45700">
            <a:normAutofit/>
          </a:bodyPr>
          <a:lstStyle/>
          <a:p>
            <a:pPr indent="0" lvl="0" marL="0" rtl="0" algn="l">
              <a:lnSpc>
                <a:spcPct val="100000"/>
              </a:lnSpc>
              <a:spcBef>
                <a:spcPts val="0"/>
              </a:spcBef>
              <a:spcAft>
                <a:spcPts val="0"/>
              </a:spcAft>
              <a:buSzPts val="2800"/>
              <a:buNone/>
            </a:pPr>
            <a:r>
              <a:rPr lang="en-GB"/>
              <a:t>Lessons &amp; Recommendations</a:t>
            </a:r>
            <a:endParaRPr/>
          </a:p>
        </p:txBody>
      </p:sp>
      <p:sp>
        <p:nvSpPr>
          <p:cNvPr id="540" name="Google Shape;540;p19"/>
          <p:cNvSpPr txBox="1"/>
          <p:nvPr>
            <p:ph idx="12" type="sldNum"/>
          </p:nvPr>
        </p:nvSpPr>
        <p:spPr>
          <a:xfrm>
            <a:off x="11619835" y="6560234"/>
            <a:ext cx="655500" cy="138600"/>
          </a:xfrm>
          <a:prstGeom prst="rect">
            <a:avLst/>
          </a:prstGeom>
          <a:noFill/>
          <a:ln>
            <a:noFill/>
          </a:ln>
        </p:spPr>
        <p:txBody>
          <a:bodyPr anchorCtr="0" anchor="b" bIns="0" lIns="0" spcFirstLastPara="1" rIns="0" wrap="square" tIns="0">
            <a:spAutoFit/>
          </a:bodyPr>
          <a:lstStyle/>
          <a:p>
            <a:pPr indent="0" lvl="0" marL="0" rtl="0" algn="l">
              <a:lnSpc>
                <a:spcPct val="100000"/>
              </a:lnSpc>
              <a:spcBef>
                <a:spcPts val="0"/>
              </a:spcBef>
              <a:spcAft>
                <a:spcPts val="0"/>
              </a:spcAft>
              <a:buSzPts val="900"/>
              <a:buNone/>
            </a:pPr>
            <a:fld id="{00000000-1234-1234-1234-123412341234}" type="slidenum">
              <a:rPr lang="en-GB"/>
              <a:t>‹#›</a:t>
            </a:fld>
            <a:endParaRPr/>
          </a:p>
        </p:txBody>
      </p:sp>
      <p:graphicFrame>
        <p:nvGraphicFramePr>
          <p:cNvPr id="541" name="Google Shape;541;p19"/>
          <p:cNvGraphicFramePr/>
          <p:nvPr/>
        </p:nvGraphicFramePr>
        <p:xfrm>
          <a:off x="552500" y="817500"/>
          <a:ext cx="3000000" cy="3000000"/>
        </p:xfrm>
        <a:graphic>
          <a:graphicData uri="http://schemas.openxmlformats.org/drawingml/2006/table">
            <a:tbl>
              <a:tblPr>
                <a:noFill/>
                <a:tableStyleId>{FA95AEFF-7494-4AC1-8E6E-397BBE941E56}</a:tableStyleId>
              </a:tblPr>
              <a:tblGrid>
                <a:gridCol w="3735175"/>
                <a:gridCol w="3735175"/>
                <a:gridCol w="3735175"/>
              </a:tblGrid>
              <a:tr h="30595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Montserrat"/>
                          <a:ea typeface="Montserrat"/>
                          <a:cs typeface="Montserrat"/>
                          <a:sym typeface="Montserrat"/>
                        </a:rPr>
                        <a:t>Finding</a:t>
                      </a:r>
                      <a:endParaRPr b="1" sz="1100" u="none" cap="none" strike="noStrike">
                        <a:latin typeface="Montserrat"/>
                        <a:ea typeface="Montserrat"/>
                        <a:cs typeface="Montserrat"/>
                        <a:sym typeface="Montserrat"/>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4"/>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Montserrat"/>
                          <a:ea typeface="Montserrat"/>
                          <a:cs typeface="Montserrat"/>
                          <a:sym typeface="Montserrat"/>
                        </a:rPr>
                        <a:t>Lesson</a:t>
                      </a:r>
                      <a:endParaRPr b="1" sz="1100" u="none" cap="none" strike="noStrike">
                        <a:latin typeface="Montserrat"/>
                        <a:ea typeface="Montserrat"/>
                        <a:cs typeface="Montserrat"/>
                        <a:sym typeface="Montserrat"/>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4"/>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Montserrat"/>
                          <a:ea typeface="Montserrat"/>
                          <a:cs typeface="Montserrat"/>
                          <a:sym typeface="Montserrat"/>
                        </a:rPr>
                        <a:t>Recommendations</a:t>
                      </a:r>
                      <a:endParaRPr b="1" sz="1100" u="none" cap="none" strike="noStrike">
                        <a:latin typeface="Montserrat"/>
                        <a:ea typeface="Montserrat"/>
                        <a:cs typeface="Montserrat"/>
                        <a:sym typeface="Montserrat"/>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4"/>
                    </a:solidFill>
                  </a:tcPr>
                </a:tc>
              </a:tr>
              <a:tr h="100000">
                <a:tc gridSpan="3">
                  <a:txBody>
                    <a:bodyPr/>
                    <a:lstStyle/>
                    <a:p>
                      <a:pPr indent="0" lvl="0" marL="0" rtl="0" algn="l">
                        <a:spcBef>
                          <a:spcPts val="0"/>
                        </a:spcBef>
                        <a:spcAft>
                          <a:spcPts val="0"/>
                        </a:spcAft>
                        <a:buNone/>
                      </a:pPr>
                      <a:r>
                        <a:rPr b="1" lang="en-GB">
                          <a:solidFill>
                            <a:schemeClr val="dk1"/>
                          </a:solidFill>
                          <a:latin typeface="Montserrat"/>
                          <a:ea typeface="Montserrat"/>
                          <a:cs typeface="Montserrat"/>
                          <a:sym typeface="Montserrat"/>
                        </a:rPr>
                        <a:t>Targeting and tailoring support</a:t>
                      </a:r>
                      <a:endParaRPr sz="1050">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hMerge="1"/>
                <a:tc hMerge="1"/>
              </a:tr>
              <a:tr h="1696350">
                <a:tc>
                  <a:txBody>
                    <a:bodyPr/>
                    <a:lstStyle/>
                    <a:p>
                      <a:pPr indent="0" lvl="0" marL="0" marR="0" rtl="0" algn="l">
                        <a:lnSpc>
                          <a:spcPct val="115000"/>
                        </a:lnSpc>
                        <a:spcBef>
                          <a:spcPts val="0"/>
                        </a:spcBef>
                        <a:spcAft>
                          <a:spcPts val="0"/>
                        </a:spcAft>
                        <a:buClr>
                          <a:srgbClr val="000000"/>
                        </a:buClr>
                        <a:buSzPts val="1050"/>
                        <a:buFont typeface="Arial"/>
                        <a:buNone/>
                      </a:pPr>
                      <a:r>
                        <a:rPr lang="en-GB" sz="1100" u="none" cap="none" strike="noStrike">
                          <a:latin typeface="Montserrat"/>
                          <a:ea typeface="Montserrat"/>
                          <a:cs typeface="Montserrat"/>
                          <a:sym typeface="Montserrat"/>
                        </a:rPr>
                        <a:t>Farmers indicated that they did not experience sufficient financial access to be able to meet their needs, indicating that the achievement of the short-term outcome indicator is insufficient for impact.</a:t>
                      </a:r>
                      <a:endParaRPr sz="1100" u="none" cap="none" strike="noStrike">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50"/>
                        <a:buFont typeface="Montserrat"/>
                        <a:buNone/>
                      </a:pPr>
                      <a:r>
                        <a:rPr lang="en-GB" sz="1100" u="none" cap="none" strike="noStrike">
                          <a:latin typeface="Montserrat"/>
                          <a:ea typeface="Montserrat"/>
                          <a:cs typeface="Montserrat"/>
                          <a:sym typeface="Montserrat"/>
                        </a:rPr>
                        <a:t>Improved access to fit-for-purpose financing products and services access is crucial for improving productivity and export capacity</a:t>
                      </a:r>
                      <a:endParaRPr sz="1100" u="none" cap="none" strike="noStrike">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100" u="none" cap="none" strike="noStrike">
                          <a:solidFill>
                            <a:schemeClr val="dk1"/>
                          </a:solidFill>
                          <a:latin typeface="Montserrat"/>
                          <a:ea typeface="Montserrat"/>
                          <a:cs typeface="Montserrat"/>
                          <a:sym typeface="Montserrat"/>
                        </a:rPr>
                        <a:t>In addition to market assessments and diagnostics that are conducted prior to project inception, conduct landscape analysis to identify other partners that can offer fit-for-purpose access to finance. </a:t>
                      </a:r>
                      <a:endParaRPr sz="1100" u="none" cap="none" strike="noStrike">
                        <a:solidFill>
                          <a:schemeClr val="dk1"/>
                        </a:solidFill>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1696350">
                <a:tc>
                  <a:txBody>
                    <a:bodyPr/>
                    <a:lstStyle/>
                    <a:p>
                      <a:pPr indent="0" lvl="0" marL="0" marR="0" rtl="0" algn="l">
                        <a:lnSpc>
                          <a:spcPct val="115000"/>
                        </a:lnSpc>
                        <a:spcBef>
                          <a:spcPts val="0"/>
                        </a:spcBef>
                        <a:spcAft>
                          <a:spcPts val="0"/>
                        </a:spcAft>
                        <a:buClr>
                          <a:srgbClr val="000000"/>
                        </a:buClr>
                        <a:buSzPts val="1050"/>
                        <a:buFont typeface="Arial"/>
                        <a:buNone/>
                      </a:pPr>
                      <a:r>
                        <a:rPr lang="en-GB" sz="1100" u="none" cap="none" strike="noStrike">
                          <a:latin typeface="Montserrat"/>
                          <a:ea typeface="Montserrat"/>
                          <a:cs typeface="Montserrat"/>
                          <a:sym typeface="Montserrat"/>
                        </a:rPr>
                        <a:t>In some instances, the wide reach of the Business </a:t>
                      </a:r>
                      <a:r>
                        <a:rPr lang="en-GB" sz="1100">
                          <a:latin typeface="Montserrat"/>
                          <a:ea typeface="Montserrat"/>
                          <a:cs typeface="Montserrat"/>
                          <a:sym typeface="Montserrat"/>
                        </a:rPr>
                        <a:t>Competitiveness</a:t>
                      </a:r>
                      <a:r>
                        <a:rPr lang="en-GB" sz="1100" u="none" cap="none" strike="noStrike">
                          <a:latin typeface="Montserrat"/>
                          <a:ea typeface="Montserrat"/>
                          <a:cs typeface="Montserrat"/>
                          <a:sym typeface="Montserrat"/>
                        </a:rPr>
                        <a:t> Programmes limited the depth of the interventions. Some of the support that was provided to businesses was not sufficiently tailored to the unique challenges according of sector, value chain, business stage, business size and location.</a:t>
                      </a:r>
                      <a:endParaRPr sz="1100" u="none" cap="none" strike="noStrike">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50"/>
                        <a:buFont typeface="Montserrat"/>
                        <a:buNone/>
                      </a:pPr>
                      <a:r>
                        <a:rPr lang="en-GB" sz="1100" u="none" cap="none" strike="noStrike">
                          <a:latin typeface="Montserrat"/>
                          <a:ea typeface="Montserrat"/>
                          <a:cs typeface="Montserrat"/>
                          <a:sym typeface="Montserrat"/>
                        </a:rPr>
                        <a:t>Successful interventions require the right kinds of support to be offered to each type of enterprise. Targeted and tailor firm level support is crucial for helping enterprises navigate their unique challenges according to sector, value chain, business stage, business size and location.</a:t>
                      </a:r>
                      <a:endParaRPr sz="1100"/>
                    </a:p>
                    <a:p>
                      <a:pPr indent="-228600" lvl="0" marL="457200" marR="0" rtl="0" algn="l">
                        <a:lnSpc>
                          <a:spcPct val="115000"/>
                        </a:lnSpc>
                        <a:spcBef>
                          <a:spcPts val="0"/>
                        </a:spcBef>
                        <a:spcAft>
                          <a:spcPts val="0"/>
                        </a:spcAft>
                        <a:buClr>
                          <a:srgbClr val="000000"/>
                        </a:buClr>
                        <a:buSzPts val="1050"/>
                        <a:buFont typeface="Montserrat"/>
                        <a:buNone/>
                      </a:pPr>
                      <a:r>
                        <a:t/>
                      </a:r>
                      <a:endParaRPr sz="1100" u="none" cap="none" strike="noStrike">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100" u="none" cap="none" strike="noStrike">
                          <a:solidFill>
                            <a:schemeClr val="dk1"/>
                          </a:solidFill>
                          <a:latin typeface="Montserrat"/>
                          <a:ea typeface="Montserrat"/>
                          <a:cs typeface="Montserrat"/>
                          <a:sym typeface="Montserrat"/>
                        </a:rPr>
                        <a:t>Ensure that implementing partners refine the selection criteria and segment firms not only according to the sector and value chain but also based on characteristics such as business size and business stage. </a:t>
                      </a:r>
                      <a:endParaRPr sz="1100" u="none" cap="none" strike="noStrike">
                        <a:solidFill>
                          <a:schemeClr val="dk1"/>
                        </a:solidFill>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1696350">
                <a:tc>
                  <a:txBody>
                    <a:bodyPr/>
                    <a:lstStyle/>
                    <a:p>
                      <a:pPr indent="0" lvl="0" marL="0" marR="0" rtl="0" algn="l">
                        <a:lnSpc>
                          <a:spcPct val="115000"/>
                        </a:lnSpc>
                        <a:spcBef>
                          <a:spcPts val="0"/>
                        </a:spcBef>
                        <a:spcAft>
                          <a:spcPts val="0"/>
                        </a:spcAft>
                        <a:buClr>
                          <a:srgbClr val="000000"/>
                        </a:buClr>
                        <a:buSzPts val="1050"/>
                        <a:buFont typeface="Arial"/>
                        <a:buNone/>
                      </a:pPr>
                      <a:r>
                        <a:rPr lang="en-GB" sz="1100" u="none" cap="none" strike="noStrike">
                          <a:latin typeface="Montserrat"/>
                          <a:ea typeface="Montserrat"/>
                          <a:cs typeface="Montserrat"/>
                          <a:sym typeface="Montserrat"/>
                        </a:rPr>
                        <a:t>Supporting women only through specific programmes as opposed to mainstreaming gender inclusion across all the interventions of the Business Competitiveness Programmes limited the scope for impacting women-owned SMEs</a:t>
                      </a:r>
                      <a:endParaRPr sz="1100" u="none" cap="none" strike="noStrike">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50"/>
                        <a:buFont typeface="Montserrat"/>
                        <a:buNone/>
                      </a:pPr>
                      <a:r>
                        <a:rPr lang="en-GB" sz="1100" u="none" cap="none" strike="noStrike">
                          <a:latin typeface="Montserrat"/>
                          <a:ea typeface="Montserrat"/>
                          <a:cs typeface="Montserrat"/>
                          <a:sym typeface="Montserrat"/>
                        </a:rPr>
                        <a:t>A focus on including women should not be solely on the Women in Trade program but should be an aspect of inclusion that is incorporated for all implemented projects. All programmes need to have a gender and youth component, and this should be mainstreamed across implementation targets</a:t>
                      </a:r>
                      <a:endParaRPr sz="1100" u="none" cap="none" strike="noStrike">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100" u="none" cap="none" strike="noStrike">
                          <a:solidFill>
                            <a:schemeClr val="dk1"/>
                          </a:solidFill>
                          <a:latin typeface="Montserrat"/>
                          <a:ea typeface="Montserrat"/>
                          <a:cs typeface="Montserrat"/>
                          <a:sym typeface="Montserrat"/>
                        </a:rPr>
                        <a:t>However, inclusion should be considered beyond ‘female’/ ‘male’, but projects should be reviewed to ensure they are designed for the needs of all beneficiaries, and at inception phase, determine whether differentiated strategies are required. </a:t>
                      </a:r>
                      <a:endParaRPr sz="1100" u="none" cap="none" strike="noStrike">
                        <a:solidFill>
                          <a:schemeClr val="dk1"/>
                        </a:solidFill>
                        <a:latin typeface="Montserrat"/>
                        <a:ea typeface="Montserrat"/>
                        <a:cs typeface="Montserrat"/>
                        <a:sym typeface="Montserrat"/>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bl>
          </a:graphicData>
        </a:graphic>
      </p:graphicFrame>
      <p:sp>
        <p:nvSpPr>
          <p:cNvPr id="542" name="Google Shape;542;p19"/>
          <p:cNvSpPr txBox="1"/>
          <p:nvPr/>
        </p:nvSpPr>
        <p:spPr>
          <a:xfrm>
            <a:off x="552500" y="908050"/>
            <a:ext cx="5543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22"/>
          <p:cNvSpPr txBox="1"/>
          <p:nvPr>
            <p:ph type="ctrTitle"/>
          </p:nvPr>
        </p:nvSpPr>
        <p:spPr>
          <a:xfrm>
            <a:off x="1734082" y="2518876"/>
            <a:ext cx="9857400" cy="4689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2954"/>
              <a:buNone/>
            </a:pPr>
            <a:r>
              <a:rPr lang="en-GB" sz="3454"/>
              <a:t>Thank you </a:t>
            </a:r>
            <a:endParaRPr sz="3454"/>
          </a:p>
        </p:txBody>
      </p:sp>
      <p:pic>
        <p:nvPicPr>
          <p:cNvPr id="548" name="Google Shape;548;p22"/>
          <p:cNvPicPr preferRelativeResize="0"/>
          <p:nvPr/>
        </p:nvPicPr>
        <p:blipFill rotWithShape="1">
          <a:blip r:embed="rId3">
            <a:alphaModFix/>
          </a:blip>
          <a:srcRect b="0" l="0" r="0" t="0"/>
          <a:stretch/>
        </p:blipFill>
        <p:spPr>
          <a:xfrm>
            <a:off x="7168050" y="5405575"/>
            <a:ext cx="1347500" cy="1342975"/>
          </a:xfrm>
          <a:prstGeom prst="rect">
            <a:avLst/>
          </a:prstGeom>
          <a:noFill/>
          <a:ln>
            <a:noFill/>
          </a:ln>
        </p:spPr>
      </p:pic>
      <p:sp>
        <p:nvSpPr>
          <p:cNvPr id="549" name="Google Shape;549;p22"/>
          <p:cNvSpPr txBox="1"/>
          <p:nvPr>
            <p:ph idx="1" type="subTitle"/>
          </p:nvPr>
        </p:nvSpPr>
        <p:spPr>
          <a:xfrm>
            <a:off x="1734082" y="3727205"/>
            <a:ext cx="9857400" cy="35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969"/>
              </a:spcAft>
              <a:buSzPts val="2215"/>
              <a:buNone/>
            </a:pPr>
            <a:r>
              <a:rPr lang="en-GB" sz="2715"/>
              <a:t>QUESTIONS AND DISCUSSION</a:t>
            </a:r>
            <a:endParaRPr sz="2715"/>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4"/>
          <p:cNvSpPr/>
          <p:nvPr/>
        </p:nvSpPr>
        <p:spPr>
          <a:xfrm>
            <a:off x="0" y="1231125"/>
            <a:ext cx="3846000" cy="4889400"/>
          </a:xfrm>
          <a:prstGeom prst="rect">
            <a:avLst/>
          </a:prstGeom>
          <a:solidFill>
            <a:srgbClr val="F5FFF7"/>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p:txBody>
      </p:sp>
      <p:sp>
        <p:nvSpPr>
          <p:cNvPr id="154" name="Google Shape;154;p4"/>
          <p:cNvSpPr txBox="1"/>
          <p:nvPr>
            <p:ph type="title"/>
          </p:nvPr>
        </p:nvSpPr>
        <p:spPr>
          <a:xfrm>
            <a:off x="414450" y="1405375"/>
            <a:ext cx="3524100" cy="4715100"/>
          </a:xfrm>
          <a:prstGeom prst="rect">
            <a:avLst/>
          </a:prstGeom>
          <a:noFill/>
          <a:ln>
            <a:noFill/>
          </a:ln>
        </p:spPr>
        <p:txBody>
          <a:bodyPr anchorCtr="0" anchor="t" bIns="45700" lIns="90000" spcFirstLastPara="1" rIns="91425" wrap="square" tIns="45700">
            <a:normAutofit fontScale="90000"/>
          </a:bodyPr>
          <a:lstStyle/>
          <a:p>
            <a:pPr indent="0" lvl="0" marL="0" rtl="0" algn="l">
              <a:lnSpc>
                <a:spcPct val="115000"/>
              </a:lnSpc>
              <a:spcBef>
                <a:spcPts val="0"/>
              </a:spcBef>
              <a:spcAft>
                <a:spcPts val="0"/>
              </a:spcAft>
              <a:buSzPct val="100000"/>
              <a:buNone/>
            </a:pPr>
            <a:r>
              <a:rPr lang="en-GB" sz="1300">
                <a:solidFill>
                  <a:srgbClr val="3F3F3F"/>
                </a:solidFill>
                <a:latin typeface="Montserrat"/>
                <a:ea typeface="Montserrat"/>
                <a:cs typeface="Montserrat"/>
                <a:sym typeface="Montserrat"/>
              </a:rPr>
              <a:t>The purpose of the evaluation was to </a:t>
            </a:r>
            <a:r>
              <a:rPr lang="en-GB" sz="1300">
                <a:solidFill>
                  <a:srgbClr val="3F3F3F"/>
                </a:solidFill>
                <a:latin typeface="Montserrat SemiBold"/>
                <a:ea typeface="Montserrat SemiBold"/>
                <a:cs typeface="Montserrat SemiBold"/>
                <a:sym typeface="Montserrat SemiBold"/>
              </a:rPr>
              <a:t>determine the extent to which selected projects achieved their intended results</a:t>
            </a:r>
            <a:r>
              <a:rPr lang="en-GB" sz="1300">
                <a:solidFill>
                  <a:srgbClr val="3F3F3F"/>
                </a:solidFill>
                <a:latin typeface="Montserrat"/>
                <a:ea typeface="Montserrat"/>
                <a:cs typeface="Montserrat"/>
                <a:sym typeface="Montserrat"/>
              </a:rPr>
              <a:t>, contributing towards the overarching outcome of improving business competitiveness in the region</a:t>
            </a:r>
            <a:r>
              <a:rPr lang="en-GB" sz="1300">
                <a:latin typeface="Montserrat"/>
                <a:ea typeface="Montserrat"/>
                <a:cs typeface="Montserrat"/>
                <a:sym typeface="Montserrat"/>
              </a:rPr>
              <a:t>. </a:t>
            </a:r>
            <a:endParaRPr sz="1300">
              <a:latin typeface="Montserrat"/>
              <a:ea typeface="Montserrat"/>
              <a:cs typeface="Montserrat"/>
              <a:sym typeface="Montserrat"/>
            </a:endParaRPr>
          </a:p>
          <a:p>
            <a:pPr indent="0" lvl="0" marL="0" rtl="0" algn="l">
              <a:lnSpc>
                <a:spcPct val="115000"/>
              </a:lnSpc>
              <a:spcBef>
                <a:spcPts val="0"/>
              </a:spcBef>
              <a:spcAft>
                <a:spcPts val="0"/>
              </a:spcAft>
              <a:buSzPct val="100000"/>
              <a:buNone/>
            </a:pPr>
            <a:r>
              <a:t/>
            </a:r>
            <a:endParaRPr sz="1300">
              <a:latin typeface="Montserrat"/>
              <a:ea typeface="Montserrat"/>
              <a:cs typeface="Montserrat"/>
              <a:sym typeface="Montserrat"/>
            </a:endParaRPr>
          </a:p>
          <a:p>
            <a:pPr indent="0" lvl="0" marL="0" rtl="0" algn="l">
              <a:lnSpc>
                <a:spcPct val="115000"/>
              </a:lnSpc>
              <a:spcBef>
                <a:spcPts val="0"/>
              </a:spcBef>
              <a:spcAft>
                <a:spcPts val="0"/>
              </a:spcAft>
              <a:buSzPct val="100000"/>
              <a:buNone/>
            </a:pPr>
            <a:r>
              <a:rPr b="1" lang="en-GB" sz="1300">
                <a:solidFill>
                  <a:schemeClr val="accent2"/>
                </a:solidFill>
                <a:latin typeface="Montserrat"/>
                <a:ea typeface="Montserrat"/>
                <a:cs typeface="Montserrat"/>
                <a:sym typeface="Montserrat"/>
              </a:rPr>
              <a:t>Theory-based Approach</a:t>
            </a:r>
            <a:endParaRPr b="1" sz="1300">
              <a:solidFill>
                <a:schemeClr val="accent2"/>
              </a:solidFill>
              <a:latin typeface="Montserrat"/>
              <a:ea typeface="Montserrat"/>
              <a:cs typeface="Montserrat"/>
              <a:sym typeface="Montserrat"/>
            </a:endParaRPr>
          </a:p>
          <a:p>
            <a:pPr indent="0" lvl="0" marL="0" rtl="0" algn="l">
              <a:lnSpc>
                <a:spcPct val="115000"/>
              </a:lnSpc>
              <a:spcBef>
                <a:spcPts val="0"/>
              </a:spcBef>
              <a:spcAft>
                <a:spcPts val="0"/>
              </a:spcAft>
              <a:buSzPct val="100000"/>
              <a:buNone/>
            </a:pPr>
            <a:r>
              <a:rPr lang="en-GB" sz="1300">
                <a:solidFill>
                  <a:srgbClr val="3F3F3F"/>
                </a:solidFill>
                <a:latin typeface="Montserrat"/>
                <a:ea typeface="Montserrat"/>
                <a:cs typeface="Montserrat"/>
                <a:sym typeface="Montserrat"/>
              </a:rPr>
              <a:t>Assess the fidelity of implementation.</a:t>
            </a:r>
            <a:endParaRPr sz="1300">
              <a:solidFill>
                <a:srgbClr val="3F3F3F"/>
              </a:solidFill>
              <a:latin typeface="Montserrat"/>
              <a:ea typeface="Montserrat"/>
              <a:cs typeface="Montserrat"/>
              <a:sym typeface="Montserrat"/>
            </a:endParaRPr>
          </a:p>
          <a:p>
            <a:pPr indent="0" lvl="0" marL="0" rtl="0" algn="l">
              <a:lnSpc>
                <a:spcPct val="115000"/>
              </a:lnSpc>
              <a:spcBef>
                <a:spcPts val="0"/>
              </a:spcBef>
              <a:spcAft>
                <a:spcPts val="0"/>
              </a:spcAft>
              <a:buSzPct val="100000"/>
              <a:buNone/>
            </a:pPr>
            <a:r>
              <a:rPr lang="en-GB" sz="1300">
                <a:solidFill>
                  <a:srgbClr val="3F3F3F"/>
                </a:solidFill>
                <a:latin typeface="Montserrat"/>
                <a:ea typeface="Montserrat"/>
                <a:cs typeface="Montserrat"/>
                <a:sym typeface="Montserrat"/>
              </a:rPr>
              <a:t>The evaluation utilised the OECD-DAC criteria</a:t>
            </a:r>
            <a:endParaRPr sz="1300">
              <a:solidFill>
                <a:srgbClr val="3F3F3F"/>
              </a:solidFill>
              <a:latin typeface="Montserrat"/>
              <a:ea typeface="Montserrat"/>
              <a:cs typeface="Montserrat"/>
              <a:sym typeface="Montserrat"/>
            </a:endParaRPr>
          </a:p>
          <a:p>
            <a:pPr indent="0" lvl="0" marL="0" rtl="0" algn="l">
              <a:lnSpc>
                <a:spcPct val="115000"/>
              </a:lnSpc>
              <a:spcBef>
                <a:spcPts val="0"/>
              </a:spcBef>
              <a:spcAft>
                <a:spcPts val="0"/>
              </a:spcAft>
              <a:buSzPct val="100000"/>
              <a:buNone/>
            </a:pPr>
            <a:r>
              <a:t/>
            </a:r>
            <a:endParaRPr sz="1300">
              <a:latin typeface="Montserrat"/>
              <a:ea typeface="Montserrat"/>
              <a:cs typeface="Montserrat"/>
              <a:sym typeface="Montserrat"/>
            </a:endParaRPr>
          </a:p>
          <a:p>
            <a:pPr indent="0" lvl="0" marL="0" rtl="0" algn="l">
              <a:lnSpc>
                <a:spcPct val="115000"/>
              </a:lnSpc>
              <a:spcBef>
                <a:spcPts val="0"/>
              </a:spcBef>
              <a:spcAft>
                <a:spcPts val="0"/>
              </a:spcAft>
              <a:buSzPct val="100000"/>
              <a:buNone/>
            </a:pPr>
            <a:r>
              <a:rPr b="1" lang="en-GB" sz="1300">
                <a:solidFill>
                  <a:schemeClr val="accent2"/>
                </a:solidFill>
                <a:latin typeface="Montserrat"/>
                <a:ea typeface="Montserrat"/>
                <a:cs typeface="Montserrat"/>
                <a:sym typeface="Montserrat"/>
              </a:rPr>
              <a:t>Mixed Methods Approach </a:t>
            </a:r>
            <a:endParaRPr b="1" sz="1300">
              <a:solidFill>
                <a:schemeClr val="accent2"/>
              </a:solidFill>
              <a:latin typeface="Montserrat"/>
              <a:ea typeface="Montserrat"/>
              <a:cs typeface="Montserrat"/>
              <a:sym typeface="Montserrat"/>
            </a:endParaRPr>
          </a:p>
          <a:p>
            <a:pPr indent="0" lvl="0" marL="0" rtl="0" algn="l">
              <a:lnSpc>
                <a:spcPct val="115000"/>
              </a:lnSpc>
              <a:spcBef>
                <a:spcPts val="0"/>
              </a:spcBef>
              <a:spcAft>
                <a:spcPts val="0"/>
              </a:spcAft>
              <a:buSzPct val="100000"/>
              <a:buNone/>
            </a:pPr>
            <a:r>
              <a:rPr lang="en-GB" sz="1300">
                <a:solidFill>
                  <a:srgbClr val="3F3F3F"/>
                </a:solidFill>
                <a:latin typeface="Montserrat"/>
                <a:ea typeface="Montserrat"/>
                <a:cs typeface="Montserrat"/>
                <a:sym typeface="Montserrat"/>
              </a:rPr>
              <a:t>Quantitative and qualitative data collection and analysis methods</a:t>
            </a:r>
            <a:endParaRPr sz="1300">
              <a:solidFill>
                <a:srgbClr val="3F3F3F"/>
              </a:solidFill>
              <a:latin typeface="Montserrat"/>
              <a:ea typeface="Montserrat"/>
              <a:cs typeface="Montserrat"/>
              <a:sym typeface="Montserrat"/>
            </a:endParaRPr>
          </a:p>
          <a:p>
            <a:pPr indent="0" lvl="0" marL="0" rtl="0" algn="l">
              <a:lnSpc>
                <a:spcPct val="115000"/>
              </a:lnSpc>
              <a:spcBef>
                <a:spcPts val="0"/>
              </a:spcBef>
              <a:spcAft>
                <a:spcPts val="0"/>
              </a:spcAft>
              <a:buSzPct val="100000"/>
              <a:buNone/>
            </a:pPr>
            <a:r>
              <a:t/>
            </a:r>
            <a:endParaRPr sz="1300">
              <a:latin typeface="Montserrat"/>
              <a:ea typeface="Montserrat"/>
              <a:cs typeface="Montserrat"/>
              <a:sym typeface="Montserrat"/>
            </a:endParaRPr>
          </a:p>
          <a:p>
            <a:pPr indent="0" lvl="0" marL="0" rtl="0" algn="l">
              <a:lnSpc>
                <a:spcPct val="115000"/>
              </a:lnSpc>
              <a:spcBef>
                <a:spcPts val="0"/>
              </a:spcBef>
              <a:spcAft>
                <a:spcPts val="0"/>
              </a:spcAft>
              <a:buSzPct val="100000"/>
              <a:buNone/>
            </a:pPr>
            <a:r>
              <a:rPr b="1" lang="en-GB" sz="1300">
                <a:solidFill>
                  <a:schemeClr val="accent2"/>
                </a:solidFill>
                <a:latin typeface="Montserrat"/>
                <a:ea typeface="Montserrat"/>
                <a:cs typeface="Montserrat"/>
                <a:sym typeface="Montserrat"/>
              </a:rPr>
              <a:t>Benchmarking exercise</a:t>
            </a:r>
            <a:endParaRPr b="1" sz="1300">
              <a:solidFill>
                <a:schemeClr val="accent2"/>
              </a:solidFill>
              <a:latin typeface="Montserrat"/>
              <a:ea typeface="Montserrat"/>
              <a:cs typeface="Montserrat"/>
              <a:sym typeface="Montserrat"/>
            </a:endParaRPr>
          </a:p>
          <a:p>
            <a:pPr indent="0" lvl="0" marL="0" rtl="0" algn="l">
              <a:lnSpc>
                <a:spcPct val="115000"/>
              </a:lnSpc>
              <a:spcBef>
                <a:spcPts val="0"/>
              </a:spcBef>
              <a:spcAft>
                <a:spcPts val="0"/>
              </a:spcAft>
              <a:buSzPct val="100000"/>
              <a:buNone/>
            </a:pPr>
            <a:r>
              <a:rPr lang="en-GB" sz="1300">
                <a:solidFill>
                  <a:srgbClr val="3F3F3F"/>
                </a:solidFill>
                <a:latin typeface="Montserrat"/>
                <a:ea typeface="Montserrat"/>
                <a:cs typeface="Montserrat"/>
                <a:sym typeface="Montserrat"/>
              </a:rPr>
              <a:t>Benchmarking of TMA’s Business Competitiveness against four large organisations that have interventions around enhancing competitiveness and facilitating trade in Africa.</a:t>
            </a:r>
            <a:endParaRPr sz="1300">
              <a:solidFill>
                <a:srgbClr val="3F3F3F"/>
              </a:solidFill>
              <a:latin typeface="Montserrat"/>
              <a:ea typeface="Montserrat"/>
              <a:cs typeface="Montserrat"/>
              <a:sym typeface="Montserrat"/>
            </a:endParaRPr>
          </a:p>
          <a:p>
            <a:pPr indent="0" lvl="0" marL="0" rtl="0" algn="l">
              <a:lnSpc>
                <a:spcPct val="115000"/>
              </a:lnSpc>
              <a:spcBef>
                <a:spcPts val="0"/>
              </a:spcBef>
              <a:spcAft>
                <a:spcPts val="0"/>
              </a:spcAft>
              <a:buSzPct val="100000"/>
              <a:buNone/>
            </a:pPr>
            <a:r>
              <a:t/>
            </a:r>
            <a:endParaRPr sz="1300">
              <a:latin typeface="Montserrat"/>
              <a:ea typeface="Montserrat"/>
              <a:cs typeface="Montserrat"/>
              <a:sym typeface="Montserrat"/>
            </a:endParaRPr>
          </a:p>
          <a:p>
            <a:pPr indent="0" lvl="0" marL="0" rtl="0" algn="l">
              <a:lnSpc>
                <a:spcPct val="115000"/>
              </a:lnSpc>
              <a:spcBef>
                <a:spcPts val="0"/>
              </a:spcBef>
              <a:spcAft>
                <a:spcPts val="0"/>
              </a:spcAft>
              <a:buSzPct val="100000"/>
              <a:buNone/>
            </a:pPr>
            <a:r>
              <a:t/>
            </a:r>
            <a:endParaRPr sz="1300">
              <a:latin typeface="Montserrat"/>
              <a:ea typeface="Montserrat"/>
              <a:cs typeface="Montserrat"/>
              <a:sym typeface="Montserrat"/>
            </a:endParaRPr>
          </a:p>
          <a:p>
            <a:pPr indent="0" lvl="0" marL="0" rtl="0" algn="l">
              <a:lnSpc>
                <a:spcPct val="115000"/>
              </a:lnSpc>
              <a:spcBef>
                <a:spcPts val="0"/>
              </a:spcBef>
              <a:spcAft>
                <a:spcPts val="0"/>
              </a:spcAft>
              <a:buSzPct val="100000"/>
              <a:buNone/>
            </a:pPr>
            <a:r>
              <a:t/>
            </a:r>
            <a:endParaRPr sz="1300">
              <a:latin typeface="Montserrat"/>
              <a:ea typeface="Montserrat"/>
              <a:cs typeface="Montserrat"/>
              <a:sym typeface="Montserrat"/>
            </a:endParaRPr>
          </a:p>
          <a:p>
            <a:pPr indent="0" lvl="0" marL="0" rtl="0" algn="l">
              <a:lnSpc>
                <a:spcPct val="115000"/>
              </a:lnSpc>
              <a:spcBef>
                <a:spcPts val="0"/>
              </a:spcBef>
              <a:spcAft>
                <a:spcPts val="0"/>
              </a:spcAft>
              <a:buSzPct val="100000"/>
              <a:buNone/>
            </a:pPr>
            <a:r>
              <a:t/>
            </a:r>
            <a:endParaRPr sz="1300">
              <a:latin typeface="Montserrat"/>
              <a:ea typeface="Montserrat"/>
              <a:cs typeface="Montserrat"/>
              <a:sym typeface="Montserrat"/>
            </a:endParaRPr>
          </a:p>
          <a:p>
            <a:pPr indent="0" lvl="0" marL="0" rtl="0" algn="l">
              <a:lnSpc>
                <a:spcPct val="115000"/>
              </a:lnSpc>
              <a:spcBef>
                <a:spcPts val="0"/>
              </a:spcBef>
              <a:spcAft>
                <a:spcPts val="0"/>
              </a:spcAft>
              <a:buSzPct val="100000"/>
              <a:buNone/>
            </a:pPr>
            <a:r>
              <a:rPr lang="en-GB" sz="1300">
                <a:latin typeface="Montserrat"/>
                <a:ea typeface="Montserrat"/>
                <a:cs typeface="Montserrat"/>
                <a:sym typeface="Montserrat"/>
              </a:rPr>
              <a:t> </a:t>
            </a:r>
            <a:endParaRPr sz="1300">
              <a:latin typeface="Montserrat"/>
              <a:ea typeface="Montserrat"/>
              <a:cs typeface="Montserrat"/>
              <a:sym typeface="Montserrat"/>
            </a:endParaRPr>
          </a:p>
        </p:txBody>
      </p:sp>
      <p:sp>
        <p:nvSpPr>
          <p:cNvPr id="155" name="Google Shape;155;p4"/>
          <p:cNvSpPr/>
          <p:nvPr/>
        </p:nvSpPr>
        <p:spPr>
          <a:xfrm>
            <a:off x="6687475" y="1231125"/>
            <a:ext cx="2418600" cy="5034000"/>
          </a:xfrm>
          <a:prstGeom prst="roundRect">
            <a:avLst>
              <a:gd fmla="val 10591" name="adj"/>
            </a:avLst>
          </a:prstGeom>
          <a:solidFill>
            <a:schemeClr val="lt1"/>
          </a:solidFill>
          <a:ln>
            <a:noFill/>
          </a:ln>
          <a:effectLst>
            <a:outerShdw blurRad="85725" rotWithShape="0" algn="bl" dir="5400000" dist="57150">
              <a:srgbClr val="000000">
                <a:alpha val="9803"/>
              </a:srgbClr>
            </a:outerShdw>
          </a:effectLst>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156" name="Google Shape;156;p4"/>
          <p:cNvSpPr/>
          <p:nvPr/>
        </p:nvSpPr>
        <p:spPr>
          <a:xfrm>
            <a:off x="4103750" y="1231125"/>
            <a:ext cx="2418600" cy="5034000"/>
          </a:xfrm>
          <a:prstGeom prst="roundRect">
            <a:avLst>
              <a:gd fmla="val 10591" name="adj"/>
            </a:avLst>
          </a:prstGeom>
          <a:solidFill>
            <a:schemeClr val="lt1"/>
          </a:solidFill>
          <a:ln>
            <a:noFill/>
          </a:ln>
          <a:effectLst>
            <a:outerShdw blurRad="85725" rotWithShape="0" algn="bl" dir="5400000" dist="57150">
              <a:srgbClr val="000000">
                <a:alpha val="9803"/>
              </a:srgbClr>
            </a:outerShdw>
          </a:effectLst>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157" name="Google Shape;157;p4"/>
          <p:cNvSpPr/>
          <p:nvPr/>
        </p:nvSpPr>
        <p:spPr>
          <a:xfrm>
            <a:off x="9271200" y="1231125"/>
            <a:ext cx="2418600" cy="5034000"/>
          </a:xfrm>
          <a:prstGeom prst="roundRect">
            <a:avLst>
              <a:gd fmla="val 10591" name="adj"/>
            </a:avLst>
          </a:prstGeom>
          <a:solidFill>
            <a:schemeClr val="lt1"/>
          </a:solidFill>
          <a:ln>
            <a:noFill/>
          </a:ln>
          <a:effectLst>
            <a:outerShdw blurRad="85725" rotWithShape="0" algn="bl" dir="5400000" dist="57150">
              <a:srgbClr val="000000">
                <a:alpha val="9803"/>
              </a:srgbClr>
            </a:outerShdw>
          </a:effectLst>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158" name="Google Shape;158;p4"/>
          <p:cNvSpPr/>
          <p:nvPr/>
        </p:nvSpPr>
        <p:spPr>
          <a:xfrm rot="5400000">
            <a:off x="3903818" y="3626283"/>
            <a:ext cx="344964" cy="359399"/>
          </a:xfrm>
          <a:custGeom>
            <a:rect b="b" l="l" r="r" t="t"/>
            <a:pathLst>
              <a:path extrusionOk="0" h="1108" w="876">
                <a:moveTo>
                  <a:pt x="437" y="0"/>
                </a:moveTo>
                <a:lnTo>
                  <a:pt x="875" y="1066"/>
                </a:lnTo>
                <a:lnTo>
                  <a:pt x="834" y="1107"/>
                </a:lnTo>
                <a:lnTo>
                  <a:pt x="437" y="932"/>
                </a:lnTo>
                <a:lnTo>
                  <a:pt x="41" y="1107"/>
                </a:lnTo>
                <a:lnTo>
                  <a:pt x="0" y="1066"/>
                </a:lnTo>
                <a:lnTo>
                  <a:pt x="437" y="0"/>
                </a:lnTo>
              </a:path>
            </a:pathLst>
          </a:custGeom>
          <a:solidFill>
            <a:schemeClr val="dk2"/>
          </a:solidFill>
          <a:ln>
            <a:noFill/>
          </a:ln>
        </p:spPr>
        <p:txBody>
          <a:bodyPr anchorCtr="0" anchor="ctr" bIns="60950" lIns="121900" spcFirstLastPara="1" rIns="121900" wrap="square" tIns="60950">
            <a:noAutofit/>
          </a:bodyPr>
          <a:lstStyle/>
          <a:p>
            <a:pPr indent="0" lvl="0" marL="0" marR="0" rtl="0" algn="l">
              <a:lnSpc>
                <a:spcPct val="93000"/>
              </a:lnSpc>
              <a:spcBef>
                <a:spcPts val="0"/>
              </a:spcBef>
              <a:spcAft>
                <a:spcPts val="0"/>
              </a:spcAft>
              <a:buClr>
                <a:srgbClr val="000000"/>
              </a:buClr>
              <a:buSzPts val="2400"/>
              <a:buFont typeface="Arial"/>
              <a:buNone/>
            </a:pPr>
            <a:r>
              <a:t/>
            </a:r>
            <a:endParaRPr b="0" i="0" sz="2400" u="none" cap="none" strike="noStrike">
              <a:solidFill>
                <a:srgbClr val="A53A22"/>
              </a:solidFill>
              <a:latin typeface="Arial"/>
              <a:ea typeface="Arial"/>
              <a:cs typeface="Arial"/>
              <a:sym typeface="Arial"/>
            </a:endParaRPr>
          </a:p>
        </p:txBody>
      </p:sp>
      <p:sp>
        <p:nvSpPr>
          <p:cNvPr id="159" name="Google Shape;159;p4"/>
          <p:cNvSpPr/>
          <p:nvPr/>
        </p:nvSpPr>
        <p:spPr>
          <a:xfrm>
            <a:off x="4119550" y="2265775"/>
            <a:ext cx="2418600" cy="1265400"/>
          </a:xfrm>
          <a:prstGeom prst="rect">
            <a:avLst/>
          </a:prstGeom>
          <a:noFill/>
          <a:ln>
            <a:noFill/>
          </a:ln>
        </p:spPr>
        <p:txBody>
          <a:bodyPr anchorCtr="0" anchor="t" bIns="76200" lIns="76200" spcFirstLastPara="1" rIns="76200" wrap="square" tIns="76200">
            <a:noAutofit/>
          </a:bodyPr>
          <a:lstStyle/>
          <a:p>
            <a:pPr indent="0" lvl="0" marL="0" marR="0" rtl="0" algn="ctr">
              <a:lnSpc>
                <a:spcPct val="115000"/>
              </a:lnSpc>
              <a:spcBef>
                <a:spcPts val="0"/>
              </a:spcBef>
              <a:spcAft>
                <a:spcPts val="0"/>
              </a:spcAft>
              <a:buClr>
                <a:srgbClr val="000000"/>
              </a:buClr>
              <a:buSzPts val="1100"/>
              <a:buFont typeface="Arial"/>
              <a:buNone/>
            </a:pPr>
            <a:r>
              <a:rPr b="0" i="0" lang="en-GB" sz="1100" u="none" cap="none" strike="noStrike">
                <a:solidFill>
                  <a:srgbClr val="3F3F3F"/>
                </a:solidFill>
                <a:latin typeface="Montserrat"/>
                <a:ea typeface="Montserrat"/>
                <a:cs typeface="Montserrat"/>
                <a:sym typeface="Montserrat"/>
              </a:rPr>
              <a:t>KIIs with TMA team members</a:t>
            </a:r>
            <a:endParaRPr b="0" i="0" sz="1100" u="none" cap="none" strike="noStrike">
              <a:solidFill>
                <a:srgbClr val="3F3F3F"/>
              </a:solidFill>
              <a:latin typeface="Montserrat"/>
              <a:ea typeface="Montserrat"/>
              <a:cs typeface="Montserrat"/>
              <a:sym typeface="Montserrat"/>
            </a:endParaRPr>
          </a:p>
          <a:p>
            <a:pPr indent="0" lvl="0" marL="0" marR="0" rtl="0" algn="ctr">
              <a:lnSpc>
                <a:spcPct val="115000"/>
              </a:lnSpc>
              <a:spcBef>
                <a:spcPts val="0"/>
              </a:spcBef>
              <a:spcAft>
                <a:spcPts val="0"/>
              </a:spcAft>
              <a:buClr>
                <a:srgbClr val="000000"/>
              </a:buClr>
              <a:buSzPts val="1100"/>
              <a:buFont typeface="Arial"/>
              <a:buNone/>
            </a:pPr>
            <a:r>
              <a:t/>
            </a:r>
            <a:endParaRPr b="0" i="0" sz="1100" u="none" cap="none" strike="noStrike">
              <a:solidFill>
                <a:srgbClr val="3F3F3F"/>
              </a:solidFill>
              <a:latin typeface="Montserrat"/>
              <a:ea typeface="Montserrat"/>
              <a:cs typeface="Montserrat"/>
              <a:sym typeface="Montserrat"/>
            </a:endParaRPr>
          </a:p>
          <a:p>
            <a:pPr indent="0" lvl="0" marL="0" marR="0" rtl="0" algn="ctr">
              <a:lnSpc>
                <a:spcPct val="115000"/>
              </a:lnSpc>
              <a:spcBef>
                <a:spcPts val="0"/>
              </a:spcBef>
              <a:spcAft>
                <a:spcPts val="0"/>
              </a:spcAft>
              <a:buClr>
                <a:srgbClr val="000000"/>
              </a:buClr>
              <a:buSzPts val="1100"/>
              <a:buFont typeface="Arial"/>
              <a:buNone/>
            </a:pPr>
            <a:r>
              <a:rPr b="0" i="0" lang="en-GB" sz="1100" u="none" cap="none" strike="noStrike">
                <a:solidFill>
                  <a:srgbClr val="3F3F3F"/>
                </a:solidFill>
                <a:latin typeface="Montserrat"/>
                <a:ea typeface="Montserrat"/>
                <a:cs typeface="Montserrat"/>
                <a:sym typeface="Montserrat"/>
              </a:rPr>
              <a:t>KIIs with Implementing Partners</a:t>
            </a:r>
            <a:endParaRPr b="0" i="0" sz="1100" u="none" cap="none" strike="noStrike">
              <a:solidFill>
                <a:srgbClr val="3F3F3F"/>
              </a:solidFill>
              <a:latin typeface="Montserrat"/>
              <a:ea typeface="Montserrat"/>
              <a:cs typeface="Montserrat"/>
              <a:sym typeface="Montserrat"/>
            </a:endParaRPr>
          </a:p>
          <a:p>
            <a:pPr indent="0" lvl="0" marL="0" marR="0" rtl="0" algn="ctr">
              <a:lnSpc>
                <a:spcPct val="115000"/>
              </a:lnSpc>
              <a:spcBef>
                <a:spcPts val="0"/>
              </a:spcBef>
              <a:spcAft>
                <a:spcPts val="0"/>
              </a:spcAft>
              <a:buClr>
                <a:srgbClr val="000000"/>
              </a:buClr>
              <a:buSzPts val="1100"/>
              <a:buFont typeface="Arial"/>
              <a:buNone/>
            </a:pPr>
            <a:r>
              <a:t/>
            </a:r>
            <a:endParaRPr b="0" i="0" sz="1100" u="none" cap="none" strike="noStrike">
              <a:solidFill>
                <a:srgbClr val="3F3F3F"/>
              </a:solidFill>
              <a:latin typeface="Montserrat"/>
              <a:ea typeface="Montserrat"/>
              <a:cs typeface="Montserrat"/>
              <a:sym typeface="Montserrat"/>
            </a:endParaRPr>
          </a:p>
          <a:p>
            <a:pPr indent="0" lvl="0" marL="0" marR="0" rtl="0" algn="ctr">
              <a:lnSpc>
                <a:spcPct val="115000"/>
              </a:lnSpc>
              <a:spcBef>
                <a:spcPts val="0"/>
              </a:spcBef>
              <a:spcAft>
                <a:spcPts val="0"/>
              </a:spcAft>
              <a:buClr>
                <a:srgbClr val="000000"/>
              </a:buClr>
              <a:buSzPts val="1100"/>
              <a:buFont typeface="Arial"/>
              <a:buNone/>
            </a:pPr>
            <a:r>
              <a:rPr b="0" i="0" lang="en-GB" sz="1100" u="none" cap="none" strike="noStrike">
                <a:solidFill>
                  <a:srgbClr val="3F3F3F"/>
                </a:solidFill>
                <a:latin typeface="Montserrat"/>
                <a:ea typeface="Montserrat"/>
                <a:cs typeface="Montserrat"/>
                <a:sym typeface="Montserrat"/>
              </a:rPr>
              <a:t>FGDs with affected groups/end users</a:t>
            </a:r>
            <a:endParaRPr b="0" i="0" sz="1100" u="none" cap="none" strike="noStrike">
              <a:solidFill>
                <a:srgbClr val="3F3F3F"/>
              </a:solidFill>
              <a:latin typeface="Montserrat"/>
              <a:ea typeface="Montserrat"/>
              <a:cs typeface="Montserrat"/>
              <a:sym typeface="Montserrat"/>
            </a:endParaRPr>
          </a:p>
          <a:p>
            <a:pPr indent="0" lvl="0" marL="0" marR="0" rtl="0" algn="ctr">
              <a:lnSpc>
                <a:spcPct val="115000"/>
              </a:lnSpc>
              <a:spcBef>
                <a:spcPts val="0"/>
              </a:spcBef>
              <a:spcAft>
                <a:spcPts val="0"/>
              </a:spcAft>
              <a:buClr>
                <a:srgbClr val="000000"/>
              </a:buClr>
              <a:buSzPts val="1100"/>
              <a:buFont typeface="Arial"/>
              <a:buNone/>
            </a:pPr>
            <a:r>
              <a:t/>
            </a:r>
            <a:endParaRPr b="0" i="0" sz="1100" u="none" cap="none" strike="noStrike">
              <a:solidFill>
                <a:srgbClr val="3F3F3F"/>
              </a:solidFill>
              <a:latin typeface="Montserrat"/>
              <a:ea typeface="Montserrat"/>
              <a:cs typeface="Montserrat"/>
              <a:sym typeface="Montserrat"/>
            </a:endParaRPr>
          </a:p>
          <a:p>
            <a:pPr indent="0" lvl="0" marL="0" marR="0" rtl="0" algn="ctr">
              <a:lnSpc>
                <a:spcPct val="115000"/>
              </a:lnSpc>
              <a:spcBef>
                <a:spcPts val="0"/>
              </a:spcBef>
              <a:spcAft>
                <a:spcPts val="0"/>
              </a:spcAft>
              <a:buClr>
                <a:srgbClr val="000000"/>
              </a:buClr>
              <a:buSzPts val="1100"/>
              <a:buFont typeface="Arial"/>
              <a:buNone/>
            </a:pPr>
            <a:r>
              <a:rPr b="0" i="0" lang="en-GB" sz="1100" u="none" cap="none" strike="noStrike">
                <a:solidFill>
                  <a:srgbClr val="3F3F3F"/>
                </a:solidFill>
                <a:latin typeface="Montserrat"/>
                <a:ea typeface="Montserrat"/>
                <a:cs typeface="Montserrat"/>
                <a:sym typeface="Montserrat"/>
              </a:rPr>
              <a:t>Survey with affected groups/end users</a:t>
            </a:r>
            <a:endParaRPr b="0" i="0" sz="1100" u="none" cap="none" strike="noStrike">
              <a:solidFill>
                <a:srgbClr val="3F3F3F"/>
              </a:solidFill>
              <a:latin typeface="Montserrat"/>
              <a:ea typeface="Montserrat"/>
              <a:cs typeface="Montserrat"/>
              <a:sym typeface="Montserrat"/>
            </a:endParaRPr>
          </a:p>
          <a:p>
            <a:pPr indent="0" lvl="0" marL="0" marR="0" rtl="0" algn="ctr">
              <a:lnSpc>
                <a:spcPct val="115000"/>
              </a:lnSpc>
              <a:spcBef>
                <a:spcPts val="0"/>
              </a:spcBef>
              <a:spcAft>
                <a:spcPts val="0"/>
              </a:spcAft>
              <a:buClr>
                <a:srgbClr val="000000"/>
              </a:buClr>
              <a:buSzPts val="1100"/>
              <a:buFont typeface="Arial"/>
              <a:buNone/>
            </a:pPr>
            <a:r>
              <a:t/>
            </a:r>
            <a:endParaRPr b="0" i="0" sz="1100" u="none" cap="none" strike="noStrike">
              <a:solidFill>
                <a:srgbClr val="3F3F3F"/>
              </a:solidFill>
              <a:latin typeface="Montserrat"/>
              <a:ea typeface="Montserrat"/>
              <a:cs typeface="Montserrat"/>
              <a:sym typeface="Montserrat"/>
            </a:endParaRPr>
          </a:p>
          <a:p>
            <a:pPr indent="0" lvl="0" marL="0" marR="0" rtl="0" algn="ctr">
              <a:lnSpc>
                <a:spcPct val="115000"/>
              </a:lnSpc>
              <a:spcBef>
                <a:spcPts val="0"/>
              </a:spcBef>
              <a:spcAft>
                <a:spcPts val="0"/>
              </a:spcAft>
              <a:buClr>
                <a:srgbClr val="000000"/>
              </a:buClr>
              <a:buSzPts val="1100"/>
              <a:buFont typeface="Arial"/>
              <a:buNone/>
            </a:pPr>
            <a:r>
              <a:t/>
            </a:r>
            <a:endParaRPr b="0" i="0" sz="1100" u="none" cap="none" strike="noStrike">
              <a:solidFill>
                <a:srgbClr val="3F3F3F"/>
              </a:solidFill>
              <a:latin typeface="Montserrat"/>
              <a:ea typeface="Montserrat"/>
              <a:cs typeface="Montserrat"/>
              <a:sym typeface="Montserrat"/>
            </a:endParaRPr>
          </a:p>
          <a:p>
            <a:pPr indent="0" lvl="0" marL="0" marR="0" rtl="0" algn="ctr">
              <a:lnSpc>
                <a:spcPct val="115000"/>
              </a:lnSpc>
              <a:spcBef>
                <a:spcPts val="0"/>
              </a:spcBef>
              <a:spcAft>
                <a:spcPts val="0"/>
              </a:spcAft>
              <a:buClr>
                <a:srgbClr val="000000"/>
              </a:buClr>
              <a:buSzPts val="1100"/>
              <a:buFont typeface="Arial"/>
              <a:buNone/>
            </a:pPr>
            <a:r>
              <a:t/>
            </a:r>
            <a:endParaRPr b="0" i="0" sz="1100" u="none" cap="none" strike="noStrike">
              <a:solidFill>
                <a:srgbClr val="3F3F3F"/>
              </a:solidFill>
              <a:latin typeface="Montserrat"/>
              <a:ea typeface="Montserrat"/>
              <a:cs typeface="Montserrat"/>
              <a:sym typeface="Montserrat"/>
            </a:endParaRPr>
          </a:p>
          <a:p>
            <a:pPr indent="0" lvl="0" marL="0" marR="0" rtl="0" algn="ctr">
              <a:lnSpc>
                <a:spcPct val="115000"/>
              </a:lnSpc>
              <a:spcBef>
                <a:spcPts val="0"/>
              </a:spcBef>
              <a:spcAft>
                <a:spcPts val="0"/>
              </a:spcAft>
              <a:buClr>
                <a:srgbClr val="000000"/>
              </a:buClr>
              <a:buSzPts val="1100"/>
              <a:buFont typeface="Arial"/>
              <a:buNone/>
            </a:pPr>
            <a:r>
              <a:t/>
            </a:r>
            <a:endParaRPr b="0" i="0" sz="1100" u="none" cap="none" strike="noStrike">
              <a:solidFill>
                <a:srgbClr val="3F3F3F"/>
              </a:solidFill>
              <a:latin typeface="Montserrat"/>
              <a:ea typeface="Montserrat"/>
              <a:cs typeface="Montserrat"/>
              <a:sym typeface="Montserrat"/>
            </a:endParaRPr>
          </a:p>
          <a:p>
            <a:pPr indent="0" lvl="0" marL="0" marR="0" rtl="0" algn="ctr">
              <a:lnSpc>
                <a:spcPct val="115000"/>
              </a:lnSpc>
              <a:spcBef>
                <a:spcPts val="0"/>
              </a:spcBef>
              <a:spcAft>
                <a:spcPts val="0"/>
              </a:spcAft>
              <a:buClr>
                <a:srgbClr val="000000"/>
              </a:buClr>
              <a:buSzPts val="1100"/>
              <a:buFont typeface="Arial"/>
              <a:buNone/>
            </a:pPr>
            <a:r>
              <a:t/>
            </a:r>
            <a:endParaRPr b="0" i="0" sz="1100" u="none" cap="none" strike="noStrike">
              <a:solidFill>
                <a:srgbClr val="3F3F3F"/>
              </a:solidFill>
              <a:latin typeface="Montserrat"/>
              <a:ea typeface="Montserrat"/>
              <a:cs typeface="Montserrat"/>
              <a:sym typeface="Montserrat"/>
            </a:endParaRPr>
          </a:p>
        </p:txBody>
      </p:sp>
      <p:sp>
        <p:nvSpPr>
          <p:cNvPr id="160" name="Google Shape;160;p4"/>
          <p:cNvSpPr/>
          <p:nvPr/>
        </p:nvSpPr>
        <p:spPr>
          <a:xfrm>
            <a:off x="6708750" y="2265775"/>
            <a:ext cx="2418600" cy="3372600"/>
          </a:xfrm>
          <a:prstGeom prst="rect">
            <a:avLst/>
          </a:prstGeom>
          <a:noFill/>
          <a:ln>
            <a:noFill/>
          </a:ln>
        </p:spPr>
        <p:txBody>
          <a:bodyPr anchorCtr="0" anchor="t" bIns="76200" lIns="76200" spcFirstLastPara="1" rIns="76200" wrap="square" tIns="76200">
            <a:noAutofit/>
          </a:bodyPr>
          <a:lstStyle/>
          <a:p>
            <a:pPr indent="0" lvl="0" marL="0" marR="0" rtl="0" algn="ctr">
              <a:lnSpc>
                <a:spcPct val="115000"/>
              </a:lnSpc>
              <a:spcBef>
                <a:spcPts val="0"/>
              </a:spcBef>
              <a:spcAft>
                <a:spcPts val="0"/>
              </a:spcAft>
              <a:buClr>
                <a:srgbClr val="000000"/>
              </a:buClr>
              <a:buSzPts val="1100"/>
              <a:buFont typeface="Arial"/>
              <a:buNone/>
            </a:pPr>
            <a:r>
              <a:rPr b="0" i="0" lang="en-GB" sz="1100" u="none" cap="none" strike="noStrike">
                <a:solidFill>
                  <a:srgbClr val="3F3F3F"/>
                </a:solidFill>
                <a:latin typeface="Montserrat"/>
                <a:ea typeface="Montserrat"/>
                <a:cs typeface="Montserrat"/>
                <a:sym typeface="Montserrat"/>
              </a:rPr>
              <a:t>10 KIIs completed</a:t>
            </a:r>
            <a:endParaRPr b="0" i="0" sz="1100" u="none" cap="none" strike="noStrike">
              <a:solidFill>
                <a:srgbClr val="3F3F3F"/>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3F3F3F"/>
              </a:solidFill>
              <a:latin typeface="Montserrat"/>
              <a:ea typeface="Montserrat"/>
              <a:cs typeface="Montserrat"/>
              <a:sym typeface="Montserrat"/>
            </a:endParaRPr>
          </a:p>
          <a:p>
            <a:pPr indent="0" lvl="0" marL="0" marR="0" rtl="0" algn="ctr">
              <a:lnSpc>
                <a:spcPct val="115000"/>
              </a:lnSpc>
              <a:spcBef>
                <a:spcPts val="0"/>
              </a:spcBef>
              <a:spcAft>
                <a:spcPts val="0"/>
              </a:spcAft>
              <a:buClr>
                <a:srgbClr val="000000"/>
              </a:buClr>
              <a:buSzPts val="1100"/>
              <a:buFont typeface="Arial"/>
              <a:buNone/>
            </a:pPr>
            <a:r>
              <a:rPr b="0" i="0" lang="en-GB" sz="1100" u="none" cap="none" strike="noStrike">
                <a:solidFill>
                  <a:srgbClr val="3F3F3F"/>
                </a:solidFill>
                <a:latin typeface="Montserrat"/>
                <a:ea typeface="Montserrat"/>
                <a:cs typeface="Montserrat"/>
                <a:sym typeface="Montserrat"/>
              </a:rPr>
              <a:t>15 KIIs complete</a:t>
            </a:r>
            <a:endParaRPr b="0" i="0" sz="1100" u="none" cap="none" strike="noStrike">
              <a:solidFill>
                <a:srgbClr val="3F3F3F"/>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3F3F3F"/>
              </a:solidFill>
              <a:latin typeface="Montserrat"/>
              <a:ea typeface="Montserrat"/>
              <a:cs typeface="Montserrat"/>
              <a:sym typeface="Montserrat"/>
            </a:endParaRPr>
          </a:p>
          <a:p>
            <a:pPr indent="0" lvl="0" marL="0" marR="0" rtl="0" algn="ctr">
              <a:lnSpc>
                <a:spcPct val="115000"/>
              </a:lnSpc>
              <a:spcBef>
                <a:spcPts val="0"/>
              </a:spcBef>
              <a:spcAft>
                <a:spcPts val="0"/>
              </a:spcAft>
              <a:buClr>
                <a:srgbClr val="000000"/>
              </a:buClr>
              <a:buSzPts val="1100"/>
              <a:buFont typeface="Arial"/>
              <a:buNone/>
            </a:pPr>
            <a:r>
              <a:rPr b="0" i="0" lang="en-GB" sz="1100" u="none" cap="none" strike="noStrike">
                <a:solidFill>
                  <a:srgbClr val="3F3F3F"/>
                </a:solidFill>
                <a:latin typeface="Montserrat"/>
                <a:ea typeface="Montserrat"/>
                <a:cs typeface="Montserrat"/>
                <a:sym typeface="Montserrat"/>
              </a:rPr>
              <a:t>7 FGDs conducted in total</a:t>
            </a:r>
            <a:endParaRPr b="0" i="0" sz="1100" u="none" cap="none" strike="noStrike">
              <a:solidFill>
                <a:srgbClr val="3F3F3F"/>
              </a:solidFill>
              <a:latin typeface="Montserrat"/>
              <a:ea typeface="Montserrat"/>
              <a:cs typeface="Montserrat"/>
              <a:sym typeface="Montserrat"/>
            </a:endParaRPr>
          </a:p>
          <a:p>
            <a:pPr indent="0" lvl="0" marL="0" marR="0" rtl="0" algn="ctr">
              <a:lnSpc>
                <a:spcPct val="115000"/>
              </a:lnSpc>
              <a:spcBef>
                <a:spcPts val="0"/>
              </a:spcBef>
              <a:spcAft>
                <a:spcPts val="0"/>
              </a:spcAft>
              <a:buClr>
                <a:srgbClr val="000000"/>
              </a:buClr>
              <a:buSzPts val="1100"/>
              <a:buFont typeface="Arial"/>
              <a:buNone/>
            </a:pPr>
            <a:r>
              <a:rPr b="0" i="0" lang="en-GB" sz="1100" u="none" cap="none" strike="noStrike">
                <a:solidFill>
                  <a:srgbClr val="3F3F3F"/>
                </a:solidFill>
                <a:latin typeface="Montserrat"/>
                <a:ea typeface="Montserrat"/>
                <a:cs typeface="Montserrat"/>
                <a:sym typeface="Montserrat"/>
              </a:rPr>
              <a:t>(55 intended beneficiaries total)</a:t>
            </a:r>
            <a:endParaRPr b="0" i="0" sz="1100" u="none" cap="none" strike="noStrike">
              <a:solidFill>
                <a:srgbClr val="3F3F3F"/>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3F3F3F"/>
              </a:solidFill>
              <a:latin typeface="Montserrat"/>
              <a:ea typeface="Montserrat"/>
              <a:cs typeface="Montserrat"/>
              <a:sym typeface="Montserrat"/>
            </a:endParaRPr>
          </a:p>
          <a:p>
            <a:pPr indent="0" lvl="0" marL="0" marR="0" rtl="0" algn="ctr">
              <a:lnSpc>
                <a:spcPct val="115000"/>
              </a:lnSpc>
              <a:spcBef>
                <a:spcPts val="0"/>
              </a:spcBef>
              <a:spcAft>
                <a:spcPts val="0"/>
              </a:spcAft>
              <a:buClr>
                <a:srgbClr val="000000"/>
              </a:buClr>
              <a:buSzPts val="1100"/>
              <a:buFont typeface="Arial"/>
              <a:buNone/>
            </a:pPr>
            <a:r>
              <a:rPr b="0" i="0" lang="en-GB" sz="1100" u="none" cap="none" strike="noStrike">
                <a:solidFill>
                  <a:srgbClr val="3F3F3F"/>
                </a:solidFill>
                <a:latin typeface="Montserrat"/>
                <a:ea typeface="Montserrat"/>
                <a:cs typeface="Montserrat"/>
                <a:sym typeface="Montserrat"/>
              </a:rPr>
              <a:t>31 participants.</a:t>
            </a:r>
            <a:endParaRPr b="0" i="0" sz="1100" u="none" cap="none" strike="noStrike">
              <a:solidFill>
                <a:srgbClr val="3F3F3F"/>
              </a:solidFill>
              <a:latin typeface="Montserrat"/>
              <a:ea typeface="Montserrat"/>
              <a:cs typeface="Montserrat"/>
              <a:sym typeface="Montserrat"/>
            </a:endParaRPr>
          </a:p>
          <a:p>
            <a:pPr indent="0" lvl="0" marL="0" marR="0" rtl="0" algn="ctr">
              <a:lnSpc>
                <a:spcPct val="115000"/>
              </a:lnSpc>
              <a:spcBef>
                <a:spcPts val="0"/>
              </a:spcBef>
              <a:spcAft>
                <a:spcPts val="0"/>
              </a:spcAft>
              <a:buClr>
                <a:srgbClr val="000000"/>
              </a:buClr>
              <a:buSzPts val="1100"/>
              <a:buFont typeface="Arial"/>
              <a:buNone/>
            </a:pPr>
            <a:r>
              <a:rPr b="0" i="0" lang="en-GB" sz="1100" u="none" cap="none" strike="noStrike">
                <a:solidFill>
                  <a:srgbClr val="3F3F3F"/>
                </a:solidFill>
                <a:latin typeface="Montserrat"/>
                <a:ea typeface="Montserrat"/>
                <a:cs typeface="Montserrat"/>
                <a:sym typeface="Montserrat"/>
              </a:rPr>
              <a:t>(15 in person, 16 online)</a:t>
            </a:r>
            <a:endParaRPr b="0" i="0" sz="1100" u="none" cap="none" strike="noStrike">
              <a:solidFill>
                <a:srgbClr val="3F3F3F"/>
              </a:solidFill>
              <a:latin typeface="Montserrat"/>
              <a:ea typeface="Montserrat"/>
              <a:cs typeface="Montserrat"/>
              <a:sym typeface="Montserrat"/>
            </a:endParaRPr>
          </a:p>
          <a:p>
            <a:pPr indent="0" lvl="0" marL="0" marR="0" rtl="0" algn="ctr">
              <a:lnSpc>
                <a:spcPct val="115000"/>
              </a:lnSpc>
              <a:spcBef>
                <a:spcPts val="0"/>
              </a:spcBef>
              <a:spcAft>
                <a:spcPts val="0"/>
              </a:spcAft>
              <a:buClr>
                <a:srgbClr val="000000"/>
              </a:buClr>
              <a:buSzPts val="1100"/>
              <a:buFont typeface="Arial"/>
              <a:buNone/>
            </a:pPr>
            <a:r>
              <a:t/>
            </a:r>
            <a:endParaRPr b="0" i="0" sz="1100" u="none" cap="none" strike="noStrike">
              <a:solidFill>
                <a:srgbClr val="3F3F3F"/>
              </a:solidFill>
              <a:latin typeface="Montserrat"/>
              <a:ea typeface="Montserrat"/>
              <a:cs typeface="Montserrat"/>
              <a:sym typeface="Montserrat"/>
            </a:endParaRPr>
          </a:p>
          <a:p>
            <a:pPr indent="0" lvl="0" marL="0" marR="0" rtl="0" algn="ctr">
              <a:lnSpc>
                <a:spcPct val="115000"/>
              </a:lnSpc>
              <a:spcBef>
                <a:spcPts val="0"/>
              </a:spcBef>
              <a:spcAft>
                <a:spcPts val="0"/>
              </a:spcAft>
              <a:buClr>
                <a:srgbClr val="000000"/>
              </a:buClr>
              <a:buSzPts val="1100"/>
              <a:buFont typeface="Arial"/>
              <a:buNone/>
            </a:pPr>
            <a:r>
              <a:t/>
            </a:r>
            <a:endParaRPr b="0" i="0" sz="1100" u="none" cap="none" strike="noStrike">
              <a:solidFill>
                <a:srgbClr val="3F3F3F"/>
              </a:solidFill>
              <a:latin typeface="Montserrat"/>
              <a:ea typeface="Montserrat"/>
              <a:cs typeface="Montserrat"/>
              <a:sym typeface="Montserrat"/>
            </a:endParaRPr>
          </a:p>
        </p:txBody>
      </p:sp>
      <p:sp>
        <p:nvSpPr>
          <p:cNvPr id="161" name="Google Shape;161;p4"/>
          <p:cNvSpPr/>
          <p:nvPr/>
        </p:nvSpPr>
        <p:spPr>
          <a:xfrm>
            <a:off x="9375869" y="2193677"/>
            <a:ext cx="2234700" cy="1265400"/>
          </a:xfrm>
          <a:prstGeom prst="rect">
            <a:avLst/>
          </a:prstGeom>
          <a:noFill/>
          <a:ln>
            <a:noFill/>
          </a:ln>
        </p:spPr>
        <p:txBody>
          <a:bodyPr anchorCtr="0" anchor="t" bIns="76200" lIns="76200" spcFirstLastPara="1" rIns="76200" wrap="square" tIns="76200">
            <a:noAutofit/>
          </a:bodyPr>
          <a:lstStyle/>
          <a:p>
            <a:pPr indent="0" lvl="0" marL="0" marR="0" rtl="0" algn="ctr">
              <a:lnSpc>
                <a:spcPct val="115000"/>
              </a:lnSpc>
              <a:spcBef>
                <a:spcPts val="0"/>
              </a:spcBef>
              <a:spcAft>
                <a:spcPts val="0"/>
              </a:spcAft>
              <a:buClr>
                <a:srgbClr val="000000"/>
              </a:buClr>
              <a:buSzPts val="1100"/>
              <a:buFont typeface="Arial"/>
              <a:buNone/>
            </a:pPr>
            <a:r>
              <a:rPr b="0" i="0" lang="en-GB" sz="1100" u="none" cap="none" strike="noStrike">
                <a:solidFill>
                  <a:schemeClr val="accent2"/>
                </a:solidFill>
                <a:latin typeface="Montserrat"/>
                <a:ea typeface="Montserrat"/>
                <a:cs typeface="Montserrat"/>
                <a:sym typeface="Montserrat"/>
              </a:rPr>
              <a:t>Proposed sample exceeded</a:t>
            </a:r>
            <a:endParaRPr b="0" i="0" sz="1100" u="none" cap="none" strike="noStrike">
              <a:solidFill>
                <a:schemeClr val="accent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100"/>
              <a:buFont typeface="Arial"/>
              <a:buNone/>
            </a:pPr>
            <a:br>
              <a:rPr b="0" i="0" lang="en-GB" sz="1100" u="none" cap="none" strike="noStrike">
                <a:solidFill>
                  <a:srgbClr val="0E101A"/>
                </a:solidFill>
                <a:latin typeface="Montserrat"/>
                <a:ea typeface="Montserrat"/>
                <a:cs typeface="Montserrat"/>
                <a:sym typeface="Montserrat"/>
              </a:rPr>
            </a:br>
            <a:r>
              <a:rPr b="0" i="0" lang="en-GB" sz="1100" u="none" cap="none" strike="noStrike">
                <a:solidFill>
                  <a:schemeClr val="accent2"/>
                </a:solidFill>
                <a:latin typeface="Montserrat"/>
                <a:ea typeface="Montserrat"/>
                <a:cs typeface="Montserrat"/>
                <a:sym typeface="Montserrat"/>
              </a:rPr>
              <a:t>Proposed sample exceeded</a:t>
            </a:r>
            <a:endParaRPr b="0" i="0" sz="1100" u="none" cap="none" strike="noStrike">
              <a:solidFill>
                <a:schemeClr val="accent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100"/>
              <a:buFont typeface="Arial"/>
              <a:buNone/>
            </a:pPr>
            <a:br>
              <a:rPr b="0" i="0" lang="en-GB" sz="1100" u="none" cap="none" strike="noStrike">
                <a:solidFill>
                  <a:schemeClr val="accent2"/>
                </a:solidFill>
                <a:latin typeface="Montserrat"/>
                <a:ea typeface="Montserrat"/>
                <a:cs typeface="Montserrat"/>
                <a:sym typeface="Montserrat"/>
              </a:rPr>
            </a:br>
            <a:r>
              <a:rPr b="0" i="0" lang="en-GB" sz="1100" u="none" cap="none" strike="noStrike">
                <a:solidFill>
                  <a:schemeClr val="accent2"/>
                </a:solidFill>
                <a:latin typeface="Montserrat"/>
                <a:ea typeface="Montserrat"/>
                <a:cs typeface="Montserrat"/>
                <a:sym typeface="Montserrat"/>
              </a:rPr>
              <a:t>Proposed sample exceeded</a:t>
            </a:r>
            <a:endParaRPr b="0" i="0" sz="1100" u="none" cap="none" strike="noStrike">
              <a:solidFill>
                <a:schemeClr val="accent2"/>
              </a:solidFill>
              <a:latin typeface="Montserrat"/>
              <a:ea typeface="Montserrat"/>
              <a:cs typeface="Montserrat"/>
              <a:sym typeface="Montserrat"/>
            </a:endParaRPr>
          </a:p>
          <a:p>
            <a:pPr indent="0" lvl="0" marL="0" marR="0" rtl="0" algn="ctr">
              <a:lnSpc>
                <a:spcPct val="115000"/>
              </a:lnSpc>
              <a:spcBef>
                <a:spcPts val="0"/>
              </a:spcBef>
              <a:spcAft>
                <a:spcPts val="0"/>
              </a:spcAft>
              <a:buClr>
                <a:srgbClr val="000000"/>
              </a:buClr>
              <a:buSzPts val="1100"/>
              <a:buFont typeface="Arial"/>
              <a:buNone/>
            </a:pPr>
            <a:r>
              <a:t/>
            </a:r>
            <a:endParaRPr b="0" i="0" sz="1100" u="none" cap="none" strike="noStrike">
              <a:solidFill>
                <a:srgbClr val="0E101A"/>
              </a:solidFill>
              <a:latin typeface="Montserrat"/>
              <a:ea typeface="Montserrat"/>
              <a:cs typeface="Montserrat"/>
              <a:sym typeface="Montserrat"/>
            </a:endParaRPr>
          </a:p>
          <a:p>
            <a:pPr indent="0" lvl="0" marL="0" marR="0" rtl="0" algn="ctr">
              <a:lnSpc>
                <a:spcPct val="115000"/>
              </a:lnSpc>
              <a:spcBef>
                <a:spcPts val="0"/>
              </a:spcBef>
              <a:spcAft>
                <a:spcPts val="0"/>
              </a:spcAft>
              <a:buClr>
                <a:srgbClr val="000000"/>
              </a:buClr>
              <a:buSzPts val="1100"/>
              <a:buFont typeface="Arial"/>
              <a:buNone/>
            </a:pPr>
            <a:r>
              <a:t/>
            </a:r>
            <a:endParaRPr b="0" i="0" sz="1100" u="none" cap="none" strike="noStrike">
              <a:solidFill>
                <a:srgbClr val="0E101A"/>
              </a:solidFill>
              <a:latin typeface="Montserrat"/>
              <a:ea typeface="Montserrat"/>
              <a:cs typeface="Montserrat"/>
              <a:sym typeface="Montserrat"/>
            </a:endParaRPr>
          </a:p>
          <a:p>
            <a:pPr indent="0" lvl="0" marL="0" marR="0" rtl="0" algn="ctr">
              <a:lnSpc>
                <a:spcPct val="115000"/>
              </a:lnSpc>
              <a:spcBef>
                <a:spcPts val="0"/>
              </a:spcBef>
              <a:spcAft>
                <a:spcPts val="0"/>
              </a:spcAft>
              <a:buClr>
                <a:srgbClr val="000000"/>
              </a:buClr>
              <a:buSzPts val="1100"/>
              <a:buFont typeface="Arial"/>
              <a:buNone/>
            </a:pPr>
            <a:r>
              <a:rPr b="0" i="0" lang="en-GB" sz="1100" u="none" cap="none" strike="noStrike">
                <a:solidFill>
                  <a:srgbClr val="CC0000"/>
                </a:solidFill>
                <a:latin typeface="Montserrat"/>
                <a:ea typeface="Montserrat"/>
                <a:cs typeface="Montserrat"/>
                <a:sym typeface="Montserrat"/>
              </a:rPr>
              <a:t>The initially proposed sample was not reached.</a:t>
            </a:r>
            <a:r>
              <a:rPr b="0" i="0" lang="en-GB" sz="1100" u="none" cap="none" strike="noStrike">
                <a:solidFill>
                  <a:srgbClr val="0E101A"/>
                </a:solidFill>
                <a:latin typeface="Montserrat"/>
                <a:ea typeface="Montserrat"/>
                <a:cs typeface="Montserrat"/>
                <a:sym typeface="Montserrat"/>
              </a:rPr>
              <a:t>  </a:t>
            </a:r>
            <a:r>
              <a:rPr b="0" i="0" lang="en-GB" sz="1100" u="none" cap="none" strike="noStrike">
                <a:solidFill>
                  <a:srgbClr val="3F3F3F"/>
                </a:solidFill>
                <a:latin typeface="Montserrat"/>
                <a:ea typeface="Montserrat"/>
                <a:cs typeface="Montserrat"/>
                <a:sym typeface="Montserrat"/>
              </a:rPr>
              <a:t>The revised target for TMAP reached. The revised target for WIT and KHMAP was not reached. The evaluation team and the evaluation steering committee closed the survey and agreed to rely on programme data and proxies where possible</a:t>
            </a:r>
            <a:r>
              <a:rPr b="0" i="0" lang="en-GB" sz="1100" u="none" cap="none" strike="noStrike">
                <a:solidFill>
                  <a:srgbClr val="0E101A"/>
                </a:solidFill>
                <a:latin typeface="Montserrat"/>
                <a:ea typeface="Montserrat"/>
                <a:cs typeface="Montserrat"/>
                <a:sym typeface="Montserrat"/>
              </a:rPr>
              <a:t>.</a:t>
            </a:r>
            <a:endParaRPr b="0" i="0" sz="1100" u="none" cap="none" strike="noStrike">
              <a:solidFill>
                <a:srgbClr val="0E101A"/>
              </a:solidFill>
              <a:latin typeface="Montserrat"/>
              <a:ea typeface="Montserrat"/>
              <a:cs typeface="Montserrat"/>
              <a:sym typeface="Montserrat"/>
            </a:endParaRPr>
          </a:p>
          <a:p>
            <a:pPr indent="0" lvl="0" marL="0" marR="0" rtl="0" algn="ctr">
              <a:lnSpc>
                <a:spcPct val="115000"/>
              </a:lnSpc>
              <a:spcBef>
                <a:spcPts val="0"/>
              </a:spcBef>
              <a:spcAft>
                <a:spcPts val="0"/>
              </a:spcAft>
              <a:buClr>
                <a:srgbClr val="000000"/>
              </a:buClr>
              <a:buSzPts val="1100"/>
              <a:buFont typeface="Arial"/>
              <a:buNone/>
            </a:pPr>
            <a:r>
              <a:t/>
            </a:r>
            <a:endParaRPr b="0" i="0" sz="1100" u="none" cap="none" strike="noStrike">
              <a:solidFill>
                <a:srgbClr val="0E101A"/>
              </a:solidFill>
              <a:latin typeface="Montserrat"/>
              <a:ea typeface="Montserrat"/>
              <a:cs typeface="Montserrat"/>
              <a:sym typeface="Montserrat"/>
            </a:endParaRPr>
          </a:p>
          <a:p>
            <a:pPr indent="0" lvl="0" marL="0" marR="0" rtl="0" algn="ctr">
              <a:lnSpc>
                <a:spcPct val="115000"/>
              </a:lnSpc>
              <a:spcBef>
                <a:spcPts val="0"/>
              </a:spcBef>
              <a:spcAft>
                <a:spcPts val="0"/>
              </a:spcAft>
              <a:buClr>
                <a:srgbClr val="000000"/>
              </a:buClr>
              <a:buSzPts val="1100"/>
              <a:buFont typeface="Arial"/>
              <a:buNone/>
            </a:pPr>
            <a:r>
              <a:t/>
            </a:r>
            <a:endParaRPr b="0" i="0" sz="1100" u="none" cap="none" strike="noStrike">
              <a:solidFill>
                <a:srgbClr val="0E101A"/>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162" name="Google Shape;162;p4"/>
          <p:cNvSpPr/>
          <p:nvPr/>
        </p:nvSpPr>
        <p:spPr>
          <a:xfrm>
            <a:off x="4303275" y="1196975"/>
            <a:ext cx="1991100" cy="848700"/>
          </a:xfrm>
          <a:prstGeom prst="roundRect">
            <a:avLst>
              <a:gd fmla="val 16667" name="adj"/>
            </a:avLst>
          </a:prstGeom>
          <a:solidFill>
            <a:schemeClr val="dk2"/>
          </a:solidFill>
          <a:ln>
            <a:noFill/>
          </a:ln>
        </p:spPr>
        <p:txBody>
          <a:bodyPr anchorCtr="0" anchor="ctr" bIns="45700" lIns="91450" spcFirstLastPara="1" rIns="91450"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300" u="none" cap="none" strike="noStrike">
                <a:solidFill>
                  <a:srgbClr val="FFFFFF"/>
                </a:solidFill>
                <a:latin typeface="Montserrat"/>
                <a:ea typeface="Montserrat"/>
                <a:cs typeface="Montserrat"/>
                <a:sym typeface="Montserrat"/>
              </a:rPr>
              <a:t>Stakeholder and data collection type</a:t>
            </a:r>
            <a:endParaRPr b="0" i="0" sz="1300" u="none" cap="none" strike="noStrike">
              <a:solidFill>
                <a:srgbClr val="FFFFFF"/>
              </a:solidFill>
              <a:latin typeface="Montserrat"/>
              <a:ea typeface="Montserrat"/>
              <a:cs typeface="Montserrat"/>
              <a:sym typeface="Montserrat"/>
            </a:endParaRPr>
          </a:p>
        </p:txBody>
      </p:sp>
      <p:sp>
        <p:nvSpPr>
          <p:cNvPr id="163" name="Google Shape;163;p4"/>
          <p:cNvSpPr/>
          <p:nvPr/>
        </p:nvSpPr>
        <p:spPr>
          <a:xfrm>
            <a:off x="6862950" y="1196975"/>
            <a:ext cx="1991100" cy="848700"/>
          </a:xfrm>
          <a:prstGeom prst="roundRect">
            <a:avLst>
              <a:gd fmla="val 16667" name="adj"/>
            </a:avLst>
          </a:prstGeom>
          <a:solidFill>
            <a:schemeClr val="dk2"/>
          </a:solidFill>
          <a:ln>
            <a:noFill/>
          </a:ln>
        </p:spPr>
        <p:txBody>
          <a:bodyPr anchorCtr="0" anchor="ctr" bIns="45700" lIns="91450" spcFirstLastPara="1" rIns="91450"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300" u="none" cap="none" strike="noStrike">
                <a:solidFill>
                  <a:srgbClr val="FFFFFF"/>
                </a:solidFill>
                <a:latin typeface="Montserrat"/>
                <a:ea typeface="Montserrat"/>
                <a:cs typeface="Montserrat"/>
                <a:sym typeface="Montserrat"/>
              </a:rPr>
              <a:t>Achieved sample</a:t>
            </a:r>
            <a:endParaRPr b="0" i="0" sz="1300" u="none" cap="none" strike="noStrike">
              <a:solidFill>
                <a:srgbClr val="FFFFFF"/>
              </a:solidFill>
              <a:latin typeface="Montserrat"/>
              <a:ea typeface="Montserrat"/>
              <a:cs typeface="Montserrat"/>
              <a:sym typeface="Montserrat"/>
            </a:endParaRPr>
          </a:p>
        </p:txBody>
      </p:sp>
      <p:sp>
        <p:nvSpPr>
          <p:cNvPr id="164" name="Google Shape;164;p4"/>
          <p:cNvSpPr/>
          <p:nvPr/>
        </p:nvSpPr>
        <p:spPr>
          <a:xfrm>
            <a:off x="9422625" y="1196975"/>
            <a:ext cx="1991100" cy="848700"/>
          </a:xfrm>
          <a:prstGeom prst="roundRect">
            <a:avLst>
              <a:gd fmla="val 16667" name="adj"/>
            </a:avLst>
          </a:prstGeom>
          <a:solidFill>
            <a:schemeClr val="dk2"/>
          </a:solidFill>
          <a:ln>
            <a:noFill/>
          </a:ln>
        </p:spPr>
        <p:txBody>
          <a:bodyPr anchorCtr="0" anchor="ctr" bIns="45700" lIns="91450" spcFirstLastPara="1" rIns="91450"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300" u="none" cap="none" strike="noStrike">
                <a:solidFill>
                  <a:srgbClr val="FFFFFF"/>
                </a:solidFill>
                <a:latin typeface="Montserrat"/>
                <a:ea typeface="Montserrat"/>
                <a:cs typeface="Montserrat"/>
                <a:sym typeface="Montserrat"/>
              </a:rPr>
              <a:t>Proposed sample against against sample</a:t>
            </a:r>
            <a:endParaRPr b="0" i="0" sz="1700" u="none" cap="none" strike="noStrike">
              <a:solidFill>
                <a:srgbClr val="FFFFFF"/>
              </a:solidFill>
              <a:latin typeface="Montserrat"/>
              <a:ea typeface="Montserrat"/>
              <a:cs typeface="Montserrat"/>
              <a:sym typeface="Montserrat"/>
            </a:endParaRPr>
          </a:p>
        </p:txBody>
      </p:sp>
      <p:sp>
        <p:nvSpPr>
          <p:cNvPr id="165" name="Google Shape;165;p4"/>
          <p:cNvSpPr txBox="1"/>
          <p:nvPr>
            <p:ph type="title"/>
          </p:nvPr>
        </p:nvSpPr>
        <p:spPr>
          <a:xfrm>
            <a:off x="543792" y="268639"/>
            <a:ext cx="11305200" cy="639900"/>
          </a:xfrm>
          <a:prstGeom prst="rect">
            <a:avLst/>
          </a:prstGeom>
          <a:noFill/>
          <a:ln>
            <a:noFill/>
          </a:ln>
        </p:spPr>
        <p:txBody>
          <a:bodyPr anchorCtr="0" anchor="ctr" bIns="45700" lIns="90000" spcFirstLastPara="1" rIns="91425" wrap="square" tIns="45700">
            <a:normAutofit/>
          </a:bodyPr>
          <a:lstStyle/>
          <a:p>
            <a:pPr indent="0" lvl="0" marL="0" rtl="0" algn="l">
              <a:lnSpc>
                <a:spcPct val="125675"/>
              </a:lnSpc>
              <a:spcBef>
                <a:spcPts val="0"/>
              </a:spcBef>
              <a:spcAft>
                <a:spcPts val="0"/>
              </a:spcAft>
              <a:buSzPts val="2800"/>
              <a:buNone/>
            </a:pPr>
            <a:r>
              <a:rPr lang="en-GB" sz="2200">
                <a:solidFill>
                  <a:schemeClr val="dk1"/>
                </a:solidFill>
              </a:rPr>
              <a:t>Introduction</a:t>
            </a:r>
            <a:endParaRPr sz="22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5"/>
          <p:cNvSpPr/>
          <p:nvPr/>
        </p:nvSpPr>
        <p:spPr>
          <a:xfrm>
            <a:off x="580625" y="256000"/>
            <a:ext cx="10992300" cy="6224100"/>
          </a:xfrm>
          <a:prstGeom prst="rect">
            <a:avLst/>
          </a:prstGeom>
          <a:solidFill>
            <a:schemeClr val="lt1"/>
          </a:solidFill>
          <a:ln>
            <a:noFill/>
          </a:ln>
          <a:effectLst>
            <a:outerShdw blurRad="57150" rotWithShape="0" algn="bl" dir="3600000" dist="85725">
              <a:srgbClr val="B7B7B7">
                <a:alpha val="14901"/>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ontserrat"/>
              <a:ea typeface="Montserrat"/>
              <a:cs typeface="Montserrat"/>
              <a:sym typeface="Montserrat"/>
            </a:endParaRPr>
          </a:p>
        </p:txBody>
      </p:sp>
      <p:sp>
        <p:nvSpPr>
          <p:cNvPr id="171" name="Google Shape;171;p5"/>
          <p:cNvSpPr/>
          <p:nvPr/>
        </p:nvSpPr>
        <p:spPr>
          <a:xfrm>
            <a:off x="580825" y="1365375"/>
            <a:ext cx="10992300" cy="3054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ontserrat"/>
              <a:ea typeface="Montserrat"/>
              <a:cs typeface="Montserrat"/>
              <a:sym typeface="Montserrat"/>
            </a:endParaRPr>
          </a:p>
        </p:txBody>
      </p:sp>
      <p:sp>
        <p:nvSpPr>
          <p:cNvPr id="172" name="Google Shape;172;p5"/>
          <p:cNvSpPr txBox="1"/>
          <p:nvPr/>
        </p:nvSpPr>
        <p:spPr>
          <a:xfrm>
            <a:off x="798522" y="1799275"/>
            <a:ext cx="5297400" cy="305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3F3F3F"/>
                </a:solidFill>
                <a:latin typeface="Montserrat"/>
                <a:ea typeface="Montserrat"/>
                <a:cs typeface="Montserrat"/>
                <a:sym typeface="Montserrat"/>
              </a:rPr>
              <a:t>1.The evaluation faced challenges in relation to the response rate to the online survey. </a:t>
            </a:r>
            <a:endParaRPr b="0" i="0" sz="1100" u="none" cap="none" strike="noStrike">
              <a:solidFill>
                <a:srgbClr val="3F3F3F"/>
              </a:solidFill>
              <a:latin typeface="Montserrat"/>
              <a:ea typeface="Montserrat"/>
              <a:cs typeface="Montserrat"/>
              <a:sym typeface="Montserrat"/>
            </a:endParaRPr>
          </a:p>
        </p:txBody>
      </p:sp>
      <p:sp>
        <p:nvSpPr>
          <p:cNvPr id="173" name="Google Shape;173;p5"/>
          <p:cNvSpPr txBox="1"/>
          <p:nvPr/>
        </p:nvSpPr>
        <p:spPr>
          <a:xfrm>
            <a:off x="6201375" y="1684588"/>
            <a:ext cx="5297400" cy="6993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3F3F3F"/>
                </a:solidFill>
                <a:latin typeface="Montserrat"/>
                <a:ea typeface="Montserrat"/>
                <a:cs typeface="Montserrat"/>
                <a:sym typeface="Montserrat"/>
              </a:rPr>
              <a:t>TMA arranged for additional field visits for in-person surveys and FGDs with intended beneficiaries. However, responses to the online survey for KHMAP and WIT were still low, and below the agreed upon target of 15 per project.  </a:t>
            </a:r>
            <a:endParaRPr b="0" i="0" sz="1100" u="none" cap="none" strike="noStrike">
              <a:solidFill>
                <a:srgbClr val="3F3F3F"/>
              </a:solidFill>
              <a:latin typeface="Montserrat"/>
              <a:ea typeface="Montserrat"/>
              <a:cs typeface="Montserrat"/>
              <a:sym typeface="Montserrat"/>
            </a:endParaRPr>
          </a:p>
        </p:txBody>
      </p:sp>
      <p:cxnSp>
        <p:nvCxnSpPr>
          <p:cNvPr id="174" name="Google Shape;174;p5"/>
          <p:cNvCxnSpPr/>
          <p:nvPr/>
        </p:nvCxnSpPr>
        <p:spPr>
          <a:xfrm>
            <a:off x="672172" y="2598667"/>
            <a:ext cx="10499400" cy="0"/>
          </a:xfrm>
          <a:prstGeom prst="straightConnector1">
            <a:avLst/>
          </a:prstGeom>
          <a:noFill/>
          <a:ln cap="flat" cmpd="sng" w="9525">
            <a:solidFill>
              <a:srgbClr val="CCCCCC"/>
            </a:solidFill>
            <a:prstDash val="solid"/>
            <a:round/>
            <a:headEnd len="sm" w="sm" type="none"/>
            <a:tailEnd len="sm" w="sm" type="none"/>
          </a:ln>
        </p:spPr>
      </p:cxnSp>
      <p:sp>
        <p:nvSpPr>
          <p:cNvPr id="175" name="Google Shape;175;p5"/>
          <p:cNvSpPr txBox="1"/>
          <p:nvPr/>
        </p:nvSpPr>
        <p:spPr>
          <a:xfrm>
            <a:off x="798534" y="1277500"/>
            <a:ext cx="1864200" cy="3447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Raleway"/>
                <a:ea typeface="Raleway"/>
                <a:cs typeface="Raleway"/>
                <a:sym typeface="Raleway"/>
              </a:rPr>
              <a:t>Limitation</a:t>
            </a:r>
            <a:endParaRPr b="1" i="0" sz="1500" u="none" cap="none" strike="noStrike">
              <a:solidFill>
                <a:schemeClr val="lt1"/>
              </a:solidFill>
              <a:latin typeface="Raleway"/>
              <a:ea typeface="Raleway"/>
              <a:cs typeface="Raleway"/>
              <a:sym typeface="Raleway"/>
            </a:endParaRPr>
          </a:p>
        </p:txBody>
      </p:sp>
      <p:sp>
        <p:nvSpPr>
          <p:cNvPr id="176" name="Google Shape;176;p5"/>
          <p:cNvSpPr txBox="1"/>
          <p:nvPr/>
        </p:nvSpPr>
        <p:spPr>
          <a:xfrm>
            <a:off x="6253082" y="1277500"/>
            <a:ext cx="1864200" cy="3447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Raleway"/>
                <a:ea typeface="Raleway"/>
                <a:cs typeface="Raleway"/>
                <a:sym typeface="Raleway"/>
              </a:rPr>
              <a:t>Mitigation</a:t>
            </a:r>
            <a:endParaRPr b="1" i="0" sz="1500" u="none" cap="none" strike="noStrike">
              <a:solidFill>
                <a:schemeClr val="lt1"/>
              </a:solidFill>
              <a:latin typeface="Raleway"/>
              <a:ea typeface="Raleway"/>
              <a:cs typeface="Raleway"/>
              <a:sym typeface="Raleway"/>
            </a:endParaRPr>
          </a:p>
        </p:txBody>
      </p:sp>
      <p:sp>
        <p:nvSpPr>
          <p:cNvPr id="177" name="Google Shape;177;p5"/>
          <p:cNvSpPr txBox="1"/>
          <p:nvPr/>
        </p:nvSpPr>
        <p:spPr>
          <a:xfrm>
            <a:off x="798530" y="2594325"/>
            <a:ext cx="5193000" cy="4425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3F3F3F"/>
                </a:solidFill>
                <a:latin typeface="Montserrat"/>
                <a:ea typeface="Montserrat"/>
                <a:cs typeface="Montserrat"/>
                <a:sym typeface="Montserrat"/>
              </a:rPr>
              <a:t>2. Across projects, there were inconsistencies in the availability of project data. A significant number of projects did not have baseline data collected at project inception and appraisal stages, making it more difficult to ascertain growth or change in indicators.</a:t>
            </a:r>
            <a:endParaRPr b="0" i="0" sz="1100" u="none" cap="none" strike="noStrike">
              <a:solidFill>
                <a:srgbClr val="3F3F3F"/>
              </a:solidFill>
              <a:latin typeface="Montserrat"/>
              <a:ea typeface="Montserrat"/>
              <a:cs typeface="Montserrat"/>
              <a:sym typeface="Montserrat"/>
            </a:endParaRPr>
          </a:p>
        </p:txBody>
      </p:sp>
      <p:sp>
        <p:nvSpPr>
          <p:cNvPr id="178" name="Google Shape;178;p5"/>
          <p:cNvSpPr txBox="1"/>
          <p:nvPr/>
        </p:nvSpPr>
        <p:spPr>
          <a:xfrm>
            <a:off x="6201375" y="2593275"/>
            <a:ext cx="5297400" cy="570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3F3F3F"/>
                </a:solidFill>
                <a:latin typeface="Montserrat"/>
                <a:ea typeface="Montserrat"/>
                <a:cs typeface="Montserrat"/>
                <a:sym typeface="Montserrat"/>
              </a:rPr>
              <a:t>The evaluation team liaised with the evaluation steering committee to ensure that all available data was shared and considered in the report. The quantitative results are therefore blended with qualitative results to assess the significance of findings.</a:t>
            </a:r>
            <a:endParaRPr b="0" i="0" sz="1100" u="none" cap="none" strike="noStrike">
              <a:solidFill>
                <a:srgbClr val="3F3F3F"/>
              </a:solidFill>
              <a:latin typeface="Montserrat"/>
              <a:ea typeface="Montserrat"/>
              <a:cs typeface="Montserrat"/>
              <a:sym typeface="Montserrat"/>
            </a:endParaRPr>
          </a:p>
        </p:txBody>
      </p:sp>
      <p:cxnSp>
        <p:nvCxnSpPr>
          <p:cNvPr id="179" name="Google Shape;179;p5"/>
          <p:cNvCxnSpPr/>
          <p:nvPr/>
        </p:nvCxnSpPr>
        <p:spPr>
          <a:xfrm>
            <a:off x="672172" y="3496792"/>
            <a:ext cx="10499400" cy="0"/>
          </a:xfrm>
          <a:prstGeom prst="straightConnector1">
            <a:avLst/>
          </a:prstGeom>
          <a:noFill/>
          <a:ln cap="flat" cmpd="sng" w="9525">
            <a:solidFill>
              <a:srgbClr val="CCCCCC"/>
            </a:solidFill>
            <a:prstDash val="solid"/>
            <a:round/>
            <a:headEnd len="sm" w="sm" type="none"/>
            <a:tailEnd len="sm" w="sm" type="none"/>
          </a:ln>
        </p:spPr>
      </p:cxnSp>
      <p:sp>
        <p:nvSpPr>
          <p:cNvPr id="180" name="Google Shape;180;p5"/>
          <p:cNvSpPr txBox="1"/>
          <p:nvPr/>
        </p:nvSpPr>
        <p:spPr>
          <a:xfrm>
            <a:off x="798551" y="3426226"/>
            <a:ext cx="5085900" cy="4425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3F3F3F"/>
                </a:solidFill>
                <a:latin typeface="Montserrat"/>
                <a:ea typeface="Montserrat"/>
                <a:cs typeface="Montserrat"/>
                <a:sym typeface="Montserrat"/>
              </a:rPr>
              <a:t>3.There were multiple TOCs and discrepancies as to which was the most relevant or recent, which meant that some programmes had indicators which were not continuously monitored over time.</a:t>
            </a:r>
            <a:endParaRPr b="0" i="0" sz="1100" u="none" cap="none" strike="noStrike">
              <a:solidFill>
                <a:srgbClr val="3F3F3F"/>
              </a:solidFill>
              <a:latin typeface="Montserrat"/>
              <a:ea typeface="Montserrat"/>
              <a:cs typeface="Montserrat"/>
              <a:sym typeface="Montserrat"/>
            </a:endParaRPr>
          </a:p>
        </p:txBody>
      </p:sp>
      <p:cxnSp>
        <p:nvCxnSpPr>
          <p:cNvPr id="181" name="Google Shape;181;p5"/>
          <p:cNvCxnSpPr/>
          <p:nvPr/>
        </p:nvCxnSpPr>
        <p:spPr>
          <a:xfrm>
            <a:off x="672172" y="4682867"/>
            <a:ext cx="10499400" cy="0"/>
          </a:xfrm>
          <a:prstGeom prst="straightConnector1">
            <a:avLst/>
          </a:prstGeom>
          <a:noFill/>
          <a:ln cap="flat" cmpd="sng" w="9525">
            <a:solidFill>
              <a:srgbClr val="CCCCCC"/>
            </a:solidFill>
            <a:prstDash val="solid"/>
            <a:round/>
            <a:headEnd len="sm" w="sm" type="none"/>
            <a:tailEnd len="sm" w="sm" type="none"/>
          </a:ln>
        </p:spPr>
      </p:cxnSp>
      <p:sp>
        <p:nvSpPr>
          <p:cNvPr id="182" name="Google Shape;182;p5"/>
          <p:cNvSpPr txBox="1"/>
          <p:nvPr/>
        </p:nvSpPr>
        <p:spPr>
          <a:xfrm>
            <a:off x="798551" y="4125475"/>
            <a:ext cx="5085900" cy="305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3F3F3F"/>
                </a:solidFill>
                <a:latin typeface="Montserrat"/>
                <a:ea typeface="Montserrat"/>
                <a:cs typeface="Montserrat"/>
                <a:sym typeface="Montserrat"/>
              </a:rPr>
              <a:t>4.There was a significant time lapse between project completion to the point of evaluation with some projects. </a:t>
            </a:r>
            <a:endParaRPr b="0" i="0" sz="1100" u="none" cap="none" strike="noStrike">
              <a:solidFill>
                <a:srgbClr val="3F3F3F"/>
              </a:solidFill>
              <a:latin typeface="Montserrat"/>
              <a:ea typeface="Montserrat"/>
              <a:cs typeface="Montserrat"/>
              <a:sym typeface="Montserrat"/>
            </a:endParaRPr>
          </a:p>
        </p:txBody>
      </p:sp>
      <p:cxnSp>
        <p:nvCxnSpPr>
          <p:cNvPr id="183" name="Google Shape;183;p5"/>
          <p:cNvCxnSpPr/>
          <p:nvPr/>
        </p:nvCxnSpPr>
        <p:spPr>
          <a:xfrm>
            <a:off x="672172" y="4162867"/>
            <a:ext cx="10499400" cy="0"/>
          </a:xfrm>
          <a:prstGeom prst="straightConnector1">
            <a:avLst/>
          </a:prstGeom>
          <a:noFill/>
          <a:ln cap="flat" cmpd="sng" w="9525">
            <a:solidFill>
              <a:srgbClr val="CCCCCC"/>
            </a:solidFill>
            <a:prstDash val="solid"/>
            <a:round/>
            <a:headEnd len="sm" w="sm" type="none"/>
            <a:tailEnd len="sm" w="sm" type="none"/>
          </a:ln>
        </p:spPr>
      </p:cxnSp>
      <p:sp>
        <p:nvSpPr>
          <p:cNvPr id="184" name="Google Shape;184;p5"/>
          <p:cNvSpPr txBox="1"/>
          <p:nvPr/>
        </p:nvSpPr>
        <p:spPr>
          <a:xfrm>
            <a:off x="798550" y="4670575"/>
            <a:ext cx="5193000" cy="4425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3F3F3F"/>
                </a:solidFill>
                <a:latin typeface="Montserrat"/>
                <a:ea typeface="Montserrat"/>
                <a:cs typeface="Montserrat"/>
                <a:sym typeface="Montserrat"/>
              </a:rPr>
              <a:t>5.As the evaluation team experienced challenges with responses from intended beneficiaries of the programmes, the evaluation team and evaluation steering committee agreed that FGDs would be prioritised over the survey in order to enable completion of the evaluation in a timely manner.</a:t>
            </a:r>
            <a:endParaRPr b="0" i="0" sz="1100" u="none" cap="none" strike="noStrike">
              <a:solidFill>
                <a:srgbClr val="3F3F3F"/>
              </a:solidFill>
              <a:latin typeface="Montserrat"/>
              <a:ea typeface="Montserrat"/>
              <a:cs typeface="Montserrat"/>
              <a:sym typeface="Montserrat"/>
            </a:endParaRPr>
          </a:p>
        </p:txBody>
      </p:sp>
      <p:cxnSp>
        <p:nvCxnSpPr>
          <p:cNvPr id="185" name="Google Shape;185;p5"/>
          <p:cNvCxnSpPr/>
          <p:nvPr/>
        </p:nvCxnSpPr>
        <p:spPr>
          <a:xfrm>
            <a:off x="672172" y="5700267"/>
            <a:ext cx="10499400" cy="0"/>
          </a:xfrm>
          <a:prstGeom prst="straightConnector1">
            <a:avLst/>
          </a:prstGeom>
          <a:noFill/>
          <a:ln cap="flat" cmpd="sng" w="9525">
            <a:solidFill>
              <a:srgbClr val="CCCCCC"/>
            </a:solidFill>
            <a:prstDash val="solid"/>
            <a:round/>
            <a:headEnd len="sm" w="sm" type="none"/>
            <a:tailEnd len="sm" w="sm" type="none"/>
          </a:ln>
        </p:spPr>
      </p:cxnSp>
      <p:sp>
        <p:nvSpPr>
          <p:cNvPr id="186" name="Google Shape;186;p5"/>
          <p:cNvSpPr txBox="1"/>
          <p:nvPr/>
        </p:nvSpPr>
        <p:spPr>
          <a:xfrm>
            <a:off x="798551" y="5780725"/>
            <a:ext cx="5085900" cy="3720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3F3F3F"/>
                </a:solidFill>
                <a:latin typeface="Montserrat"/>
                <a:ea typeface="Montserrat"/>
                <a:cs typeface="Montserrat"/>
                <a:sym typeface="Montserrat"/>
              </a:rPr>
              <a:t>6.This evaluation did not assess Value for Money (VfM). However, the evaluation questions did assess budget use and time efficiency</a:t>
            </a:r>
            <a:endParaRPr b="0" i="0" sz="1100" u="none" cap="none" strike="noStrike">
              <a:solidFill>
                <a:srgbClr val="3F3F3F"/>
              </a:solidFill>
              <a:latin typeface="Montserrat"/>
              <a:ea typeface="Montserrat"/>
              <a:cs typeface="Montserrat"/>
              <a:sym typeface="Montserrat"/>
            </a:endParaRPr>
          </a:p>
        </p:txBody>
      </p:sp>
      <p:sp>
        <p:nvSpPr>
          <p:cNvPr id="187" name="Google Shape;187;p5"/>
          <p:cNvSpPr txBox="1"/>
          <p:nvPr/>
        </p:nvSpPr>
        <p:spPr>
          <a:xfrm>
            <a:off x="537975" y="158275"/>
            <a:ext cx="5818500" cy="523200"/>
          </a:xfrm>
          <a:prstGeom prst="rect">
            <a:avLst/>
          </a:prstGeom>
          <a:noFill/>
          <a:ln>
            <a:noFill/>
          </a:ln>
        </p:spPr>
        <p:txBody>
          <a:bodyPr anchorCtr="0" anchor="t" bIns="91425" lIns="91425" spcFirstLastPara="1" rIns="91425" wrap="square" tIns="91425">
            <a:spAutoFit/>
          </a:bodyPr>
          <a:lstStyle/>
          <a:p>
            <a:pPr indent="0" lvl="0" marL="92075" marR="0" rtl="0" algn="l">
              <a:lnSpc>
                <a:spcPct val="100000"/>
              </a:lnSpc>
              <a:spcBef>
                <a:spcPts val="0"/>
              </a:spcBef>
              <a:spcAft>
                <a:spcPts val="0"/>
              </a:spcAft>
              <a:buClr>
                <a:srgbClr val="000000"/>
              </a:buClr>
              <a:buSzPts val="2200"/>
              <a:buFont typeface="Arial"/>
              <a:buNone/>
            </a:pPr>
            <a:r>
              <a:rPr b="0" i="0" lang="en-GB" sz="2200" u="none" cap="none" strike="noStrike">
                <a:solidFill>
                  <a:srgbClr val="262626"/>
                </a:solidFill>
                <a:latin typeface="Montserrat Medium"/>
                <a:ea typeface="Montserrat Medium"/>
                <a:cs typeface="Montserrat Medium"/>
                <a:sym typeface="Montserrat Medium"/>
              </a:rPr>
              <a:t>Limitations of the data collection</a:t>
            </a:r>
            <a:endParaRPr b="0" i="0" sz="2200" u="none" cap="none" strike="noStrike">
              <a:solidFill>
                <a:srgbClr val="262626"/>
              </a:solidFill>
              <a:latin typeface="Montserrat Medium"/>
              <a:ea typeface="Montserrat Medium"/>
              <a:cs typeface="Montserrat Medium"/>
              <a:sym typeface="Montserrat Medium"/>
            </a:endParaRPr>
          </a:p>
        </p:txBody>
      </p:sp>
      <p:sp>
        <p:nvSpPr>
          <p:cNvPr id="188" name="Google Shape;188;p5"/>
          <p:cNvSpPr txBox="1"/>
          <p:nvPr/>
        </p:nvSpPr>
        <p:spPr>
          <a:xfrm>
            <a:off x="537975" y="554075"/>
            <a:ext cx="11035200" cy="658800"/>
          </a:xfrm>
          <a:prstGeom prst="rect">
            <a:avLst/>
          </a:prstGeom>
          <a:noFill/>
          <a:ln>
            <a:noFill/>
          </a:ln>
        </p:spPr>
        <p:txBody>
          <a:bodyPr anchorCtr="0" anchor="t" bIns="91425" lIns="91425" spcFirstLastPara="1" rIns="91425" wrap="square" tIns="91425">
            <a:spAutoFit/>
          </a:bodyPr>
          <a:lstStyle/>
          <a:p>
            <a:pPr indent="0" lvl="0" marL="92075" marR="0" rtl="0" algn="l">
              <a:lnSpc>
                <a:spcPct val="120000"/>
              </a:lnSpc>
              <a:spcBef>
                <a:spcPts val="0"/>
              </a:spcBef>
              <a:spcAft>
                <a:spcPts val="0"/>
              </a:spcAft>
              <a:buClr>
                <a:srgbClr val="000000"/>
              </a:buClr>
              <a:buSzPts val="1400"/>
              <a:buFont typeface="Arial"/>
              <a:buNone/>
            </a:pPr>
            <a:r>
              <a:rPr b="0" i="0" lang="en-GB" sz="1400" u="none" cap="none" strike="noStrike">
                <a:solidFill>
                  <a:schemeClr val="dk1"/>
                </a:solidFill>
                <a:latin typeface="Montserrat"/>
                <a:ea typeface="Montserrat"/>
                <a:cs typeface="Montserrat"/>
                <a:sym typeface="Montserrat"/>
              </a:rPr>
              <a:t>Despite challenges in data collection, all but one KII with TMA staff and implementing partners were completed, and the evaluation exceeded its interview target number for both TMA staff and implementing partners, and FGD target.</a:t>
            </a:r>
            <a:endParaRPr b="0" i="0" sz="14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6"/>
          <p:cNvSpPr txBox="1"/>
          <p:nvPr>
            <p:ph type="title"/>
          </p:nvPr>
        </p:nvSpPr>
        <p:spPr>
          <a:xfrm>
            <a:off x="955650" y="1196969"/>
            <a:ext cx="10280700" cy="2521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r>
              <a:rPr lang="en-GB"/>
              <a:t>Findings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7"/>
          <p:cNvSpPr txBox="1"/>
          <p:nvPr>
            <p:ph type="title"/>
          </p:nvPr>
        </p:nvSpPr>
        <p:spPr>
          <a:xfrm>
            <a:off x="452834" y="268639"/>
            <a:ext cx="11305200" cy="639900"/>
          </a:xfrm>
          <a:prstGeom prst="rect">
            <a:avLst/>
          </a:prstGeom>
          <a:noFill/>
          <a:ln>
            <a:noFill/>
          </a:ln>
        </p:spPr>
        <p:txBody>
          <a:bodyPr anchorCtr="0" anchor="ctr" bIns="45700" lIns="90000" spcFirstLastPara="1" rIns="91425" wrap="square" tIns="45700">
            <a:normAutofit/>
          </a:bodyPr>
          <a:lstStyle/>
          <a:p>
            <a:pPr indent="0" lvl="0" marL="0" rtl="0" algn="l">
              <a:lnSpc>
                <a:spcPct val="100000"/>
              </a:lnSpc>
              <a:spcBef>
                <a:spcPts val="0"/>
              </a:spcBef>
              <a:spcAft>
                <a:spcPts val="0"/>
              </a:spcAft>
              <a:buSzPts val="2800"/>
              <a:buNone/>
            </a:pPr>
            <a:r>
              <a:rPr lang="en-GB"/>
              <a:t>Relevance</a:t>
            </a:r>
            <a:endParaRPr/>
          </a:p>
        </p:txBody>
      </p:sp>
      <p:sp>
        <p:nvSpPr>
          <p:cNvPr id="199" name="Google Shape;199;p7"/>
          <p:cNvSpPr txBox="1"/>
          <p:nvPr>
            <p:ph idx="12" type="sldNum"/>
          </p:nvPr>
        </p:nvSpPr>
        <p:spPr>
          <a:xfrm>
            <a:off x="11619835" y="6560234"/>
            <a:ext cx="655500" cy="138600"/>
          </a:xfrm>
          <a:prstGeom prst="rect">
            <a:avLst/>
          </a:prstGeom>
          <a:noFill/>
          <a:ln>
            <a:noFill/>
          </a:ln>
        </p:spPr>
        <p:txBody>
          <a:bodyPr anchorCtr="0" anchor="b" bIns="0" lIns="0" spcFirstLastPara="1" rIns="0" wrap="square" tIns="0">
            <a:spAutoFit/>
          </a:bodyPr>
          <a:lstStyle/>
          <a:p>
            <a:pPr indent="0" lvl="0" marL="0" rtl="0" algn="l">
              <a:lnSpc>
                <a:spcPct val="100000"/>
              </a:lnSpc>
              <a:spcBef>
                <a:spcPts val="0"/>
              </a:spcBef>
              <a:spcAft>
                <a:spcPts val="0"/>
              </a:spcAft>
              <a:buClr>
                <a:srgbClr val="000000"/>
              </a:buClr>
              <a:buSzPts val="900"/>
              <a:buFont typeface="Arial"/>
              <a:buNone/>
            </a:pPr>
            <a:fld id="{00000000-1234-1234-1234-123412341234}" type="slidenum">
              <a:rPr lang="en-GB"/>
              <a:t>‹#›</a:t>
            </a:fld>
            <a:endParaRPr/>
          </a:p>
        </p:txBody>
      </p:sp>
      <p:sp>
        <p:nvSpPr>
          <p:cNvPr id="200" name="Google Shape;200;p7"/>
          <p:cNvSpPr txBox="1"/>
          <p:nvPr>
            <p:ph idx="2" type="body"/>
          </p:nvPr>
        </p:nvSpPr>
        <p:spPr>
          <a:xfrm>
            <a:off x="463075" y="915575"/>
            <a:ext cx="11738400" cy="7152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1338"/>
              </a:spcBef>
              <a:spcAft>
                <a:spcPts val="0"/>
              </a:spcAft>
              <a:buSzPts val="1800"/>
              <a:buNone/>
            </a:pPr>
            <a:r>
              <a:rPr lang="en-GB" sz="1400">
                <a:solidFill>
                  <a:schemeClr val="dk1"/>
                </a:solidFill>
              </a:rPr>
              <a:t>The objectives of the Business Competitiveness Programme were </a:t>
            </a:r>
            <a:r>
              <a:rPr lang="en-GB" sz="1400">
                <a:solidFill>
                  <a:schemeClr val="dk1"/>
                </a:solidFill>
                <a:latin typeface="Montserrat SemiBold"/>
                <a:ea typeface="Montserrat SemiBold"/>
                <a:cs typeface="Montserrat SemiBold"/>
                <a:sym typeface="Montserrat SemiBold"/>
              </a:rPr>
              <a:t>highly aligned with the needs, policies, and priorities</a:t>
            </a:r>
            <a:r>
              <a:rPr lang="en-GB" sz="1400">
                <a:solidFill>
                  <a:schemeClr val="dk1"/>
                </a:solidFill>
              </a:rPr>
              <a:t> of the countries where the projects were implemented. </a:t>
            </a:r>
            <a:endParaRPr b="1" sz="1400">
              <a:solidFill>
                <a:schemeClr val="dk1"/>
              </a:solidFill>
            </a:endParaRPr>
          </a:p>
        </p:txBody>
      </p:sp>
      <p:grpSp>
        <p:nvGrpSpPr>
          <p:cNvPr id="201" name="Google Shape;201;p7"/>
          <p:cNvGrpSpPr/>
          <p:nvPr/>
        </p:nvGrpSpPr>
        <p:grpSpPr>
          <a:xfrm>
            <a:off x="363961" y="5220442"/>
            <a:ext cx="710280" cy="674166"/>
            <a:chOff x="1106911" y="4545394"/>
            <a:chExt cx="710280" cy="674166"/>
          </a:xfrm>
        </p:grpSpPr>
        <p:sp>
          <p:nvSpPr>
            <p:cNvPr id="202" name="Google Shape;202;p7"/>
            <p:cNvSpPr/>
            <p:nvPr/>
          </p:nvSpPr>
          <p:spPr>
            <a:xfrm>
              <a:off x="1106911" y="4545394"/>
              <a:ext cx="710280" cy="674166"/>
            </a:xfrm>
            <a:custGeom>
              <a:rect b="b" l="l" r="r" t="t"/>
              <a:pathLst>
                <a:path extrusionOk="0" h="1549806" w="1561056">
                  <a:moveTo>
                    <a:pt x="1561056" y="774903"/>
                  </a:moveTo>
                  <a:cubicBezTo>
                    <a:pt x="1561056" y="1202935"/>
                    <a:pt x="1211506" y="1549807"/>
                    <a:pt x="780528" y="1549807"/>
                  </a:cubicBezTo>
                  <a:cubicBezTo>
                    <a:pt x="349550" y="1549807"/>
                    <a:pt x="0" y="1202935"/>
                    <a:pt x="0" y="774903"/>
                  </a:cubicBezTo>
                  <a:cubicBezTo>
                    <a:pt x="0" y="346872"/>
                    <a:pt x="349550" y="0"/>
                    <a:pt x="780528" y="0"/>
                  </a:cubicBezTo>
                  <a:cubicBezTo>
                    <a:pt x="1211506" y="0"/>
                    <a:pt x="1561056" y="346872"/>
                    <a:pt x="1561056" y="774903"/>
                  </a:cubicBezTo>
                  <a:close/>
                </a:path>
              </a:pathLst>
            </a:custGeom>
            <a:solidFill>
              <a:srgbClr val="FFFFFF"/>
            </a:solidFill>
            <a:ln>
              <a:noFill/>
            </a:ln>
            <a:effectLst>
              <a:outerShdw blurRad="57150" rotWithShape="0" algn="bl" dir="6000000" dist="38100">
                <a:srgbClr val="595959">
                  <a:alpha val="49803"/>
                </a:srgbClr>
              </a:outerShdw>
            </a:effectLst>
          </p:spPr>
          <p:txBody>
            <a:bodyPr anchorCtr="0" anchor="ctr"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000000"/>
                </a:solidFill>
                <a:latin typeface="Arial"/>
                <a:ea typeface="Arial"/>
                <a:cs typeface="Arial"/>
                <a:sym typeface="Arial"/>
              </a:endParaRPr>
            </a:p>
          </p:txBody>
        </p:sp>
        <p:grpSp>
          <p:nvGrpSpPr>
            <p:cNvPr id="203" name="Google Shape;203;p7"/>
            <p:cNvGrpSpPr/>
            <p:nvPr/>
          </p:nvGrpSpPr>
          <p:grpSpPr>
            <a:xfrm>
              <a:off x="1215527" y="4649623"/>
              <a:ext cx="492262" cy="472399"/>
              <a:chOff x="6710363" y="2617788"/>
              <a:chExt cx="365125" cy="365125"/>
            </a:xfrm>
          </p:grpSpPr>
          <p:sp>
            <p:nvSpPr>
              <p:cNvPr id="204" name="Google Shape;204;p7"/>
              <p:cNvSpPr/>
              <p:nvPr/>
            </p:nvSpPr>
            <p:spPr>
              <a:xfrm>
                <a:off x="6710363" y="2768600"/>
                <a:ext cx="60325" cy="66675"/>
              </a:xfrm>
              <a:custGeom>
                <a:rect b="b" l="l" r="r" t="t"/>
                <a:pathLst>
                  <a:path extrusionOk="0" h="297" w="272">
                    <a:moveTo>
                      <a:pt x="0" y="128"/>
                    </a:moveTo>
                    <a:cubicBezTo>
                      <a:pt x="8" y="95"/>
                      <a:pt x="22" y="66"/>
                      <a:pt x="50" y="44"/>
                    </a:cubicBezTo>
                    <a:cubicBezTo>
                      <a:pt x="106" y="0"/>
                      <a:pt x="192" y="14"/>
                      <a:pt x="232" y="74"/>
                    </a:cubicBezTo>
                    <a:cubicBezTo>
                      <a:pt x="272" y="134"/>
                      <a:pt x="253" y="218"/>
                      <a:pt x="191" y="253"/>
                    </a:cubicBezTo>
                    <a:cubicBezTo>
                      <a:pt x="114" y="297"/>
                      <a:pt x="22" y="256"/>
                      <a:pt x="3" y="168"/>
                    </a:cubicBezTo>
                    <a:cubicBezTo>
                      <a:pt x="2" y="165"/>
                      <a:pt x="1" y="163"/>
                      <a:pt x="0" y="160"/>
                    </a:cubicBezTo>
                    <a:cubicBezTo>
                      <a:pt x="0" y="150"/>
                      <a:pt x="0" y="139"/>
                      <a:pt x="0" y="128"/>
                    </a:cubicBezTo>
                    <a:close/>
                    <a:moveTo>
                      <a:pt x="48" y="145"/>
                    </a:moveTo>
                    <a:cubicBezTo>
                      <a:pt x="49" y="188"/>
                      <a:pt x="85" y="223"/>
                      <a:pt x="127" y="223"/>
                    </a:cubicBezTo>
                    <a:cubicBezTo>
                      <a:pt x="171" y="222"/>
                      <a:pt x="205" y="187"/>
                      <a:pt x="205" y="144"/>
                    </a:cubicBezTo>
                    <a:cubicBezTo>
                      <a:pt x="205" y="101"/>
                      <a:pt x="169" y="65"/>
                      <a:pt x="126" y="66"/>
                    </a:cubicBezTo>
                    <a:cubicBezTo>
                      <a:pt x="83" y="67"/>
                      <a:pt x="48" y="102"/>
                      <a:pt x="48" y="145"/>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05" name="Google Shape;205;p7"/>
              <p:cNvSpPr/>
              <p:nvPr/>
            </p:nvSpPr>
            <p:spPr>
              <a:xfrm>
                <a:off x="6862763" y="2925763"/>
                <a:ext cx="61913" cy="57150"/>
              </a:xfrm>
              <a:custGeom>
                <a:rect b="b" l="l" r="r" t="t"/>
                <a:pathLst>
                  <a:path extrusionOk="0" h="257" w="280">
                    <a:moveTo>
                      <a:pt x="119" y="257"/>
                    </a:moveTo>
                    <a:cubicBezTo>
                      <a:pt x="85" y="249"/>
                      <a:pt x="55" y="235"/>
                      <a:pt x="34" y="205"/>
                    </a:cubicBezTo>
                    <a:cubicBezTo>
                      <a:pt x="4" y="162"/>
                      <a:pt x="0" y="116"/>
                      <a:pt x="25" y="70"/>
                    </a:cubicBezTo>
                    <a:cubicBezTo>
                      <a:pt x="51" y="23"/>
                      <a:pt x="92" y="0"/>
                      <a:pt x="146" y="5"/>
                    </a:cubicBezTo>
                    <a:cubicBezTo>
                      <a:pt x="198" y="9"/>
                      <a:pt x="236" y="37"/>
                      <a:pt x="253" y="87"/>
                    </a:cubicBezTo>
                    <a:cubicBezTo>
                      <a:pt x="280" y="163"/>
                      <a:pt x="236" y="238"/>
                      <a:pt x="157" y="254"/>
                    </a:cubicBezTo>
                    <a:cubicBezTo>
                      <a:pt x="155" y="255"/>
                      <a:pt x="153" y="256"/>
                      <a:pt x="151" y="257"/>
                    </a:cubicBezTo>
                    <a:cubicBezTo>
                      <a:pt x="141" y="257"/>
                      <a:pt x="130" y="257"/>
                      <a:pt x="119" y="257"/>
                    </a:cubicBezTo>
                    <a:close/>
                    <a:moveTo>
                      <a:pt x="135" y="208"/>
                    </a:moveTo>
                    <a:cubicBezTo>
                      <a:pt x="178" y="209"/>
                      <a:pt x="214" y="173"/>
                      <a:pt x="214" y="130"/>
                    </a:cubicBezTo>
                    <a:cubicBezTo>
                      <a:pt x="214" y="87"/>
                      <a:pt x="178" y="52"/>
                      <a:pt x="135" y="52"/>
                    </a:cubicBezTo>
                    <a:cubicBezTo>
                      <a:pt x="92" y="52"/>
                      <a:pt x="57" y="87"/>
                      <a:pt x="57" y="130"/>
                    </a:cubicBezTo>
                    <a:cubicBezTo>
                      <a:pt x="57" y="173"/>
                      <a:pt x="92" y="208"/>
                      <a:pt x="135" y="208"/>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06" name="Google Shape;206;p7"/>
              <p:cNvSpPr/>
              <p:nvPr/>
            </p:nvSpPr>
            <p:spPr>
              <a:xfrm>
                <a:off x="6823075" y="2697163"/>
                <a:ext cx="138113" cy="184151"/>
              </a:xfrm>
              <a:custGeom>
                <a:rect b="b" l="l" r="r" t="t"/>
                <a:pathLst>
                  <a:path extrusionOk="0" h="822" w="614">
                    <a:moveTo>
                      <a:pt x="443" y="484"/>
                    </a:moveTo>
                    <a:cubicBezTo>
                      <a:pt x="381" y="591"/>
                      <a:pt x="234" y="592"/>
                      <a:pt x="171" y="484"/>
                    </a:cubicBezTo>
                    <a:cubicBezTo>
                      <a:pt x="144" y="495"/>
                      <a:pt x="116" y="505"/>
                      <a:pt x="89" y="518"/>
                    </a:cubicBezTo>
                    <a:cubicBezTo>
                      <a:pt x="60" y="533"/>
                      <a:pt x="49" y="560"/>
                      <a:pt x="49" y="593"/>
                    </a:cubicBezTo>
                    <a:cubicBezTo>
                      <a:pt x="49" y="655"/>
                      <a:pt x="49" y="718"/>
                      <a:pt x="49" y="781"/>
                    </a:cubicBezTo>
                    <a:cubicBezTo>
                      <a:pt x="49" y="786"/>
                      <a:pt x="49" y="790"/>
                      <a:pt x="49" y="794"/>
                    </a:cubicBezTo>
                    <a:cubicBezTo>
                      <a:pt x="48" y="811"/>
                      <a:pt x="40" y="821"/>
                      <a:pt x="26" y="822"/>
                    </a:cubicBezTo>
                    <a:cubicBezTo>
                      <a:pt x="13" y="822"/>
                      <a:pt x="1" y="812"/>
                      <a:pt x="1" y="796"/>
                    </a:cubicBezTo>
                    <a:cubicBezTo>
                      <a:pt x="1" y="721"/>
                      <a:pt x="0" y="645"/>
                      <a:pt x="3" y="570"/>
                    </a:cubicBezTo>
                    <a:cubicBezTo>
                      <a:pt x="5" y="526"/>
                      <a:pt x="31" y="492"/>
                      <a:pt x="72" y="473"/>
                    </a:cubicBezTo>
                    <a:cubicBezTo>
                      <a:pt x="107" y="457"/>
                      <a:pt x="144" y="444"/>
                      <a:pt x="180" y="430"/>
                    </a:cubicBezTo>
                    <a:cubicBezTo>
                      <a:pt x="202" y="421"/>
                      <a:pt x="206" y="416"/>
                      <a:pt x="206" y="392"/>
                    </a:cubicBezTo>
                    <a:cubicBezTo>
                      <a:pt x="206" y="389"/>
                      <a:pt x="206" y="386"/>
                      <a:pt x="206" y="384"/>
                    </a:cubicBezTo>
                    <a:cubicBezTo>
                      <a:pt x="209" y="361"/>
                      <a:pt x="203" y="343"/>
                      <a:pt x="187" y="325"/>
                    </a:cubicBezTo>
                    <a:cubicBezTo>
                      <a:pt x="164" y="300"/>
                      <a:pt x="156" y="268"/>
                      <a:pt x="155" y="235"/>
                    </a:cubicBezTo>
                    <a:cubicBezTo>
                      <a:pt x="154" y="229"/>
                      <a:pt x="154" y="222"/>
                      <a:pt x="150" y="217"/>
                    </a:cubicBezTo>
                    <a:cubicBezTo>
                      <a:pt x="96" y="130"/>
                      <a:pt x="152" y="8"/>
                      <a:pt x="269" y="5"/>
                    </a:cubicBezTo>
                    <a:cubicBezTo>
                      <a:pt x="309" y="3"/>
                      <a:pt x="350" y="0"/>
                      <a:pt x="390" y="12"/>
                    </a:cubicBezTo>
                    <a:cubicBezTo>
                      <a:pt x="471" y="38"/>
                      <a:pt x="509" y="135"/>
                      <a:pt x="468" y="210"/>
                    </a:cubicBezTo>
                    <a:cubicBezTo>
                      <a:pt x="463" y="218"/>
                      <a:pt x="460" y="228"/>
                      <a:pt x="460" y="237"/>
                    </a:cubicBezTo>
                    <a:cubicBezTo>
                      <a:pt x="457" y="277"/>
                      <a:pt x="443" y="311"/>
                      <a:pt x="416" y="341"/>
                    </a:cubicBezTo>
                    <a:cubicBezTo>
                      <a:pt x="412" y="344"/>
                      <a:pt x="409" y="350"/>
                      <a:pt x="409" y="356"/>
                    </a:cubicBezTo>
                    <a:cubicBezTo>
                      <a:pt x="408" y="369"/>
                      <a:pt x="409" y="383"/>
                      <a:pt x="408" y="397"/>
                    </a:cubicBezTo>
                    <a:cubicBezTo>
                      <a:pt x="408" y="413"/>
                      <a:pt x="416" y="423"/>
                      <a:pt x="431" y="428"/>
                    </a:cubicBezTo>
                    <a:cubicBezTo>
                      <a:pt x="462" y="440"/>
                      <a:pt x="493" y="452"/>
                      <a:pt x="525" y="465"/>
                    </a:cubicBezTo>
                    <a:cubicBezTo>
                      <a:pt x="584" y="488"/>
                      <a:pt x="613" y="530"/>
                      <a:pt x="614" y="595"/>
                    </a:cubicBezTo>
                    <a:cubicBezTo>
                      <a:pt x="614" y="659"/>
                      <a:pt x="614" y="723"/>
                      <a:pt x="614" y="787"/>
                    </a:cubicBezTo>
                    <a:cubicBezTo>
                      <a:pt x="614" y="793"/>
                      <a:pt x="614" y="801"/>
                      <a:pt x="611" y="805"/>
                    </a:cubicBezTo>
                    <a:cubicBezTo>
                      <a:pt x="605" y="812"/>
                      <a:pt x="596" y="820"/>
                      <a:pt x="588" y="821"/>
                    </a:cubicBezTo>
                    <a:cubicBezTo>
                      <a:pt x="577" y="822"/>
                      <a:pt x="568" y="814"/>
                      <a:pt x="566" y="801"/>
                    </a:cubicBezTo>
                    <a:cubicBezTo>
                      <a:pt x="566" y="796"/>
                      <a:pt x="566" y="790"/>
                      <a:pt x="566" y="784"/>
                    </a:cubicBezTo>
                    <a:cubicBezTo>
                      <a:pt x="566" y="722"/>
                      <a:pt x="566" y="659"/>
                      <a:pt x="566" y="597"/>
                    </a:cubicBezTo>
                    <a:cubicBezTo>
                      <a:pt x="566" y="550"/>
                      <a:pt x="549" y="526"/>
                      <a:pt x="506" y="509"/>
                    </a:cubicBezTo>
                    <a:cubicBezTo>
                      <a:pt x="485" y="501"/>
                      <a:pt x="464" y="493"/>
                      <a:pt x="443" y="484"/>
                    </a:cubicBezTo>
                    <a:close/>
                    <a:moveTo>
                      <a:pt x="434" y="158"/>
                    </a:moveTo>
                    <a:cubicBezTo>
                      <a:pt x="445" y="111"/>
                      <a:pt x="410" y="60"/>
                      <a:pt x="361" y="55"/>
                    </a:cubicBezTo>
                    <a:cubicBezTo>
                      <a:pt x="329" y="51"/>
                      <a:pt x="296" y="51"/>
                      <a:pt x="264" y="53"/>
                    </a:cubicBezTo>
                    <a:cubicBezTo>
                      <a:pt x="213" y="57"/>
                      <a:pt x="180" y="92"/>
                      <a:pt x="178" y="141"/>
                    </a:cubicBezTo>
                    <a:cubicBezTo>
                      <a:pt x="177" y="150"/>
                      <a:pt x="177" y="157"/>
                      <a:pt x="188" y="162"/>
                    </a:cubicBezTo>
                    <a:cubicBezTo>
                      <a:pt x="195" y="165"/>
                      <a:pt x="201" y="176"/>
                      <a:pt x="202" y="184"/>
                    </a:cubicBezTo>
                    <a:cubicBezTo>
                      <a:pt x="204" y="198"/>
                      <a:pt x="203" y="214"/>
                      <a:pt x="203" y="229"/>
                    </a:cubicBezTo>
                    <a:cubicBezTo>
                      <a:pt x="203" y="310"/>
                      <a:pt x="276" y="353"/>
                      <a:pt x="339" y="332"/>
                    </a:cubicBezTo>
                    <a:cubicBezTo>
                      <a:pt x="394" y="314"/>
                      <a:pt x="415" y="267"/>
                      <a:pt x="411" y="212"/>
                    </a:cubicBezTo>
                    <a:cubicBezTo>
                      <a:pt x="411" y="209"/>
                      <a:pt x="404" y="203"/>
                      <a:pt x="400" y="203"/>
                    </a:cubicBezTo>
                    <a:cubicBezTo>
                      <a:pt x="348" y="195"/>
                      <a:pt x="299" y="177"/>
                      <a:pt x="252" y="155"/>
                    </a:cubicBezTo>
                    <a:cubicBezTo>
                      <a:pt x="235" y="147"/>
                      <a:pt x="228" y="134"/>
                      <a:pt x="234" y="121"/>
                    </a:cubicBezTo>
                    <a:cubicBezTo>
                      <a:pt x="240" y="108"/>
                      <a:pt x="254" y="105"/>
                      <a:pt x="271" y="112"/>
                    </a:cubicBezTo>
                    <a:cubicBezTo>
                      <a:pt x="291" y="120"/>
                      <a:pt x="311" y="129"/>
                      <a:pt x="331" y="136"/>
                    </a:cubicBezTo>
                    <a:cubicBezTo>
                      <a:pt x="364" y="148"/>
                      <a:pt x="399" y="156"/>
                      <a:pt x="434" y="158"/>
                    </a:cubicBezTo>
                    <a:close/>
                    <a:moveTo>
                      <a:pt x="395" y="469"/>
                    </a:moveTo>
                    <a:cubicBezTo>
                      <a:pt x="384" y="454"/>
                      <a:pt x="372" y="442"/>
                      <a:pt x="366" y="428"/>
                    </a:cubicBezTo>
                    <a:cubicBezTo>
                      <a:pt x="360" y="413"/>
                      <a:pt x="361" y="395"/>
                      <a:pt x="358" y="377"/>
                    </a:cubicBezTo>
                    <a:cubicBezTo>
                      <a:pt x="324" y="389"/>
                      <a:pt x="290" y="387"/>
                      <a:pt x="254" y="377"/>
                    </a:cubicBezTo>
                    <a:cubicBezTo>
                      <a:pt x="256" y="414"/>
                      <a:pt x="250" y="445"/>
                      <a:pt x="218" y="465"/>
                    </a:cubicBezTo>
                    <a:cubicBezTo>
                      <a:pt x="261" y="534"/>
                      <a:pt x="357" y="534"/>
                      <a:pt x="395" y="469"/>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07" name="Google Shape;207;p7"/>
              <p:cNvSpPr/>
              <p:nvPr/>
            </p:nvSpPr>
            <p:spPr>
              <a:xfrm>
                <a:off x="6738938" y="2841625"/>
                <a:ext cx="114301" cy="112712"/>
              </a:xfrm>
              <a:custGeom>
                <a:rect b="b" l="l" r="r" t="t"/>
                <a:pathLst>
                  <a:path extrusionOk="0" h="507" w="507">
                    <a:moveTo>
                      <a:pt x="26" y="0"/>
                    </a:moveTo>
                    <a:cubicBezTo>
                      <a:pt x="38" y="0"/>
                      <a:pt x="44" y="11"/>
                      <a:pt x="49" y="23"/>
                    </a:cubicBezTo>
                    <a:cubicBezTo>
                      <a:pt x="66" y="64"/>
                      <a:pt x="82" y="107"/>
                      <a:pt x="104" y="147"/>
                    </a:cubicBezTo>
                    <a:cubicBezTo>
                      <a:pt x="186" y="293"/>
                      <a:pt x="308" y="394"/>
                      <a:pt x="467" y="450"/>
                    </a:cubicBezTo>
                    <a:cubicBezTo>
                      <a:pt x="472" y="452"/>
                      <a:pt x="478" y="454"/>
                      <a:pt x="483" y="456"/>
                    </a:cubicBezTo>
                    <a:cubicBezTo>
                      <a:pt x="500" y="462"/>
                      <a:pt x="507" y="474"/>
                      <a:pt x="502" y="488"/>
                    </a:cubicBezTo>
                    <a:cubicBezTo>
                      <a:pt x="498" y="501"/>
                      <a:pt x="484" y="507"/>
                      <a:pt x="468" y="501"/>
                    </a:cubicBezTo>
                    <a:cubicBezTo>
                      <a:pt x="442" y="492"/>
                      <a:pt x="416" y="483"/>
                      <a:pt x="391" y="471"/>
                    </a:cubicBezTo>
                    <a:cubicBezTo>
                      <a:pt x="200" y="382"/>
                      <a:pt x="70" y="238"/>
                      <a:pt x="3" y="38"/>
                    </a:cubicBezTo>
                    <a:cubicBezTo>
                      <a:pt x="2" y="33"/>
                      <a:pt x="0" y="28"/>
                      <a:pt x="0" y="24"/>
                    </a:cubicBezTo>
                    <a:cubicBezTo>
                      <a:pt x="0" y="10"/>
                      <a:pt x="10" y="0"/>
                      <a:pt x="26" y="0"/>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08" name="Google Shape;208;p7"/>
              <p:cNvSpPr/>
              <p:nvPr/>
            </p:nvSpPr>
            <p:spPr>
              <a:xfrm>
                <a:off x="6932613" y="2840038"/>
                <a:ext cx="112713" cy="114300"/>
              </a:xfrm>
              <a:custGeom>
                <a:rect b="b" l="l" r="r" t="t"/>
                <a:pathLst>
                  <a:path extrusionOk="0" h="510" w="508">
                    <a:moveTo>
                      <a:pt x="508" y="23"/>
                    </a:moveTo>
                    <a:cubicBezTo>
                      <a:pt x="506" y="32"/>
                      <a:pt x="505" y="36"/>
                      <a:pt x="503" y="41"/>
                    </a:cubicBezTo>
                    <a:cubicBezTo>
                      <a:pt x="424" y="271"/>
                      <a:pt x="270" y="425"/>
                      <a:pt x="40" y="504"/>
                    </a:cubicBezTo>
                    <a:cubicBezTo>
                      <a:pt x="22" y="510"/>
                      <a:pt x="8" y="504"/>
                      <a:pt x="4" y="490"/>
                    </a:cubicBezTo>
                    <a:cubicBezTo>
                      <a:pt x="0" y="476"/>
                      <a:pt x="7" y="464"/>
                      <a:pt x="25" y="458"/>
                    </a:cubicBezTo>
                    <a:cubicBezTo>
                      <a:pt x="106" y="432"/>
                      <a:pt x="180" y="392"/>
                      <a:pt x="246" y="337"/>
                    </a:cubicBezTo>
                    <a:cubicBezTo>
                      <a:pt x="344" y="256"/>
                      <a:pt x="413" y="156"/>
                      <a:pt x="454" y="36"/>
                    </a:cubicBezTo>
                    <a:cubicBezTo>
                      <a:pt x="457" y="29"/>
                      <a:pt x="459" y="21"/>
                      <a:pt x="463" y="14"/>
                    </a:cubicBezTo>
                    <a:cubicBezTo>
                      <a:pt x="469" y="4"/>
                      <a:pt x="480" y="0"/>
                      <a:pt x="489" y="5"/>
                    </a:cubicBezTo>
                    <a:cubicBezTo>
                      <a:pt x="497" y="8"/>
                      <a:pt x="503" y="17"/>
                      <a:pt x="508" y="23"/>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09" name="Google Shape;209;p7"/>
              <p:cNvSpPr/>
              <p:nvPr/>
            </p:nvSpPr>
            <p:spPr>
              <a:xfrm>
                <a:off x="6738938" y="2647950"/>
                <a:ext cx="112713" cy="112713"/>
              </a:xfrm>
              <a:custGeom>
                <a:rect b="b" l="l" r="r" t="t"/>
                <a:pathLst>
                  <a:path extrusionOk="0" h="505" w="510">
                    <a:moveTo>
                      <a:pt x="28" y="505"/>
                    </a:moveTo>
                    <a:cubicBezTo>
                      <a:pt x="10" y="505"/>
                      <a:pt x="0" y="489"/>
                      <a:pt x="6" y="469"/>
                    </a:cubicBezTo>
                    <a:cubicBezTo>
                      <a:pt x="24" y="413"/>
                      <a:pt x="48" y="360"/>
                      <a:pt x="79" y="310"/>
                    </a:cubicBezTo>
                    <a:cubicBezTo>
                      <a:pt x="171" y="163"/>
                      <a:pt x="300" y="62"/>
                      <a:pt x="464" y="6"/>
                    </a:cubicBezTo>
                    <a:cubicBezTo>
                      <a:pt x="469" y="5"/>
                      <a:pt x="474" y="3"/>
                      <a:pt x="479" y="2"/>
                    </a:cubicBezTo>
                    <a:cubicBezTo>
                      <a:pt x="492" y="0"/>
                      <a:pt x="502" y="5"/>
                      <a:pt x="506" y="17"/>
                    </a:cubicBezTo>
                    <a:cubicBezTo>
                      <a:pt x="510" y="29"/>
                      <a:pt x="506" y="40"/>
                      <a:pt x="494" y="46"/>
                    </a:cubicBezTo>
                    <a:cubicBezTo>
                      <a:pt x="489" y="48"/>
                      <a:pt x="485" y="50"/>
                      <a:pt x="480" y="51"/>
                    </a:cubicBezTo>
                    <a:cubicBezTo>
                      <a:pt x="270" y="125"/>
                      <a:pt x="127" y="268"/>
                      <a:pt x="54" y="478"/>
                    </a:cubicBezTo>
                    <a:cubicBezTo>
                      <a:pt x="49" y="491"/>
                      <a:pt x="45" y="504"/>
                      <a:pt x="28" y="505"/>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10" name="Google Shape;210;p7"/>
              <p:cNvSpPr/>
              <p:nvPr/>
            </p:nvSpPr>
            <p:spPr>
              <a:xfrm>
                <a:off x="6932613" y="2647950"/>
                <a:ext cx="112713" cy="112713"/>
              </a:xfrm>
              <a:custGeom>
                <a:rect b="b" l="l" r="r" t="t"/>
                <a:pathLst>
                  <a:path extrusionOk="0" h="509" w="509">
                    <a:moveTo>
                      <a:pt x="22" y="0"/>
                    </a:moveTo>
                    <a:cubicBezTo>
                      <a:pt x="32" y="3"/>
                      <a:pt x="38" y="4"/>
                      <a:pt x="43" y="6"/>
                    </a:cubicBezTo>
                    <a:cubicBezTo>
                      <a:pt x="271" y="85"/>
                      <a:pt x="424" y="238"/>
                      <a:pt x="503" y="466"/>
                    </a:cubicBezTo>
                    <a:cubicBezTo>
                      <a:pt x="503" y="468"/>
                      <a:pt x="505" y="471"/>
                      <a:pt x="505" y="473"/>
                    </a:cubicBezTo>
                    <a:cubicBezTo>
                      <a:pt x="509" y="488"/>
                      <a:pt x="503" y="500"/>
                      <a:pt x="490" y="505"/>
                    </a:cubicBezTo>
                    <a:cubicBezTo>
                      <a:pt x="478" y="509"/>
                      <a:pt x="466" y="503"/>
                      <a:pt x="460" y="489"/>
                    </a:cubicBezTo>
                    <a:cubicBezTo>
                      <a:pt x="447" y="458"/>
                      <a:pt x="437" y="426"/>
                      <a:pt x="423" y="397"/>
                    </a:cubicBezTo>
                    <a:cubicBezTo>
                      <a:pt x="341" y="229"/>
                      <a:pt x="211" y="116"/>
                      <a:pt x="35" y="54"/>
                    </a:cubicBezTo>
                    <a:cubicBezTo>
                      <a:pt x="28" y="51"/>
                      <a:pt x="20" y="49"/>
                      <a:pt x="14" y="46"/>
                    </a:cubicBezTo>
                    <a:cubicBezTo>
                      <a:pt x="4" y="40"/>
                      <a:pt x="0" y="29"/>
                      <a:pt x="4" y="20"/>
                    </a:cubicBezTo>
                    <a:cubicBezTo>
                      <a:pt x="8" y="12"/>
                      <a:pt x="17" y="6"/>
                      <a:pt x="22" y="0"/>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11" name="Google Shape;211;p7"/>
              <p:cNvSpPr/>
              <p:nvPr/>
            </p:nvSpPr>
            <p:spPr>
              <a:xfrm>
                <a:off x="6862763" y="2617788"/>
                <a:ext cx="58738" cy="58738"/>
              </a:xfrm>
              <a:custGeom>
                <a:rect b="b" l="l" r="r" t="t"/>
                <a:pathLst>
                  <a:path extrusionOk="0" h="263" w="263">
                    <a:moveTo>
                      <a:pt x="6" y="124"/>
                    </a:moveTo>
                    <a:cubicBezTo>
                      <a:pt x="9" y="52"/>
                      <a:pt x="72" y="0"/>
                      <a:pt x="138" y="5"/>
                    </a:cubicBezTo>
                    <a:cubicBezTo>
                      <a:pt x="210" y="10"/>
                      <a:pt x="263" y="70"/>
                      <a:pt x="257" y="139"/>
                    </a:cubicBezTo>
                    <a:cubicBezTo>
                      <a:pt x="250" y="211"/>
                      <a:pt x="191" y="263"/>
                      <a:pt x="120" y="257"/>
                    </a:cubicBezTo>
                    <a:cubicBezTo>
                      <a:pt x="52" y="250"/>
                      <a:pt x="0" y="190"/>
                      <a:pt x="6" y="124"/>
                    </a:cubicBezTo>
                    <a:close/>
                    <a:moveTo>
                      <a:pt x="131" y="52"/>
                    </a:moveTo>
                    <a:cubicBezTo>
                      <a:pt x="88" y="52"/>
                      <a:pt x="53" y="88"/>
                      <a:pt x="53" y="131"/>
                    </a:cubicBezTo>
                    <a:cubicBezTo>
                      <a:pt x="53" y="174"/>
                      <a:pt x="88" y="209"/>
                      <a:pt x="131" y="209"/>
                    </a:cubicBezTo>
                    <a:cubicBezTo>
                      <a:pt x="175" y="209"/>
                      <a:pt x="210" y="174"/>
                      <a:pt x="210" y="131"/>
                    </a:cubicBezTo>
                    <a:cubicBezTo>
                      <a:pt x="209" y="88"/>
                      <a:pt x="174" y="52"/>
                      <a:pt x="131" y="52"/>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12" name="Google Shape;212;p7"/>
              <p:cNvSpPr/>
              <p:nvPr/>
            </p:nvSpPr>
            <p:spPr>
              <a:xfrm>
                <a:off x="7018338" y="2771775"/>
                <a:ext cx="57150" cy="58738"/>
              </a:xfrm>
              <a:custGeom>
                <a:rect b="b" l="l" r="r" t="t"/>
                <a:pathLst>
                  <a:path extrusionOk="0" h="262" w="262">
                    <a:moveTo>
                      <a:pt x="126" y="257"/>
                    </a:moveTo>
                    <a:cubicBezTo>
                      <a:pt x="53" y="252"/>
                      <a:pt x="0" y="194"/>
                      <a:pt x="5" y="124"/>
                    </a:cubicBezTo>
                    <a:cubicBezTo>
                      <a:pt x="10" y="54"/>
                      <a:pt x="70" y="0"/>
                      <a:pt x="137" y="6"/>
                    </a:cubicBezTo>
                    <a:cubicBezTo>
                      <a:pt x="208" y="11"/>
                      <a:pt x="262" y="70"/>
                      <a:pt x="257" y="137"/>
                    </a:cubicBezTo>
                    <a:cubicBezTo>
                      <a:pt x="252" y="208"/>
                      <a:pt x="193" y="262"/>
                      <a:pt x="126" y="257"/>
                    </a:cubicBezTo>
                    <a:close/>
                    <a:moveTo>
                      <a:pt x="53" y="132"/>
                    </a:moveTo>
                    <a:cubicBezTo>
                      <a:pt x="53" y="175"/>
                      <a:pt x="88" y="210"/>
                      <a:pt x="131" y="210"/>
                    </a:cubicBezTo>
                    <a:cubicBezTo>
                      <a:pt x="175" y="209"/>
                      <a:pt x="210" y="174"/>
                      <a:pt x="209" y="131"/>
                    </a:cubicBezTo>
                    <a:cubicBezTo>
                      <a:pt x="209" y="88"/>
                      <a:pt x="173" y="53"/>
                      <a:pt x="130" y="53"/>
                    </a:cubicBezTo>
                    <a:cubicBezTo>
                      <a:pt x="87" y="54"/>
                      <a:pt x="52" y="89"/>
                      <a:pt x="53" y="132"/>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13" name="Google Shape;213;p7"/>
              <p:cNvSpPr/>
              <p:nvPr/>
            </p:nvSpPr>
            <p:spPr>
              <a:xfrm>
                <a:off x="6846888" y="2835275"/>
                <a:ext cx="11113" cy="63500"/>
              </a:xfrm>
              <a:custGeom>
                <a:rect b="b" l="l" r="r" t="t"/>
                <a:pathLst>
                  <a:path extrusionOk="0" h="285" w="49">
                    <a:moveTo>
                      <a:pt x="48" y="138"/>
                    </a:moveTo>
                    <a:cubicBezTo>
                      <a:pt x="48" y="176"/>
                      <a:pt x="49" y="213"/>
                      <a:pt x="48" y="251"/>
                    </a:cubicBezTo>
                    <a:cubicBezTo>
                      <a:pt x="48" y="273"/>
                      <a:pt x="28" y="285"/>
                      <a:pt x="13" y="273"/>
                    </a:cubicBezTo>
                    <a:cubicBezTo>
                      <a:pt x="7" y="269"/>
                      <a:pt x="1" y="259"/>
                      <a:pt x="1" y="251"/>
                    </a:cubicBezTo>
                    <a:cubicBezTo>
                      <a:pt x="0" y="176"/>
                      <a:pt x="0" y="101"/>
                      <a:pt x="1" y="26"/>
                    </a:cubicBezTo>
                    <a:cubicBezTo>
                      <a:pt x="1" y="9"/>
                      <a:pt x="11" y="0"/>
                      <a:pt x="25" y="0"/>
                    </a:cubicBezTo>
                    <a:cubicBezTo>
                      <a:pt x="40" y="0"/>
                      <a:pt x="48" y="9"/>
                      <a:pt x="48" y="28"/>
                    </a:cubicBezTo>
                    <a:cubicBezTo>
                      <a:pt x="49" y="64"/>
                      <a:pt x="48" y="101"/>
                      <a:pt x="48" y="138"/>
                    </a:cubicBezTo>
                    <a:cubicBezTo>
                      <a:pt x="48" y="138"/>
                      <a:pt x="48" y="138"/>
                      <a:pt x="48" y="138"/>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14" name="Google Shape;214;p7"/>
              <p:cNvSpPr/>
              <p:nvPr/>
            </p:nvSpPr>
            <p:spPr>
              <a:xfrm>
                <a:off x="6927850" y="2835275"/>
                <a:ext cx="9525" cy="61913"/>
              </a:xfrm>
              <a:custGeom>
                <a:rect b="b" l="l" r="r" t="t"/>
                <a:pathLst>
                  <a:path extrusionOk="0" h="280" w="48">
                    <a:moveTo>
                      <a:pt x="0" y="139"/>
                    </a:moveTo>
                    <a:cubicBezTo>
                      <a:pt x="0" y="103"/>
                      <a:pt x="0" y="66"/>
                      <a:pt x="0" y="29"/>
                    </a:cubicBezTo>
                    <a:cubicBezTo>
                      <a:pt x="0" y="10"/>
                      <a:pt x="11" y="0"/>
                      <a:pt x="27" y="2"/>
                    </a:cubicBezTo>
                    <a:cubicBezTo>
                      <a:pt x="42" y="4"/>
                      <a:pt x="47" y="15"/>
                      <a:pt x="48" y="28"/>
                    </a:cubicBezTo>
                    <a:cubicBezTo>
                      <a:pt x="48" y="46"/>
                      <a:pt x="48" y="63"/>
                      <a:pt x="48" y="81"/>
                    </a:cubicBezTo>
                    <a:cubicBezTo>
                      <a:pt x="48" y="135"/>
                      <a:pt x="48" y="188"/>
                      <a:pt x="48" y="242"/>
                    </a:cubicBezTo>
                    <a:cubicBezTo>
                      <a:pt x="48" y="247"/>
                      <a:pt x="48" y="252"/>
                      <a:pt x="48" y="256"/>
                    </a:cubicBezTo>
                    <a:cubicBezTo>
                      <a:pt x="46" y="271"/>
                      <a:pt x="38" y="279"/>
                      <a:pt x="23" y="279"/>
                    </a:cubicBezTo>
                    <a:cubicBezTo>
                      <a:pt x="10" y="280"/>
                      <a:pt x="1" y="270"/>
                      <a:pt x="0" y="254"/>
                    </a:cubicBezTo>
                    <a:cubicBezTo>
                      <a:pt x="0" y="216"/>
                      <a:pt x="0" y="178"/>
                      <a:pt x="0" y="139"/>
                    </a:cubicBezTo>
                    <a:cubicBezTo>
                      <a:pt x="0" y="139"/>
                      <a:pt x="0" y="139"/>
                      <a:pt x="0" y="139"/>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grpSp>
      </p:grpSp>
      <p:sp>
        <p:nvSpPr>
          <p:cNvPr id="215" name="Google Shape;215;p7"/>
          <p:cNvSpPr txBox="1"/>
          <p:nvPr>
            <p:ph idx="2" type="body"/>
          </p:nvPr>
        </p:nvSpPr>
        <p:spPr>
          <a:xfrm>
            <a:off x="927175" y="4326175"/>
            <a:ext cx="10626300" cy="2462700"/>
          </a:xfrm>
          <a:prstGeom prst="rect">
            <a:avLst/>
          </a:prstGeom>
          <a:noFill/>
          <a:ln>
            <a:noFill/>
          </a:ln>
        </p:spPr>
        <p:txBody>
          <a:bodyPr anchorCtr="0" anchor="ctr" bIns="45700" lIns="91425" spcFirstLastPara="1" rIns="91425" wrap="square" tIns="45700">
            <a:noAutofit/>
          </a:bodyPr>
          <a:lstStyle/>
          <a:p>
            <a:pPr indent="0" lvl="0" marL="457200" rtl="0" algn="l">
              <a:lnSpc>
                <a:spcPct val="120000"/>
              </a:lnSpc>
              <a:spcBef>
                <a:spcPts val="1338"/>
              </a:spcBef>
              <a:spcAft>
                <a:spcPts val="0"/>
              </a:spcAft>
              <a:buSzPts val="1800"/>
              <a:buNone/>
            </a:pPr>
            <a:r>
              <a:rPr b="1" lang="en-GB" sz="1300">
                <a:solidFill>
                  <a:schemeClr val="dk1"/>
                </a:solidFill>
              </a:rPr>
              <a:t>The implementing partners and firms reported that the support provided in the projects was relevant for the trade barriers and business environment challenges:</a:t>
            </a:r>
            <a:endParaRPr b="1" sz="1300">
              <a:solidFill>
                <a:schemeClr val="dk1"/>
              </a:solidFill>
            </a:endParaRPr>
          </a:p>
          <a:p>
            <a:pPr indent="-311150" lvl="0" marL="914400" rtl="0" algn="l">
              <a:lnSpc>
                <a:spcPct val="120000"/>
              </a:lnSpc>
              <a:spcBef>
                <a:spcPts val="1338"/>
              </a:spcBef>
              <a:spcAft>
                <a:spcPts val="0"/>
              </a:spcAft>
              <a:buClr>
                <a:srgbClr val="3F3F3F"/>
              </a:buClr>
              <a:buSzPts val="1300"/>
              <a:buChar char="•"/>
            </a:pPr>
            <a:r>
              <a:rPr lang="en-GB" sz="1300">
                <a:solidFill>
                  <a:srgbClr val="3F3F3F"/>
                </a:solidFill>
              </a:rPr>
              <a:t>The introduction of the e-commerce platforms under the Export Capability project was seen as instrumental in advancing market access. </a:t>
            </a:r>
            <a:endParaRPr sz="1300">
              <a:solidFill>
                <a:srgbClr val="3F3F3F"/>
              </a:solidFill>
            </a:endParaRPr>
          </a:p>
          <a:p>
            <a:pPr indent="-311150" lvl="0" marL="914400" rtl="0" algn="l">
              <a:lnSpc>
                <a:spcPct val="120000"/>
              </a:lnSpc>
              <a:spcBef>
                <a:spcPts val="0"/>
              </a:spcBef>
              <a:spcAft>
                <a:spcPts val="0"/>
              </a:spcAft>
              <a:buClr>
                <a:srgbClr val="3F3F3F"/>
              </a:buClr>
              <a:buSzPts val="1300"/>
              <a:buChar char="•"/>
            </a:pPr>
            <a:r>
              <a:rPr lang="en-GB" sz="1300">
                <a:solidFill>
                  <a:srgbClr val="3F3F3F"/>
                </a:solidFill>
              </a:rPr>
              <a:t>The training offered in the EAC Logistics Sector Skills Enhancement targeted the skills shortages among customs agents and freight forwarders in the constantly evolving trade logistics sector. </a:t>
            </a:r>
            <a:endParaRPr sz="1300">
              <a:solidFill>
                <a:srgbClr val="3F3F3F"/>
              </a:solidFill>
            </a:endParaRPr>
          </a:p>
          <a:p>
            <a:pPr indent="-311150" lvl="0" marL="914400" rtl="0" algn="l">
              <a:lnSpc>
                <a:spcPct val="120000"/>
              </a:lnSpc>
              <a:spcBef>
                <a:spcPts val="0"/>
              </a:spcBef>
              <a:spcAft>
                <a:spcPts val="0"/>
              </a:spcAft>
              <a:buClr>
                <a:srgbClr val="3F3F3F"/>
              </a:buClr>
              <a:buSzPts val="1300"/>
              <a:buChar char="•"/>
            </a:pPr>
            <a:r>
              <a:rPr lang="en-GB" sz="1300">
                <a:solidFill>
                  <a:srgbClr val="3F3F3F"/>
                </a:solidFill>
              </a:rPr>
              <a:t>The advocacy work under the PPD was crucial in ensuring that regulation was updated to be more enabling for business. </a:t>
            </a:r>
            <a:endParaRPr sz="1300">
              <a:solidFill>
                <a:srgbClr val="3F3F3F"/>
              </a:solidFill>
            </a:endParaRPr>
          </a:p>
          <a:p>
            <a:pPr indent="-311150" lvl="0" marL="914400" rtl="0" algn="l">
              <a:lnSpc>
                <a:spcPct val="120000"/>
              </a:lnSpc>
              <a:spcBef>
                <a:spcPts val="0"/>
              </a:spcBef>
              <a:spcAft>
                <a:spcPts val="0"/>
              </a:spcAft>
              <a:buClr>
                <a:srgbClr val="3F3F3F"/>
              </a:buClr>
              <a:buSzPts val="1300"/>
              <a:buChar char="•"/>
            </a:pPr>
            <a:r>
              <a:rPr lang="en-GB" sz="1300">
                <a:solidFill>
                  <a:srgbClr val="3F3F3F"/>
                </a:solidFill>
              </a:rPr>
              <a:t>The Women in Trade project assisted in certifying companies with GlobalG.A.P, ultimately unlocking access to international markets.</a:t>
            </a:r>
            <a:endParaRPr b="1" sz="1300">
              <a:solidFill>
                <a:srgbClr val="3F3F3F"/>
              </a:solidFill>
            </a:endParaRPr>
          </a:p>
        </p:txBody>
      </p:sp>
      <p:sp>
        <p:nvSpPr>
          <p:cNvPr id="216" name="Google Shape;216;p7"/>
          <p:cNvSpPr txBox="1"/>
          <p:nvPr>
            <p:ph idx="2" type="body"/>
          </p:nvPr>
        </p:nvSpPr>
        <p:spPr>
          <a:xfrm>
            <a:off x="927175" y="1582975"/>
            <a:ext cx="10626300" cy="1551300"/>
          </a:xfrm>
          <a:prstGeom prst="rect">
            <a:avLst/>
          </a:prstGeom>
          <a:noFill/>
          <a:ln>
            <a:noFill/>
          </a:ln>
        </p:spPr>
        <p:txBody>
          <a:bodyPr anchorCtr="0" anchor="ctr" bIns="45700" lIns="91425" spcFirstLastPara="1" rIns="91425" wrap="square" tIns="45700">
            <a:noAutofit/>
          </a:bodyPr>
          <a:lstStyle/>
          <a:p>
            <a:pPr indent="0" lvl="0" marL="457200" rtl="0" algn="l">
              <a:lnSpc>
                <a:spcPct val="120000"/>
              </a:lnSpc>
              <a:spcBef>
                <a:spcPts val="1338"/>
              </a:spcBef>
              <a:spcAft>
                <a:spcPts val="0"/>
              </a:spcAft>
              <a:buSzPts val="1800"/>
              <a:buNone/>
            </a:pPr>
            <a:r>
              <a:rPr b="1" lang="en-GB" sz="1300">
                <a:solidFill>
                  <a:srgbClr val="3F3F3F"/>
                </a:solidFill>
              </a:rPr>
              <a:t>This alignment was evident in the strong correlation between the programme’s outcomes and the various National Development Plans and regional strategies and policies</a:t>
            </a:r>
            <a:r>
              <a:rPr lang="en-GB" sz="1300">
                <a:solidFill>
                  <a:srgbClr val="3F3F3F"/>
                </a:solidFill>
              </a:rPr>
              <a:t>. This included the East African Community Regional Trade Policy, Sixth EAC Development Strategy 2021/22 - 2025/26, and the East African Community Industrialization Policy 2012 - 2032.  The objectives were also aligned with country level priorities in Burundi (2 policies), Kenya (2 policies), Rwanda (2 policies), and Tanzania (3 policies).</a:t>
            </a:r>
            <a:r>
              <a:rPr lang="en-GB" sz="1300">
                <a:solidFill>
                  <a:srgbClr val="3F3F3F"/>
                </a:solidFill>
              </a:rPr>
              <a:t> </a:t>
            </a:r>
            <a:endParaRPr b="1" sz="1300">
              <a:solidFill>
                <a:srgbClr val="3F3F3F"/>
              </a:solidFill>
            </a:endParaRPr>
          </a:p>
        </p:txBody>
      </p:sp>
      <p:grpSp>
        <p:nvGrpSpPr>
          <p:cNvPr id="217" name="Google Shape;217;p7"/>
          <p:cNvGrpSpPr/>
          <p:nvPr/>
        </p:nvGrpSpPr>
        <p:grpSpPr>
          <a:xfrm>
            <a:off x="363961" y="2021542"/>
            <a:ext cx="710280" cy="674166"/>
            <a:chOff x="421111" y="2021542"/>
            <a:chExt cx="710280" cy="674166"/>
          </a:xfrm>
        </p:grpSpPr>
        <p:sp>
          <p:nvSpPr>
            <p:cNvPr id="218" name="Google Shape;218;p7"/>
            <p:cNvSpPr/>
            <p:nvPr/>
          </p:nvSpPr>
          <p:spPr>
            <a:xfrm>
              <a:off x="421111" y="2021542"/>
              <a:ext cx="710280" cy="674166"/>
            </a:xfrm>
            <a:custGeom>
              <a:rect b="b" l="l" r="r" t="t"/>
              <a:pathLst>
                <a:path extrusionOk="0" h="1549806" w="1561056">
                  <a:moveTo>
                    <a:pt x="1561056" y="774903"/>
                  </a:moveTo>
                  <a:cubicBezTo>
                    <a:pt x="1561056" y="1202935"/>
                    <a:pt x="1211506" y="1549807"/>
                    <a:pt x="780528" y="1549807"/>
                  </a:cubicBezTo>
                  <a:cubicBezTo>
                    <a:pt x="349550" y="1549807"/>
                    <a:pt x="0" y="1202935"/>
                    <a:pt x="0" y="774903"/>
                  </a:cubicBezTo>
                  <a:cubicBezTo>
                    <a:pt x="0" y="346872"/>
                    <a:pt x="349550" y="0"/>
                    <a:pt x="780528" y="0"/>
                  </a:cubicBezTo>
                  <a:cubicBezTo>
                    <a:pt x="1211506" y="0"/>
                    <a:pt x="1561056" y="346872"/>
                    <a:pt x="1561056" y="774903"/>
                  </a:cubicBezTo>
                  <a:close/>
                </a:path>
              </a:pathLst>
            </a:custGeom>
            <a:solidFill>
              <a:srgbClr val="FFFFFF"/>
            </a:solidFill>
            <a:ln>
              <a:noFill/>
            </a:ln>
            <a:effectLst>
              <a:outerShdw blurRad="57150" rotWithShape="0" algn="bl" dir="6000000" dist="38100">
                <a:srgbClr val="595959">
                  <a:alpha val="49800"/>
                </a:srgbClr>
              </a:outerShdw>
            </a:effectLst>
          </p:spPr>
          <p:txBody>
            <a:bodyPr anchorCtr="0" anchor="ctr"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000000"/>
                </a:solidFill>
                <a:latin typeface="Arial"/>
                <a:ea typeface="Arial"/>
                <a:cs typeface="Arial"/>
                <a:sym typeface="Arial"/>
              </a:endParaRPr>
            </a:p>
          </p:txBody>
        </p:sp>
        <p:pic>
          <p:nvPicPr>
            <p:cNvPr id="219" name="Google Shape;219;p7"/>
            <p:cNvPicPr preferRelativeResize="0"/>
            <p:nvPr/>
          </p:nvPicPr>
          <p:blipFill>
            <a:blip r:embed="rId3">
              <a:alphaModFix/>
            </a:blip>
            <a:stretch>
              <a:fillRect/>
            </a:stretch>
          </p:blipFill>
          <p:spPr>
            <a:xfrm>
              <a:off x="567002" y="2172300"/>
              <a:ext cx="418499" cy="418499"/>
            </a:xfrm>
            <a:prstGeom prst="rect">
              <a:avLst/>
            </a:prstGeom>
            <a:noFill/>
            <a:ln>
              <a:noFill/>
            </a:ln>
          </p:spPr>
        </p:pic>
      </p:grpSp>
      <p:sp>
        <p:nvSpPr>
          <p:cNvPr id="220" name="Google Shape;220;p7"/>
          <p:cNvSpPr txBox="1"/>
          <p:nvPr>
            <p:ph idx="2" type="body"/>
          </p:nvPr>
        </p:nvSpPr>
        <p:spPr>
          <a:xfrm>
            <a:off x="927175" y="2954575"/>
            <a:ext cx="10626300" cy="1551300"/>
          </a:xfrm>
          <a:prstGeom prst="rect">
            <a:avLst/>
          </a:prstGeom>
          <a:noFill/>
          <a:ln>
            <a:noFill/>
          </a:ln>
        </p:spPr>
        <p:txBody>
          <a:bodyPr anchorCtr="0" anchor="ctr" bIns="45700" lIns="91425" spcFirstLastPara="1" rIns="91425" wrap="square" tIns="45700">
            <a:noAutofit/>
          </a:bodyPr>
          <a:lstStyle/>
          <a:p>
            <a:pPr indent="0" lvl="0" marL="457200" rtl="0" algn="l">
              <a:lnSpc>
                <a:spcPct val="120000"/>
              </a:lnSpc>
              <a:spcBef>
                <a:spcPts val="1338"/>
              </a:spcBef>
              <a:spcAft>
                <a:spcPts val="0"/>
              </a:spcAft>
              <a:buClr>
                <a:srgbClr val="000000"/>
              </a:buClr>
              <a:buSzPts val="1800"/>
              <a:buFont typeface="Arial"/>
              <a:buNone/>
            </a:pPr>
            <a:r>
              <a:rPr b="1" lang="en-GB" sz="1300">
                <a:solidFill>
                  <a:srgbClr val="3F3F3F"/>
                </a:solidFill>
              </a:rPr>
              <a:t>All the implementing partners had prior activities in either public-private sector dialogue or the broader trade development space, illustrating that partners share a vision and objectives that are closely aligned with the core goals of the programme.</a:t>
            </a:r>
            <a:endParaRPr b="1" sz="1300">
              <a:solidFill>
                <a:srgbClr val="3F3F3F"/>
              </a:solidFill>
            </a:endParaRPr>
          </a:p>
        </p:txBody>
      </p:sp>
      <p:grpSp>
        <p:nvGrpSpPr>
          <p:cNvPr id="221" name="Google Shape;221;p7"/>
          <p:cNvGrpSpPr/>
          <p:nvPr/>
        </p:nvGrpSpPr>
        <p:grpSpPr>
          <a:xfrm>
            <a:off x="363961" y="3393142"/>
            <a:ext cx="710280" cy="674166"/>
            <a:chOff x="497311" y="3393142"/>
            <a:chExt cx="710280" cy="674166"/>
          </a:xfrm>
        </p:grpSpPr>
        <p:sp>
          <p:nvSpPr>
            <p:cNvPr id="222" name="Google Shape;222;p7"/>
            <p:cNvSpPr/>
            <p:nvPr/>
          </p:nvSpPr>
          <p:spPr>
            <a:xfrm>
              <a:off x="497311" y="3393142"/>
              <a:ext cx="710280" cy="674166"/>
            </a:xfrm>
            <a:custGeom>
              <a:rect b="b" l="l" r="r" t="t"/>
              <a:pathLst>
                <a:path extrusionOk="0" h="1549806" w="1561056">
                  <a:moveTo>
                    <a:pt x="1561056" y="774903"/>
                  </a:moveTo>
                  <a:cubicBezTo>
                    <a:pt x="1561056" y="1202935"/>
                    <a:pt x="1211506" y="1549807"/>
                    <a:pt x="780528" y="1549807"/>
                  </a:cubicBezTo>
                  <a:cubicBezTo>
                    <a:pt x="349550" y="1549807"/>
                    <a:pt x="0" y="1202935"/>
                    <a:pt x="0" y="774903"/>
                  </a:cubicBezTo>
                  <a:cubicBezTo>
                    <a:pt x="0" y="346872"/>
                    <a:pt x="349550" y="0"/>
                    <a:pt x="780528" y="0"/>
                  </a:cubicBezTo>
                  <a:cubicBezTo>
                    <a:pt x="1211506" y="0"/>
                    <a:pt x="1561056" y="346872"/>
                    <a:pt x="1561056" y="774903"/>
                  </a:cubicBezTo>
                  <a:close/>
                </a:path>
              </a:pathLst>
            </a:custGeom>
            <a:solidFill>
              <a:srgbClr val="FFFFFF"/>
            </a:solidFill>
            <a:ln>
              <a:noFill/>
            </a:ln>
            <a:effectLst>
              <a:outerShdw blurRad="57150" rotWithShape="0" algn="bl" dir="6000000" dist="38100">
                <a:srgbClr val="595959">
                  <a:alpha val="49800"/>
                </a:srgbClr>
              </a:outerShdw>
            </a:effectLst>
          </p:spPr>
          <p:txBody>
            <a:bodyPr anchorCtr="0" anchor="ctr"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000000"/>
                </a:solidFill>
                <a:latin typeface="Arial"/>
                <a:ea typeface="Arial"/>
                <a:cs typeface="Arial"/>
                <a:sym typeface="Arial"/>
              </a:endParaRPr>
            </a:p>
          </p:txBody>
        </p:sp>
        <p:pic>
          <p:nvPicPr>
            <p:cNvPr id="223" name="Google Shape;223;p7"/>
            <p:cNvPicPr preferRelativeResize="0"/>
            <p:nvPr/>
          </p:nvPicPr>
          <p:blipFill>
            <a:blip r:embed="rId4">
              <a:alphaModFix/>
            </a:blip>
            <a:stretch>
              <a:fillRect/>
            </a:stretch>
          </p:blipFill>
          <p:spPr>
            <a:xfrm>
              <a:off x="538525" y="3460430"/>
              <a:ext cx="655500" cy="551195"/>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8"/>
          <p:cNvSpPr txBox="1"/>
          <p:nvPr>
            <p:ph type="title"/>
          </p:nvPr>
        </p:nvSpPr>
        <p:spPr>
          <a:xfrm>
            <a:off x="452834" y="268639"/>
            <a:ext cx="11305200" cy="639900"/>
          </a:xfrm>
          <a:prstGeom prst="rect">
            <a:avLst/>
          </a:prstGeom>
          <a:noFill/>
          <a:ln>
            <a:noFill/>
          </a:ln>
        </p:spPr>
        <p:txBody>
          <a:bodyPr anchorCtr="0" anchor="ctr" bIns="45700" lIns="90000" spcFirstLastPara="1" rIns="91425" wrap="square" tIns="45700">
            <a:normAutofit/>
          </a:bodyPr>
          <a:lstStyle/>
          <a:p>
            <a:pPr indent="0" lvl="0" marL="0" rtl="0" algn="l">
              <a:lnSpc>
                <a:spcPct val="100000"/>
              </a:lnSpc>
              <a:spcBef>
                <a:spcPts val="0"/>
              </a:spcBef>
              <a:spcAft>
                <a:spcPts val="0"/>
              </a:spcAft>
              <a:buSzPts val="2800"/>
              <a:buNone/>
            </a:pPr>
            <a:r>
              <a:rPr lang="en-GB"/>
              <a:t>Coherence</a:t>
            </a:r>
            <a:endParaRPr/>
          </a:p>
        </p:txBody>
      </p:sp>
      <p:sp>
        <p:nvSpPr>
          <p:cNvPr id="229" name="Google Shape;229;p8"/>
          <p:cNvSpPr txBox="1"/>
          <p:nvPr>
            <p:ph idx="12" type="sldNum"/>
          </p:nvPr>
        </p:nvSpPr>
        <p:spPr>
          <a:xfrm>
            <a:off x="11619835" y="6560234"/>
            <a:ext cx="655500" cy="138600"/>
          </a:xfrm>
          <a:prstGeom prst="rect">
            <a:avLst/>
          </a:prstGeom>
          <a:noFill/>
          <a:ln>
            <a:noFill/>
          </a:ln>
        </p:spPr>
        <p:txBody>
          <a:bodyPr anchorCtr="0" anchor="b" bIns="0" lIns="0" spcFirstLastPara="1" rIns="0" wrap="square" tIns="0">
            <a:spAutoFit/>
          </a:bodyPr>
          <a:lstStyle/>
          <a:p>
            <a:pPr indent="0" lvl="0" marL="0" rtl="0" algn="l">
              <a:lnSpc>
                <a:spcPct val="100000"/>
              </a:lnSpc>
              <a:spcBef>
                <a:spcPts val="0"/>
              </a:spcBef>
              <a:spcAft>
                <a:spcPts val="0"/>
              </a:spcAft>
              <a:buClr>
                <a:srgbClr val="000000"/>
              </a:buClr>
              <a:buSzPts val="900"/>
              <a:buFont typeface="Arial"/>
              <a:buNone/>
            </a:pPr>
            <a:fld id="{00000000-1234-1234-1234-123412341234}" type="slidenum">
              <a:rPr lang="en-GB"/>
              <a:t>‹#›</a:t>
            </a:fld>
            <a:endParaRPr/>
          </a:p>
        </p:txBody>
      </p:sp>
      <p:sp>
        <p:nvSpPr>
          <p:cNvPr id="230" name="Google Shape;230;p8"/>
          <p:cNvSpPr txBox="1"/>
          <p:nvPr>
            <p:ph idx="2" type="body"/>
          </p:nvPr>
        </p:nvSpPr>
        <p:spPr>
          <a:xfrm>
            <a:off x="2122175" y="2090150"/>
            <a:ext cx="9655500" cy="41469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369"/>
              </a:spcBef>
              <a:spcAft>
                <a:spcPts val="0"/>
              </a:spcAft>
              <a:buSzPts val="1800"/>
              <a:buNone/>
            </a:pPr>
            <a:r>
              <a:rPr lang="en-GB" sz="1100">
                <a:solidFill>
                  <a:srgbClr val="3F3F3F"/>
                </a:solidFill>
              </a:rPr>
              <a:t>The Business Competitiveness Programmes</a:t>
            </a:r>
            <a:r>
              <a:rPr lang="en-GB" sz="1100">
                <a:solidFill>
                  <a:srgbClr val="3F3F3F"/>
                </a:solidFill>
                <a:latin typeface="Montserrat SemiBold"/>
                <a:ea typeface="Montserrat SemiBold"/>
                <a:cs typeface="Montserrat SemiBold"/>
                <a:sym typeface="Montserrat SemiBold"/>
              </a:rPr>
              <a:t> promoted sector coordination, synergies and collaboration amongst TMA</a:t>
            </a:r>
            <a:r>
              <a:rPr lang="en-GB" sz="1100">
                <a:solidFill>
                  <a:srgbClr val="3F3F3F"/>
                </a:solidFill>
              </a:rPr>
              <a:t>, governments, implementing partners and programme beneficiaries. </a:t>
            </a:r>
            <a:r>
              <a:rPr lang="en-GB" sz="1100">
                <a:solidFill>
                  <a:srgbClr val="3F3F3F"/>
                </a:solidFill>
                <a:latin typeface="Montserrat SemiBold"/>
                <a:ea typeface="Montserrat SemiBold"/>
                <a:cs typeface="Montserrat SemiBold"/>
                <a:sym typeface="Montserrat SemiBold"/>
              </a:rPr>
              <a:t>TMA's strong collaboration with its partners</a:t>
            </a:r>
            <a:r>
              <a:rPr lang="en-GB" sz="1100">
                <a:solidFill>
                  <a:srgbClr val="3F3F3F"/>
                </a:solidFill>
              </a:rPr>
              <a:t> significantly contributed to enhancing business and trade facilitation.</a:t>
            </a:r>
            <a:br>
              <a:rPr lang="en-GB" sz="1100">
                <a:solidFill>
                  <a:srgbClr val="3F3F3F"/>
                </a:solidFill>
              </a:rPr>
            </a:br>
            <a:endParaRPr sz="1100">
              <a:solidFill>
                <a:srgbClr val="3F3F3F"/>
              </a:solidFill>
            </a:endParaRPr>
          </a:p>
          <a:p>
            <a:pPr indent="0" lvl="0" marL="0" rtl="0" algn="l">
              <a:lnSpc>
                <a:spcPct val="120000"/>
              </a:lnSpc>
              <a:spcBef>
                <a:spcPts val="969"/>
              </a:spcBef>
              <a:spcAft>
                <a:spcPts val="0"/>
              </a:spcAft>
              <a:buSzPts val="1800"/>
              <a:buNone/>
            </a:pPr>
            <a:r>
              <a:rPr lang="en-GB" sz="1100">
                <a:solidFill>
                  <a:srgbClr val="3F3F3F"/>
                </a:solidFill>
              </a:rPr>
              <a:t>Additionally, the Business Competitiveness Programmes </a:t>
            </a:r>
            <a:r>
              <a:rPr lang="en-GB" sz="1100">
                <a:solidFill>
                  <a:srgbClr val="3F3F3F"/>
                </a:solidFill>
                <a:latin typeface="Montserrat SemiBold"/>
                <a:ea typeface="Montserrat SemiBold"/>
                <a:cs typeface="Montserrat SemiBold"/>
                <a:sym typeface="Montserrat SemiBold"/>
              </a:rPr>
              <a:t>utilised each other’s strengths and TMA’s expertise to harmonise activities, </a:t>
            </a:r>
            <a:r>
              <a:rPr lang="en-GB" sz="1100">
                <a:solidFill>
                  <a:srgbClr val="3F3F3F"/>
                </a:solidFill>
              </a:rPr>
              <a:t>complement efforts and avoid duplication.</a:t>
            </a:r>
            <a:br>
              <a:rPr lang="en-GB" sz="1100">
                <a:solidFill>
                  <a:srgbClr val="3F3F3F"/>
                </a:solidFill>
              </a:rPr>
            </a:br>
            <a:endParaRPr sz="1100">
              <a:solidFill>
                <a:srgbClr val="3F3F3F"/>
              </a:solidFill>
            </a:endParaRPr>
          </a:p>
          <a:p>
            <a:pPr indent="0" lvl="0" marL="0" rtl="0" algn="l">
              <a:lnSpc>
                <a:spcPct val="120000"/>
              </a:lnSpc>
              <a:spcBef>
                <a:spcPts val="969"/>
              </a:spcBef>
              <a:spcAft>
                <a:spcPts val="0"/>
              </a:spcAft>
              <a:buSzPts val="1800"/>
              <a:buNone/>
            </a:pPr>
            <a:r>
              <a:t/>
            </a:r>
            <a:endParaRPr sz="1100">
              <a:solidFill>
                <a:srgbClr val="3F3F3F"/>
              </a:solidFill>
            </a:endParaRPr>
          </a:p>
          <a:p>
            <a:pPr indent="0" lvl="0" marL="0" rtl="0" algn="l">
              <a:lnSpc>
                <a:spcPct val="120000"/>
              </a:lnSpc>
              <a:spcBef>
                <a:spcPts val="969"/>
              </a:spcBef>
              <a:spcAft>
                <a:spcPts val="0"/>
              </a:spcAft>
              <a:buSzPts val="1800"/>
              <a:buNone/>
            </a:pPr>
            <a:r>
              <a:rPr lang="en-GB" sz="1100">
                <a:solidFill>
                  <a:srgbClr val="3F3F3F"/>
                </a:solidFill>
              </a:rPr>
              <a:t>The evaluation found mixed results regarding the </a:t>
            </a:r>
            <a:r>
              <a:rPr lang="en-GB" sz="1100">
                <a:solidFill>
                  <a:srgbClr val="3F3F3F"/>
                </a:solidFill>
                <a:latin typeface="Montserrat SemiBold"/>
                <a:ea typeface="Montserrat SemiBold"/>
                <a:cs typeface="Montserrat SemiBold"/>
                <a:sym typeface="Montserrat SemiBold"/>
              </a:rPr>
              <a:t>extent to which the projects leveraged internal capacities from other programmes.</a:t>
            </a:r>
            <a:r>
              <a:rPr lang="en-GB" sz="1100">
                <a:solidFill>
                  <a:srgbClr val="3F3F3F"/>
                </a:solidFill>
              </a:rPr>
              <a:t> There were a few notable </a:t>
            </a:r>
            <a:r>
              <a:rPr lang="en-GB" sz="1100">
                <a:solidFill>
                  <a:srgbClr val="3F3F3F"/>
                </a:solidFill>
                <a:latin typeface="Montserrat SemiBold"/>
                <a:ea typeface="Montserrat SemiBold"/>
                <a:cs typeface="Montserrat SemiBold"/>
                <a:sym typeface="Montserrat SemiBold"/>
              </a:rPr>
              <a:t>challenges that persisted in the coordination</a:t>
            </a:r>
            <a:r>
              <a:rPr lang="en-GB" sz="1100">
                <a:solidFill>
                  <a:srgbClr val="3F3F3F"/>
                </a:solidFill>
              </a:rPr>
              <a:t> of some of the programmes.</a:t>
            </a:r>
            <a:br>
              <a:rPr lang="en-GB" sz="1100">
                <a:solidFill>
                  <a:srgbClr val="3F3F3F"/>
                </a:solidFill>
              </a:rPr>
            </a:br>
            <a:endParaRPr sz="1100">
              <a:solidFill>
                <a:srgbClr val="3F3F3F"/>
              </a:solidFill>
            </a:endParaRPr>
          </a:p>
          <a:p>
            <a:pPr indent="0" lvl="0" marL="0" rtl="0" algn="l">
              <a:lnSpc>
                <a:spcPct val="120000"/>
              </a:lnSpc>
              <a:spcBef>
                <a:spcPts val="969"/>
              </a:spcBef>
              <a:spcAft>
                <a:spcPts val="969"/>
              </a:spcAft>
              <a:buSzPts val="1800"/>
              <a:buNone/>
            </a:pPr>
            <a:r>
              <a:t/>
            </a:r>
            <a:endParaRPr sz="1100">
              <a:solidFill>
                <a:srgbClr val="3F3F3F"/>
              </a:solidFill>
            </a:endParaRPr>
          </a:p>
        </p:txBody>
      </p:sp>
      <p:sp>
        <p:nvSpPr>
          <p:cNvPr id="231" name="Google Shape;231;p8"/>
          <p:cNvSpPr txBox="1"/>
          <p:nvPr>
            <p:ph idx="2" type="body"/>
          </p:nvPr>
        </p:nvSpPr>
        <p:spPr>
          <a:xfrm>
            <a:off x="465575" y="839375"/>
            <a:ext cx="11442300" cy="7152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1338"/>
              </a:spcBef>
              <a:spcAft>
                <a:spcPts val="0"/>
              </a:spcAft>
              <a:buSzPts val="1800"/>
              <a:buNone/>
            </a:pPr>
            <a:r>
              <a:rPr lang="en-GB" sz="1400">
                <a:solidFill>
                  <a:schemeClr val="dk1"/>
                </a:solidFill>
              </a:rPr>
              <a:t>TMA was </a:t>
            </a:r>
            <a:r>
              <a:rPr lang="en-GB" sz="1400">
                <a:solidFill>
                  <a:schemeClr val="dk1"/>
                </a:solidFill>
                <a:latin typeface="Montserrat SemiBold"/>
                <a:ea typeface="Montserrat SemiBold"/>
                <a:cs typeface="Montserrat SemiBold"/>
                <a:sym typeface="Montserrat SemiBold"/>
              </a:rPr>
              <a:t>intentional about partners, and promoted synergies, but had mixed results around leveraging internal capacities</a:t>
            </a:r>
            <a:r>
              <a:rPr lang="en-GB" sz="1400">
                <a:solidFill>
                  <a:schemeClr val="dk1"/>
                </a:solidFill>
              </a:rPr>
              <a:t> from other programmes and reducing duplication. </a:t>
            </a:r>
            <a:endParaRPr b="1" sz="1400">
              <a:solidFill>
                <a:schemeClr val="dk1"/>
              </a:solidFill>
            </a:endParaRPr>
          </a:p>
        </p:txBody>
      </p:sp>
      <p:sp>
        <p:nvSpPr>
          <p:cNvPr id="232" name="Google Shape;232;p8"/>
          <p:cNvSpPr/>
          <p:nvPr/>
        </p:nvSpPr>
        <p:spPr>
          <a:xfrm>
            <a:off x="615474" y="2240975"/>
            <a:ext cx="995503" cy="3347599"/>
          </a:xfrm>
          <a:custGeom>
            <a:rect b="b" l="l" r="r" t="t"/>
            <a:pathLst>
              <a:path extrusionOk="0" h="4333461" w="1272208">
                <a:moveTo>
                  <a:pt x="79513" y="0"/>
                </a:moveTo>
                <a:lnTo>
                  <a:pt x="1192695" y="0"/>
                </a:lnTo>
                <a:cubicBezTo>
                  <a:pt x="1236609" y="0"/>
                  <a:pt x="1272208" y="35599"/>
                  <a:pt x="1272208" y="79513"/>
                </a:cubicBezTo>
                <a:lnTo>
                  <a:pt x="1272208" y="407504"/>
                </a:lnTo>
                <a:cubicBezTo>
                  <a:pt x="991674" y="407504"/>
                  <a:pt x="764256" y="634922"/>
                  <a:pt x="764256" y="915456"/>
                </a:cubicBezTo>
                <a:cubicBezTo>
                  <a:pt x="764256" y="1195990"/>
                  <a:pt x="991674" y="1423408"/>
                  <a:pt x="1272208" y="1423408"/>
                </a:cubicBezTo>
                <a:lnTo>
                  <a:pt x="1272208" y="1659327"/>
                </a:lnTo>
                <a:lnTo>
                  <a:pt x="1266782" y="1658780"/>
                </a:lnTo>
                <a:cubicBezTo>
                  <a:pt x="986248" y="1658780"/>
                  <a:pt x="758830" y="1886198"/>
                  <a:pt x="758830" y="2166732"/>
                </a:cubicBezTo>
                <a:cubicBezTo>
                  <a:pt x="758830" y="2447266"/>
                  <a:pt x="986248" y="2674684"/>
                  <a:pt x="1266782" y="2674684"/>
                </a:cubicBezTo>
                <a:lnTo>
                  <a:pt x="1272208" y="2674137"/>
                </a:lnTo>
                <a:lnTo>
                  <a:pt x="1272208" y="2919921"/>
                </a:lnTo>
                <a:lnTo>
                  <a:pt x="1169839" y="2930241"/>
                </a:lnTo>
                <a:cubicBezTo>
                  <a:pt x="938374" y="2977606"/>
                  <a:pt x="764257" y="3182406"/>
                  <a:pt x="764257" y="3427873"/>
                </a:cubicBezTo>
                <a:cubicBezTo>
                  <a:pt x="764257" y="3673341"/>
                  <a:pt x="938374" y="3878141"/>
                  <a:pt x="1169839" y="3925506"/>
                </a:cubicBezTo>
                <a:lnTo>
                  <a:pt x="1272208" y="3935825"/>
                </a:lnTo>
                <a:lnTo>
                  <a:pt x="1272208" y="4253948"/>
                </a:lnTo>
                <a:cubicBezTo>
                  <a:pt x="1272208" y="4297862"/>
                  <a:pt x="1236609" y="4333461"/>
                  <a:pt x="1192695" y="4333461"/>
                </a:cubicBezTo>
                <a:lnTo>
                  <a:pt x="79513" y="4333461"/>
                </a:lnTo>
                <a:cubicBezTo>
                  <a:pt x="35599" y="4333461"/>
                  <a:pt x="0" y="4297862"/>
                  <a:pt x="0" y="4253948"/>
                </a:cubicBezTo>
                <a:lnTo>
                  <a:pt x="0" y="79513"/>
                </a:lnTo>
                <a:cubicBezTo>
                  <a:pt x="0" y="35599"/>
                  <a:pt x="35599" y="0"/>
                  <a:pt x="79513" y="0"/>
                </a:cubicBezTo>
                <a:close/>
              </a:path>
            </a:pathLst>
          </a:custGeom>
          <a:solidFill>
            <a:srgbClr val="72A84E"/>
          </a:solidFill>
          <a:ln>
            <a:noFill/>
          </a:ln>
        </p:spPr>
        <p:txBody>
          <a:bodyPr anchorCtr="0" anchor="ctr" bIns="73125" lIns="146275" spcFirstLastPara="1" rIns="146275" wrap="square" tIns="7312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rgbClr val="FFFFFF"/>
              </a:solidFill>
              <a:latin typeface="Calibri"/>
              <a:ea typeface="Calibri"/>
              <a:cs typeface="Calibri"/>
              <a:sym typeface="Calibri"/>
            </a:endParaRPr>
          </a:p>
        </p:txBody>
      </p:sp>
      <p:sp>
        <p:nvSpPr>
          <p:cNvPr id="233" name="Google Shape;233;p8"/>
          <p:cNvSpPr/>
          <p:nvPr/>
        </p:nvSpPr>
        <p:spPr>
          <a:xfrm>
            <a:off x="1259311" y="2612451"/>
            <a:ext cx="710280" cy="674166"/>
          </a:xfrm>
          <a:custGeom>
            <a:rect b="b" l="l" r="r" t="t"/>
            <a:pathLst>
              <a:path extrusionOk="0" h="1549806" w="1561056">
                <a:moveTo>
                  <a:pt x="1561056" y="774903"/>
                </a:moveTo>
                <a:cubicBezTo>
                  <a:pt x="1561056" y="1202935"/>
                  <a:pt x="1211506" y="1549807"/>
                  <a:pt x="780528" y="1549807"/>
                </a:cubicBezTo>
                <a:cubicBezTo>
                  <a:pt x="349550" y="1549807"/>
                  <a:pt x="0" y="1202935"/>
                  <a:pt x="0" y="774903"/>
                </a:cubicBezTo>
                <a:cubicBezTo>
                  <a:pt x="0" y="346872"/>
                  <a:pt x="349550" y="0"/>
                  <a:pt x="780528" y="0"/>
                </a:cubicBezTo>
                <a:cubicBezTo>
                  <a:pt x="1211506" y="0"/>
                  <a:pt x="1561056" y="346872"/>
                  <a:pt x="1561056" y="774903"/>
                </a:cubicBezTo>
                <a:close/>
              </a:path>
            </a:pathLst>
          </a:custGeom>
          <a:solidFill>
            <a:srgbClr val="FFFFFF"/>
          </a:solidFill>
          <a:ln>
            <a:noFill/>
          </a:ln>
          <a:effectLst>
            <a:outerShdw blurRad="57150" rotWithShape="0" algn="bl" dir="6000000" dist="38100">
              <a:srgbClr val="595959">
                <a:alpha val="49803"/>
              </a:srgbClr>
            </a:outerShdw>
          </a:effectLst>
        </p:spPr>
        <p:txBody>
          <a:bodyPr anchorCtr="0" anchor="ctr"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000000"/>
              </a:solidFill>
              <a:latin typeface="Arial"/>
              <a:ea typeface="Arial"/>
              <a:cs typeface="Arial"/>
              <a:sym typeface="Arial"/>
            </a:endParaRPr>
          </a:p>
        </p:txBody>
      </p:sp>
      <p:sp>
        <p:nvSpPr>
          <p:cNvPr id="234" name="Google Shape;234;p8"/>
          <p:cNvSpPr/>
          <p:nvPr/>
        </p:nvSpPr>
        <p:spPr>
          <a:xfrm>
            <a:off x="1259311" y="3578922"/>
            <a:ext cx="710280" cy="674166"/>
          </a:xfrm>
          <a:custGeom>
            <a:rect b="b" l="l" r="r" t="t"/>
            <a:pathLst>
              <a:path extrusionOk="0" h="1549806" w="1561056">
                <a:moveTo>
                  <a:pt x="1561056" y="774903"/>
                </a:moveTo>
                <a:cubicBezTo>
                  <a:pt x="1561056" y="1202935"/>
                  <a:pt x="1211506" y="1549807"/>
                  <a:pt x="780528" y="1549807"/>
                </a:cubicBezTo>
                <a:cubicBezTo>
                  <a:pt x="349550" y="1549807"/>
                  <a:pt x="0" y="1202935"/>
                  <a:pt x="0" y="774903"/>
                </a:cubicBezTo>
                <a:cubicBezTo>
                  <a:pt x="0" y="346872"/>
                  <a:pt x="349550" y="0"/>
                  <a:pt x="780528" y="0"/>
                </a:cubicBezTo>
                <a:cubicBezTo>
                  <a:pt x="1211506" y="0"/>
                  <a:pt x="1561056" y="346872"/>
                  <a:pt x="1561056" y="774903"/>
                </a:cubicBezTo>
                <a:close/>
              </a:path>
            </a:pathLst>
          </a:custGeom>
          <a:solidFill>
            <a:srgbClr val="FFFFFF"/>
          </a:solidFill>
          <a:ln>
            <a:noFill/>
          </a:ln>
          <a:effectLst>
            <a:outerShdw blurRad="57150" rotWithShape="0" algn="bl" dir="6000000" dist="38100">
              <a:srgbClr val="595959">
                <a:alpha val="49803"/>
              </a:srgbClr>
            </a:outerShdw>
          </a:effectLst>
        </p:spPr>
        <p:txBody>
          <a:bodyPr anchorCtr="0" anchor="ctr"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000000"/>
              </a:solidFill>
              <a:latin typeface="Arial"/>
              <a:ea typeface="Arial"/>
              <a:cs typeface="Arial"/>
              <a:sym typeface="Arial"/>
            </a:endParaRPr>
          </a:p>
        </p:txBody>
      </p:sp>
      <p:sp>
        <p:nvSpPr>
          <p:cNvPr id="235" name="Google Shape;235;p8"/>
          <p:cNvSpPr/>
          <p:nvPr/>
        </p:nvSpPr>
        <p:spPr>
          <a:xfrm>
            <a:off x="1259311" y="4545394"/>
            <a:ext cx="710280" cy="674166"/>
          </a:xfrm>
          <a:custGeom>
            <a:rect b="b" l="l" r="r" t="t"/>
            <a:pathLst>
              <a:path extrusionOk="0" h="1549806" w="1561056">
                <a:moveTo>
                  <a:pt x="1561056" y="774903"/>
                </a:moveTo>
                <a:cubicBezTo>
                  <a:pt x="1561056" y="1202935"/>
                  <a:pt x="1211506" y="1549807"/>
                  <a:pt x="780528" y="1549807"/>
                </a:cubicBezTo>
                <a:cubicBezTo>
                  <a:pt x="349550" y="1549807"/>
                  <a:pt x="0" y="1202935"/>
                  <a:pt x="0" y="774903"/>
                </a:cubicBezTo>
                <a:cubicBezTo>
                  <a:pt x="0" y="346872"/>
                  <a:pt x="349550" y="0"/>
                  <a:pt x="780528" y="0"/>
                </a:cubicBezTo>
                <a:cubicBezTo>
                  <a:pt x="1211506" y="0"/>
                  <a:pt x="1561056" y="346872"/>
                  <a:pt x="1561056" y="774903"/>
                </a:cubicBezTo>
                <a:close/>
              </a:path>
            </a:pathLst>
          </a:custGeom>
          <a:solidFill>
            <a:srgbClr val="FFFFFF"/>
          </a:solidFill>
          <a:ln>
            <a:noFill/>
          </a:ln>
          <a:effectLst>
            <a:outerShdw blurRad="57150" rotWithShape="0" algn="bl" dir="6000000" dist="38100">
              <a:srgbClr val="595959">
                <a:alpha val="49803"/>
              </a:srgbClr>
            </a:outerShdw>
          </a:effectLst>
        </p:spPr>
        <p:txBody>
          <a:bodyPr anchorCtr="0" anchor="ctr"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000000"/>
              </a:solidFill>
              <a:latin typeface="Arial"/>
              <a:ea typeface="Arial"/>
              <a:cs typeface="Arial"/>
              <a:sym typeface="Arial"/>
            </a:endParaRPr>
          </a:p>
        </p:txBody>
      </p:sp>
      <p:grpSp>
        <p:nvGrpSpPr>
          <p:cNvPr id="236" name="Google Shape;236;p8"/>
          <p:cNvGrpSpPr/>
          <p:nvPr/>
        </p:nvGrpSpPr>
        <p:grpSpPr>
          <a:xfrm>
            <a:off x="1444600" y="3754355"/>
            <a:ext cx="339803" cy="326130"/>
            <a:chOff x="5553075" y="2554288"/>
            <a:chExt cx="460376" cy="460376"/>
          </a:xfrm>
        </p:grpSpPr>
        <p:sp>
          <p:nvSpPr>
            <p:cNvPr id="237" name="Google Shape;237;p8"/>
            <p:cNvSpPr/>
            <p:nvPr/>
          </p:nvSpPr>
          <p:spPr>
            <a:xfrm>
              <a:off x="5553075" y="2667000"/>
              <a:ext cx="214313" cy="347664"/>
            </a:xfrm>
            <a:custGeom>
              <a:rect b="b" l="l" r="r" t="t"/>
              <a:pathLst>
                <a:path extrusionOk="0" h="862" w="531">
                  <a:moveTo>
                    <a:pt x="0" y="77"/>
                  </a:moveTo>
                  <a:cubicBezTo>
                    <a:pt x="5" y="56"/>
                    <a:pt x="15" y="39"/>
                    <a:pt x="33" y="27"/>
                  </a:cubicBezTo>
                  <a:cubicBezTo>
                    <a:pt x="78" y="0"/>
                    <a:pt x="133" y="27"/>
                    <a:pt x="140" y="80"/>
                  </a:cubicBezTo>
                  <a:cubicBezTo>
                    <a:pt x="152" y="166"/>
                    <a:pt x="162" y="252"/>
                    <a:pt x="174" y="338"/>
                  </a:cubicBezTo>
                  <a:cubicBezTo>
                    <a:pt x="184" y="413"/>
                    <a:pt x="219" y="474"/>
                    <a:pt x="281" y="518"/>
                  </a:cubicBezTo>
                  <a:cubicBezTo>
                    <a:pt x="283" y="520"/>
                    <a:pt x="284" y="521"/>
                    <a:pt x="289" y="523"/>
                  </a:cubicBezTo>
                  <a:cubicBezTo>
                    <a:pt x="279" y="501"/>
                    <a:pt x="270" y="482"/>
                    <a:pt x="262" y="462"/>
                  </a:cubicBezTo>
                  <a:cubicBezTo>
                    <a:pt x="256" y="449"/>
                    <a:pt x="249" y="435"/>
                    <a:pt x="245" y="421"/>
                  </a:cubicBezTo>
                  <a:cubicBezTo>
                    <a:pt x="237" y="382"/>
                    <a:pt x="255" y="345"/>
                    <a:pt x="291" y="328"/>
                  </a:cubicBezTo>
                  <a:cubicBezTo>
                    <a:pt x="325" y="312"/>
                    <a:pt x="367" y="322"/>
                    <a:pt x="391" y="353"/>
                  </a:cubicBezTo>
                  <a:cubicBezTo>
                    <a:pt x="456" y="434"/>
                    <a:pt x="499" y="525"/>
                    <a:pt x="514" y="628"/>
                  </a:cubicBezTo>
                  <a:cubicBezTo>
                    <a:pt x="522" y="681"/>
                    <a:pt x="524" y="734"/>
                    <a:pt x="528" y="788"/>
                  </a:cubicBezTo>
                  <a:cubicBezTo>
                    <a:pt x="529" y="804"/>
                    <a:pt x="530" y="820"/>
                    <a:pt x="531" y="836"/>
                  </a:cubicBezTo>
                  <a:cubicBezTo>
                    <a:pt x="531" y="851"/>
                    <a:pt x="525" y="860"/>
                    <a:pt x="514" y="861"/>
                  </a:cubicBezTo>
                  <a:cubicBezTo>
                    <a:pt x="496" y="862"/>
                    <a:pt x="488" y="857"/>
                    <a:pt x="487" y="840"/>
                  </a:cubicBezTo>
                  <a:cubicBezTo>
                    <a:pt x="484" y="800"/>
                    <a:pt x="481" y="760"/>
                    <a:pt x="479" y="720"/>
                  </a:cubicBezTo>
                  <a:cubicBezTo>
                    <a:pt x="475" y="627"/>
                    <a:pt x="455" y="538"/>
                    <a:pt x="408" y="456"/>
                  </a:cubicBezTo>
                  <a:cubicBezTo>
                    <a:pt x="392" y="430"/>
                    <a:pt x="374" y="405"/>
                    <a:pt x="356" y="380"/>
                  </a:cubicBezTo>
                  <a:cubicBezTo>
                    <a:pt x="344" y="364"/>
                    <a:pt x="323" y="361"/>
                    <a:pt x="306" y="371"/>
                  </a:cubicBezTo>
                  <a:cubicBezTo>
                    <a:pt x="290" y="380"/>
                    <a:pt x="283" y="400"/>
                    <a:pt x="291" y="419"/>
                  </a:cubicBezTo>
                  <a:cubicBezTo>
                    <a:pt x="306" y="452"/>
                    <a:pt x="321" y="485"/>
                    <a:pt x="335" y="519"/>
                  </a:cubicBezTo>
                  <a:cubicBezTo>
                    <a:pt x="345" y="541"/>
                    <a:pt x="340" y="561"/>
                    <a:pt x="321" y="572"/>
                  </a:cubicBezTo>
                  <a:cubicBezTo>
                    <a:pt x="307" y="580"/>
                    <a:pt x="294" y="579"/>
                    <a:pt x="280" y="571"/>
                  </a:cubicBezTo>
                  <a:cubicBezTo>
                    <a:pt x="193" y="518"/>
                    <a:pt x="143" y="441"/>
                    <a:pt x="129" y="339"/>
                  </a:cubicBezTo>
                  <a:cubicBezTo>
                    <a:pt x="118" y="255"/>
                    <a:pt x="107" y="172"/>
                    <a:pt x="96" y="88"/>
                  </a:cubicBezTo>
                  <a:cubicBezTo>
                    <a:pt x="94" y="70"/>
                    <a:pt x="83" y="60"/>
                    <a:pt x="69" y="61"/>
                  </a:cubicBezTo>
                  <a:cubicBezTo>
                    <a:pt x="54" y="62"/>
                    <a:pt x="45" y="73"/>
                    <a:pt x="45" y="91"/>
                  </a:cubicBezTo>
                  <a:cubicBezTo>
                    <a:pt x="44" y="119"/>
                    <a:pt x="45" y="147"/>
                    <a:pt x="45" y="175"/>
                  </a:cubicBezTo>
                  <a:cubicBezTo>
                    <a:pt x="45" y="191"/>
                    <a:pt x="39" y="199"/>
                    <a:pt x="27" y="202"/>
                  </a:cubicBezTo>
                  <a:cubicBezTo>
                    <a:pt x="16" y="205"/>
                    <a:pt x="8" y="201"/>
                    <a:pt x="0" y="186"/>
                  </a:cubicBezTo>
                  <a:cubicBezTo>
                    <a:pt x="0" y="149"/>
                    <a:pt x="0" y="113"/>
                    <a:pt x="0" y="77"/>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38" name="Google Shape;238;p8"/>
            <p:cNvSpPr/>
            <p:nvPr/>
          </p:nvSpPr>
          <p:spPr>
            <a:xfrm>
              <a:off x="5553075" y="2795588"/>
              <a:ext cx="111125" cy="219076"/>
            </a:xfrm>
            <a:custGeom>
              <a:rect b="b" l="l" r="r" t="t"/>
              <a:pathLst>
                <a:path extrusionOk="0" h="544" w="275">
                  <a:moveTo>
                    <a:pt x="0" y="17"/>
                  </a:moveTo>
                  <a:cubicBezTo>
                    <a:pt x="4" y="9"/>
                    <a:pt x="9" y="2"/>
                    <a:pt x="20" y="1"/>
                  </a:cubicBezTo>
                  <a:cubicBezTo>
                    <a:pt x="34" y="0"/>
                    <a:pt x="44" y="9"/>
                    <a:pt x="44" y="26"/>
                  </a:cubicBezTo>
                  <a:cubicBezTo>
                    <a:pt x="45" y="49"/>
                    <a:pt x="45" y="72"/>
                    <a:pt x="45" y="95"/>
                  </a:cubicBezTo>
                  <a:cubicBezTo>
                    <a:pt x="43" y="191"/>
                    <a:pt x="74" y="275"/>
                    <a:pt x="136" y="348"/>
                  </a:cubicBezTo>
                  <a:cubicBezTo>
                    <a:pt x="179" y="399"/>
                    <a:pt x="220" y="450"/>
                    <a:pt x="262" y="501"/>
                  </a:cubicBezTo>
                  <a:cubicBezTo>
                    <a:pt x="264" y="503"/>
                    <a:pt x="265" y="504"/>
                    <a:pt x="267" y="506"/>
                  </a:cubicBezTo>
                  <a:cubicBezTo>
                    <a:pt x="275" y="518"/>
                    <a:pt x="273" y="531"/>
                    <a:pt x="264" y="538"/>
                  </a:cubicBezTo>
                  <a:cubicBezTo>
                    <a:pt x="256" y="544"/>
                    <a:pt x="239" y="542"/>
                    <a:pt x="231" y="533"/>
                  </a:cubicBezTo>
                  <a:cubicBezTo>
                    <a:pt x="196" y="491"/>
                    <a:pt x="161" y="449"/>
                    <a:pt x="127" y="406"/>
                  </a:cubicBezTo>
                  <a:cubicBezTo>
                    <a:pt x="104" y="377"/>
                    <a:pt x="80" y="349"/>
                    <a:pt x="60" y="318"/>
                  </a:cubicBezTo>
                  <a:cubicBezTo>
                    <a:pt x="26" y="266"/>
                    <a:pt x="8" y="208"/>
                    <a:pt x="2" y="146"/>
                  </a:cubicBezTo>
                  <a:cubicBezTo>
                    <a:pt x="2" y="142"/>
                    <a:pt x="1" y="137"/>
                    <a:pt x="0" y="133"/>
                  </a:cubicBezTo>
                  <a:cubicBezTo>
                    <a:pt x="0" y="94"/>
                    <a:pt x="0" y="56"/>
                    <a:pt x="0" y="17"/>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39" name="Google Shape;239;p8"/>
            <p:cNvSpPr/>
            <p:nvPr/>
          </p:nvSpPr>
          <p:spPr>
            <a:xfrm>
              <a:off x="5553075" y="2763838"/>
              <a:ext cx="19050" cy="19050"/>
            </a:xfrm>
            <a:custGeom>
              <a:rect b="b" l="l" r="r" t="t"/>
              <a:pathLst>
                <a:path extrusionOk="0" h="48" w="45">
                  <a:moveTo>
                    <a:pt x="0" y="19"/>
                  </a:moveTo>
                  <a:cubicBezTo>
                    <a:pt x="1" y="17"/>
                    <a:pt x="2" y="14"/>
                    <a:pt x="4" y="12"/>
                  </a:cubicBezTo>
                  <a:cubicBezTo>
                    <a:pt x="10" y="3"/>
                    <a:pt x="18" y="0"/>
                    <a:pt x="28" y="3"/>
                  </a:cubicBezTo>
                  <a:cubicBezTo>
                    <a:pt x="38" y="5"/>
                    <a:pt x="45" y="15"/>
                    <a:pt x="44" y="24"/>
                  </a:cubicBezTo>
                  <a:cubicBezTo>
                    <a:pt x="44" y="34"/>
                    <a:pt x="38" y="41"/>
                    <a:pt x="28" y="45"/>
                  </a:cubicBezTo>
                  <a:cubicBezTo>
                    <a:pt x="18" y="48"/>
                    <a:pt x="10" y="44"/>
                    <a:pt x="4" y="36"/>
                  </a:cubicBezTo>
                  <a:cubicBezTo>
                    <a:pt x="3" y="33"/>
                    <a:pt x="1" y="31"/>
                    <a:pt x="0" y="28"/>
                  </a:cubicBezTo>
                  <a:cubicBezTo>
                    <a:pt x="0" y="25"/>
                    <a:pt x="0" y="22"/>
                    <a:pt x="0" y="19"/>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40" name="Google Shape;240;p8"/>
            <p:cNvSpPr/>
            <p:nvPr/>
          </p:nvSpPr>
          <p:spPr>
            <a:xfrm>
              <a:off x="5667375" y="2554288"/>
              <a:ext cx="233363" cy="268288"/>
            </a:xfrm>
            <a:custGeom>
              <a:rect b="b" l="l" r="r" t="t"/>
              <a:pathLst>
                <a:path extrusionOk="0" h="664" w="579">
                  <a:moveTo>
                    <a:pt x="535" y="217"/>
                  </a:moveTo>
                  <a:cubicBezTo>
                    <a:pt x="530" y="219"/>
                    <a:pt x="527" y="221"/>
                    <a:pt x="524" y="222"/>
                  </a:cubicBezTo>
                  <a:cubicBezTo>
                    <a:pt x="456" y="262"/>
                    <a:pt x="388" y="301"/>
                    <a:pt x="320" y="340"/>
                  </a:cubicBezTo>
                  <a:cubicBezTo>
                    <a:pt x="315" y="343"/>
                    <a:pt x="311" y="346"/>
                    <a:pt x="311" y="353"/>
                  </a:cubicBezTo>
                  <a:cubicBezTo>
                    <a:pt x="312" y="434"/>
                    <a:pt x="312" y="515"/>
                    <a:pt x="312" y="597"/>
                  </a:cubicBezTo>
                  <a:cubicBezTo>
                    <a:pt x="312" y="598"/>
                    <a:pt x="312" y="599"/>
                    <a:pt x="312" y="601"/>
                  </a:cubicBezTo>
                  <a:cubicBezTo>
                    <a:pt x="315" y="600"/>
                    <a:pt x="318" y="599"/>
                    <a:pt x="320" y="598"/>
                  </a:cubicBezTo>
                  <a:cubicBezTo>
                    <a:pt x="389" y="558"/>
                    <a:pt x="458" y="518"/>
                    <a:pt x="526" y="479"/>
                  </a:cubicBezTo>
                  <a:cubicBezTo>
                    <a:pt x="533" y="475"/>
                    <a:pt x="535" y="471"/>
                    <a:pt x="535" y="464"/>
                  </a:cubicBezTo>
                  <a:cubicBezTo>
                    <a:pt x="534" y="451"/>
                    <a:pt x="534" y="438"/>
                    <a:pt x="535" y="426"/>
                  </a:cubicBezTo>
                  <a:cubicBezTo>
                    <a:pt x="535" y="411"/>
                    <a:pt x="544" y="402"/>
                    <a:pt x="557" y="402"/>
                  </a:cubicBezTo>
                  <a:cubicBezTo>
                    <a:pt x="570" y="402"/>
                    <a:pt x="579" y="411"/>
                    <a:pt x="579" y="426"/>
                  </a:cubicBezTo>
                  <a:cubicBezTo>
                    <a:pt x="579" y="446"/>
                    <a:pt x="579" y="466"/>
                    <a:pt x="579" y="486"/>
                  </a:cubicBezTo>
                  <a:cubicBezTo>
                    <a:pt x="579" y="497"/>
                    <a:pt x="572" y="504"/>
                    <a:pt x="563" y="509"/>
                  </a:cubicBezTo>
                  <a:cubicBezTo>
                    <a:pt x="495" y="548"/>
                    <a:pt x="428" y="587"/>
                    <a:pt x="360" y="626"/>
                  </a:cubicBezTo>
                  <a:cubicBezTo>
                    <a:pt x="342" y="636"/>
                    <a:pt x="323" y="647"/>
                    <a:pt x="305" y="658"/>
                  </a:cubicBezTo>
                  <a:cubicBezTo>
                    <a:pt x="294" y="664"/>
                    <a:pt x="285" y="664"/>
                    <a:pt x="274" y="658"/>
                  </a:cubicBezTo>
                  <a:cubicBezTo>
                    <a:pt x="188" y="608"/>
                    <a:pt x="101" y="558"/>
                    <a:pt x="14" y="508"/>
                  </a:cubicBezTo>
                  <a:cubicBezTo>
                    <a:pt x="4" y="502"/>
                    <a:pt x="0" y="494"/>
                    <a:pt x="0" y="483"/>
                  </a:cubicBezTo>
                  <a:cubicBezTo>
                    <a:pt x="0" y="382"/>
                    <a:pt x="0" y="282"/>
                    <a:pt x="0" y="182"/>
                  </a:cubicBezTo>
                  <a:cubicBezTo>
                    <a:pt x="0" y="170"/>
                    <a:pt x="4" y="162"/>
                    <a:pt x="14" y="156"/>
                  </a:cubicBezTo>
                  <a:cubicBezTo>
                    <a:pt x="101" y="107"/>
                    <a:pt x="188" y="56"/>
                    <a:pt x="275" y="6"/>
                  </a:cubicBezTo>
                  <a:cubicBezTo>
                    <a:pt x="285" y="0"/>
                    <a:pt x="294" y="0"/>
                    <a:pt x="304" y="6"/>
                  </a:cubicBezTo>
                  <a:cubicBezTo>
                    <a:pt x="391" y="56"/>
                    <a:pt x="478" y="107"/>
                    <a:pt x="565" y="157"/>
                  </a:cubicBezTo>
                  <a:cubicBezTo>
                    <a:pt x="575" y="162"/>
                    <a:pt x="579" y="170"/>
                    <a:pt x="579" y="181"/>
                  </a:cubicBezTo>
                  <a:cubicBezTo>
                    <a:pt x="579" y="207"/>
                    <a:pt x="579" y="233"/>
                    <a:pt x="579" y="259"/>
                  </a:cubicBezTo>
                  <a:cubicBezTo>
                    <a:pt x="579" y="276"/>
                    <a:pt x="570" y="286"/>
                    <a:pt x="557" y="286"/>
                  </a:cubicBezTo>
                  <a:cubicBezTo>
                    <a:pt x="544" y="286"/>
                    <a:pt x="535" y="276"/>
                    <a:pt x="535" y="259"/>
                  </a:cubicBezTo>
                  <a:cubicBezTo>
                    <a:pt x="534" y="245"/>
                    <a:pt x="535" y="232"/>
                    <a:pt x="535" y="217"/>
                  </a:cubicBezTo>
                  <a:close/>
                  <a:moveTo>
                    <a:pt x="266" y="602"/>
                  </a:moveTo>
                  <a:cubicBezTo>
                    <a:pt x="267" y="599"/>
                    <a:pt x="267" y="598"/>
                    <a:pt x="267" y="596"/>
                  </a:cubicBezTo>
                  <a:cubicBezTo>
                    <a:pt x="267" y="515"/>
                    <a:pt x="267" y="434"/>
                    <a:pt x="267" y="352"/>
                  </a:cubicBezTo>
                  <a:cubicBezTo>
                    <a:pt x="267" y="345"/>
                    <a:pt x="263" y="343"/>
                    <a:pt x="258" y="340"/>
                  </a:cubicBezTo>
                  <a:cubicBezTo>
                    <a:pt x="191" y="301"/>
                    <a:pt x="123" y="262"/>
                    <a:pt x="55" y="223"/>
                  </a:cubicBezTo>
                  <a:cubicBezTo>
                    <a:pt x="52" y="221"/>
                    <a:pt x="49" y="219"/>
                    <a:pt x="45" y="218"/>
                  </a:cubicBezTo>
                  <a:cubicBezTo>
                    <a:pt x="45" y="219"/>
                    <a:pt x="44" y="221"/>
                    <a:pt x="44" y="222"/>
                  </a:cubicBezTo>
                  <a:cubicBezTo>
                    <a:pt x="44" y="303"/>
                    <a:pt x="44" y="385"/>
                    <a:pt x="45" y="467"/>
                  </a:cubicBezTo>
                  <a:cubicBezTo>
                    <a:pt x="45" y="470"/>
                    <a:pt x="49" y="476"/>
                    <a:pt x="52" y="478"/>
                  </a:cubicBezTo>
                  <a:cubicBezTo>
                    <a:pt x="78" y="493"/>
                    <a:pt x="104" y="508"/>
                    <a:pt x="130" y="523"/>
                  </a:cubicBezTo>
                  <a:cubicBezTo>
                    <a:pt x="175" y="549"/>
                    <a:pt x="220" y="575"/>
                    <a:pt x="266" y="602"/>
                  </a:cubicBezTo>
                  <a:close/>
                  <a:moveTo>
                    <a:pt x="511" y="178"/>
                  </a:moveTo>
                  <a:cubicBezTo>
                    <a:pt x="509" y="176"/>
                    <a:pt x="507" y="175"/>
                    <a:pt x="505" y="173"/>
                  </a:cubicBezTo>
                  <a:cubicBezTo>
                    <a:pt x="435" y="133"/>
                    <a:pt x="366" y="93"/>
                    <a:pt x="296" y="53"/>
                  </a:cubicBezTo>
                  <a:cubicBezTo>
                    <a:pt x="290" y="50"/>
                    <a:pt x="286" y="51"/>
                    <a:pt x="281" y="54"/>
                  </a:cubicBezTo>
                  <a:cubicBezTo>
                    <a:pt x="213" y="94"/>
                    <a:pt x="144" y="133"/>
                    <a:pt x="76" y="173"/>
                  </a:cubicBezTo>
                  <a:cubicBezTo>
                    <a:pt x="73" y="174"/>
                    <a:pt x="71" y="176"/>
                    <a:pt x="68" y="178"/>
                  </a:cubicBezTo>
                  <a:cubicBezTo>
                    <a:pt x="70" y="179"/>
                    <a:pt x="70" y="180"/>
                    <a:pt x="71" y="180"/>
                  </a:cubicBezTo>
                  <a:cubicBezTo>
                    <a:pt x="142" y="221"/>
                    <a:pt x="213" y="262"/>
                    <a:pt x="284" y="303"/>
                  </a:cubicBezTo>
                  <a:cubicBezTo>
                    <a:pt x="287" y="305"/>
                    <a:pt x="294" y="304"/>
                    <a:pt x="297" y="302"/>
                  </a:cubicBezTo>
                  <a:cubicBezTo>
                    <a:pt x="342" y="277"/>
                    <a:pt x="386" y="251"/>
                    <a:pt x="430" y="226"/>
                  </a:cubicBezTo>
                  <a:cubicBezTo>
                    <a:pt x="457" y="210"/>
                    <a:pt x="483" y="194"/>
                    <a:pt x="511" y="178"/>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41" name="Google Shape;241;p8"/>
            <p:cNvSpPr/>
            <p:nvPr/>
          </p:nvSpPr>
          <p:spPr>
            <a:xfrm>
              <a:off x="5799138" y="2673350"/>
              <a:ext cx="214313" cy="341313"/>
            </a:xfrm>
            <a:custGeom>
              <a:rect b="b" l="l" r="r" t="t"/>
              <a:pathLst>
                <a:path extrusionOk="0" h="847" w="533">
                  <a:moveTo>
                    <a:pt x="245" y="505"/>
                  </a:moveTo>
                  <a:cubicBezTo>
                    <a:pt x="286" y="480"/>
                    <a:pt x="315" y="444"/>
                    <a:pt x="336" y="401"/>
                  </a:cubicBezTo>
                  <a:cubicBezTo>
                    <a:pt x="353" y="365"/>
                    <a:pt x="358" y="327"/>
                    <a:pt x="363" y="288"/>
                  </a:cubicBezTo>
                  <a:cubicBezTo>
                    <a:pt x="372" y="213"/>
                    <a:pt x="382" y="138"/>
                    <a:pt x="392" y="63"/>
                  </a:cubicBezTo>
                  <a:cubicBezTo>
                    <a:pt x="397" y="26"/>
                    <a:pt x="429" y="0"/>
                    <a:pt x="464" y="2"/>
                  </a:cubicBezTo>
                  <a:cubicBezTo>
                    <a:pt x="501" y="3"/>
                    <a:pt x="531" y="32"/>
                    <a:pt x="531" y="69"/>
                  </a:cubicBezTo>
                  <a:cubicBezTo>
                    <a:pt x="532" y="191"/>
                    <a:pt x="533" y="314"/>
                    <a:pt x="530" y="437"/>
                  </a:cubicBezTo>
                  <a:cubicBezTo>
                    <a:pt x="528" y="525"/>
                    <a:pt x="494" y="603"/>
                    <a:pt x="438" y="672"/>
                  </a:cubicBezTo>
                  <a:cubicBezTo>
                    <a:pt x="393" y="726"/>
                    <a:pt x="348" y="780"/>
                    <a:pt x="303" y="835"/>
                  </a:cubicBezTo>
                  <a:cubicBezTo>
                    <a:pt x="298" y="842"/>
                    <a:pt x="292" y="847"/>
                    <a:pt x="282" y="846"/>
                  </a:cubicBezTo>
                  <a:cubicBezTo>
                    <a:pt x="273" y="846"/>
                    <a:pt x="265" y="844"/>
                    <a:pt x="263" y="836"/>
                  </a:cubicBezTo>
                  <a:cubicBezTo>
                    <a:pt x="261" y="829"/>
                    <a:pt x="261" y="819"/>
                    <a:pt x="265" y="813"/>
                  </a:cubicBezTo>
                  <a:cubicBezTo>
                    <a:pt x="271" y="802"/>
                    <a:pt x="280" y="793"/>
                    <a:pt x="288" y="784"/>
                  </a:cubicBezTo>
                  <a:cubicBezTo>
                    <a:pt x="329" y="733"/>
                    <a:pt x="372" y="683"/>
                    <a:pt x="412" y="632"/>
                  </a:cubicBezTo>
                  <a:cubicBezTo>
                    <a:pt x="463" y="568"/>
                    <a:pt x="487" y="493"/>
                    <a:pt x="487" y="412"/>
                  </a:cubicBezTo>
                  <a:cubicBezTo>
                    <a:pt x="488" y="300"/>
                    <a:pt x="488" y="189"/>
                    <a:pt x="487" y="78"/>
                  </a:cubicBezTo>
                  <a:cubicBezTo>
                    <a:pt x="487" y="69"/>
                    <a:pt x="483" y="59"/>
                    <a:pt x="478" y="53"/>
                  </a:cubicBezTo>
                  <a:cubicBezTo>
                    <a:pt x="472" y="45"/>
                    <a:pt x="462" y="44"/>
                    <a:pt x="453" y="48"/>
                  </a:cubicBezTo>
                  <a:cubicBezTo>
                    <a:pt x="443" y="52"/>
                    <a:pt x="437" y="60"/>
                    <a:pt x="436" y="70"/>
                  </a:cubicBezTo>
                  <a:cubicBezTo>
                    <a:pt x="431" y="110"/>
                    <a:pt x="426" y="149"/>
                    <a:pt x="420" y="188"/>
                  </a:cubicBezTo>
                  <a:cubicBezTo>
                    <a:pt x="413" y="245"/>
                    <a:pt x="406" y="303"/>
                    <a:pt x="396" y="359"/>
                  </a:cubicBezTo>
                  <a:cubicBezTo>
                    <a:pt x="384" y="423"/>
                    <a:pt x="350" y="476"/>
                    <a:pt x="302" y="519"/>
                  </a:cubicBezTo>
                  <a:cubicBezTo>
                    <a:pt x="287" y="533"/>
                    <a:pt x="270" y="544"/>
                    <a:pt x="253" y="555"/>
                  </a:cubicBezTo>
                  <a:cubicBezTo>
                    <a:pt x="236" y="566"/>
                    <a:pt x="219" y="565"/>
                    <a:pt x="205" y="553"/>
                  </a:cubicBezTo>
                  <a:cubicBezTo>
                    <a:pt x="192" y="542"/>
                    <a:pt x="188" y="524"/>
                    <a:pt x="196" y="506"/>
                  </a:cubicBezTo>
                  <a:cubicBezTo>
                    <a:pt x="210" y="472"/>
                    <a:pt x="226" y="439"/>
                    <a:pt x="240" y="405"/>
                  </a:cubicBezTo>
                  <a:cubicBezTo>
                    <a:pt x="251" y="379"/>
                    <a:pt x="237" y="353"/>
                    <a:pt x="210" y="350"/>
                  </a:cubicBezTo>
                  <a:cubicBezTo>
                    <a:pt x="196" y="349"/>
                    <a:pt x="184" y="354"/>
                    <a:pt x="175" y="366"/>
                  </a:cubicBezTo>
                  <a:cubicBezTo>
                    <a:pt x="116" y="440"/>
                    <a:pt x="76" y="523"/>
                    <a:pt x="62" y="618"/>
                  </a:cubicBezTo>
                  <a:cubicBezTo>
                    <a:pt x="55" y="670"/>
                    <a:pt x="53" y="723"/>
                    <a:pt x="48" y="775"/>
                  </a:cubicBezTo>
                  <a:cubicBezTo>
                    <a:pt x="47" y="793"/>
                    <a:pt x="46" y="811"/>
                    <a:pt x="44" y="829"/>
                  </a:cubicBezTo>
                  <a:cubicBezTo>
                    <a:pt x="43" y="841"/>
                    <a:pt x="36" y="846"/>
                    <a:pt x="24" y="846"/>
                  </a:cubicBezTo>
                  <a:cubicBezTo>
                    <a:pt x="8" y="846"/>
                    <a:pt x="0" y="839"/>
                    <a:pt x="1" y="822"/>
                  </a:cubicBezTo>
                  <a:cubicBezTo>
                    <a:pt x="2" y="805"/>
                    <a:pt x="3" y="787"/>
                    <a:pt x="4" y="769"/>
                  </a:cubicBezTo>
                  <a:cubicBezTo>
                    <a:pt x="7" y="723"/>
                    <a:pt x="10" y="677"/>
                    <a:pt x="15" y="631"/>
                  </a:cubicBezTo>
                  <a:cubicBezTo>
                    <a:pt x="22" y="567"/>
                    <a:pt x="40" y="505"/>
                    <a:pt x="70" y="448"/>
                  </a:cubicBezTo>
                  <a:cubicBezTo>
                    <a:pt x="91" y="411"/>
                    <a:pt x="115" y="375"/>
                    <a:pt x="139" y="340"/>
                  </a:cubicBezTo>
                  <a:cubicBezTo>
                    <a:pt x="159" y="312"/>
                    <a:pt x="188" y="301"/>
                    <a:pt x="222" y="307"/>
                  </a:cubicBezTo>
                  <a:cubicBezTo>
                    <a:pt x="253" y="313"/>
                    <a:pt x="275" y="333"/>
                    <a:pt x="285" y="364"/>
                  </a:cubicBezTo>
                  <a:cubicBezTo>
                    <a:pt x="292" y="386"/>
                    <a:pt x="289" y="407"/>
                    <a:pt x="279" y="427"/>
                  </a:cubicBezTo>
                  <a:cubicBezTo>
                    <a:pt x="268" y="453"/>
                    <a:pt x="256" y="479"/>
                    <a:pt x="245" y="505"/>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42" name="Google Shape;242;p8"/>
            <p:cNvSpPr/>
            <p:nvPr/>
          </p:nvSpPr>
          <p:spPr>
            <a:xfrm>
              <a:off x="5881688" y="2686050"/>
              <a:ext cx="19050" cy="15875"/>
            </a:xfrm>
            <a:custGeom>
              <a:rect b="b" l="l" r="r" t="t"/>
              <a:pathLst>
                <a:path extrusionOk="0" h="43" w="44">
                  <a:moveTo>
                    <a:pt x="22" y="0"/>
                  </a:moveTo>
                  <a:cubicBezTo>
                    <a:pt x="34" y="0"/>
                    <a:pt x="44" y="10"/>
                    <a:pt x="44" y="22"/>
                  </a:cubicBezTo>
                  <a:cubicBezTo>
                    <a:pt x="44" y="33"/>
                    <a:pt x="34" y="43"/>
                    <a:pt x="22" y="43"/>
                  </a:cubicBezTo>
                  <a:cubicBezTo>
                    <a:pt x="10" y="43"/>
                    <a:pt x="0" y="33"/>
                    <a:pt x="0" y="21"/>
                  </a:cubicBezTo>
                  <a:cubicBezTo>
                    <a:pt x="0" y="9"/>
                    <a:pt x="10" y="0"/>
                    <a:pt x="22" y="0"/>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grpSp>
      <p:grpSp>
        <p:nvGrpSpPr>
          <p:cNvPr id="243" name="Google Shape;243;p8"/>
          <p:cNvGrpSpPr/>
          <p:nvPr/>
        </p:nvGrpSpPr>
        <p:grpSpPr>
          <a:xfrm>
            <a:off x="1367936" y="4649618"/>
            <a:ext cx="492262" cy="472398"/>
            <a:chOff x="6710363" y="2617788"/>
            <a:chExt cx="365125" cy="365125"/>
          </a:xfrm>
        </p:grpSpPr>
        <p:sp>
          <p:nvSpPr>
            <p:cNvPr id="244" name="Google Shape;244;p8"/>
            <p:cNvSpPr/>
            <p:nvPr/>
          </p:nvSpPr>
          <p:spPr>
            <a:xfrm>
              <a:off x="6710363" y="2768600"/>
              <a:ext cx="60325" cy="66675"/>
            </a:xfrm>
            <a:custGeom>
              <a:rect b="b" l="l" r="r" t="t"/>
              <a:pathLst>
                <a:path extrusionOk="0" h="297" w="272">
                  <a:moveTo>
                    <a:pt x="0" y="128"/>
                  </a:moveTo>
                  <a:cubicBezTo>
                    <a:pt x="8" y="95"/>
                    <a:pt x="22" y="66"/>
                    <a:pt x="50" y="44"/>
                  </a:cubicBezTo>
                  <a:cubicBezTo>
                    <a:pt x="106" y="0"/>
                    <a:pt x="192" y="14"/>
                    <a:pt x="232" y="74"/>
                  </a:cubicBezTo>
                  <a:cubicBezTo>
                    <a:pt x="272" y="134"/>
                    <a:pt x="253" y="218"/>
                    <a:pt x="191" y="253"/>
                  </a:cubicBezTo>
                  <a:cubicBezTo>
                    <a:pt x="114" y="297"/>
                    <a:pt x="22" y="256"/>
                    <a:pt x="3" y="168"/>
                  </a:cubicBezTo>
                  <a:cubicBezTo>
                    <a:pt x="2" y="165"/>
                    <a:pt x="1" y="163"/>
                    <a:pt x="0" y="160"/>
                  </a:cubicBezTo>
                  <a:cubicBezTo>
                    <a:pt x="0" y="150"/>
                    <a:pt x="0" y="139"/>
                    <a:pt x="0" y="128"/>
                  </a:cubicBezTo>
                  <a:close/>
                  <a:moveTo>
                    <a:pt x="48" y="145"/>
                  </a:moveTo>
                  <a:cubicBezTo>
                    <a:pt x="49" y="188"/>
                    <a:pt x="85" y="223"/>
                    <a:pt x="127" y="223"/>
                  </a:cubicBezTo>
                  <a:cubicBezTo>
                    <a:pt x="171" y="222"/>
                    <a:pt x="205" y="187"/>
                    <a:pt x="205" y="144"/>
                  </a:cubicBezTo>
                  <a:cubicBezTo>
                    <a:pt x="205" y="101"/>
                    <a:pt x="169" y="65"/>
                    <a:pt x="126" y="66"/>
                  </a:cubicBezTo>
                  <a:cubicBezTo>
                    <a:pt x="83" y="67"/>
                    <a:pt x="48" y="102"/>
                    <a:pt x="48" y="145"/>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45" name="Google Shape;245;p8"/>
            <p:cNvSpPr/>
            <p:nvPr/>
          </p:nvSpPr>
          <p:spPr>
            <a:xfrm>
              <a:off x="6862763" y="2925763"/>
              <a:ext cx="61913" cy="57150"/>
            </a:xfrm>
            <a:custGeom>
              <a:rect b="b" l="l" r="r" t="t"/>
              <a:pathLst>
                <a:path extrusionOk="0" h="257" w="280">
                  <a:moveTo>
                    <a:pt x="119" y="257"/>
                  </a:moveTo>
                  <a:cubicBezTo>
                    <a:pt x="85" y="249"/>
                    <a:pt x="55" y="235"/>
                    <a:pt x="34" y="205"/>
                  </a:cubicBezTo>
                  <a:cubicBezTo>
                    <a:pt x="4" y="162"/>
                    <a:pt x="0" y="116"/>
                    <a:pt x="25" y="70"/>
                  </a:cubicBezTo>
                  <a:cubicBezTo>
                    <a:pt x="51" y="23"/>
                    <a:pt x="92" y="0"/>
                    <a:pt x="146" y="5"/>
                  </a:cubicBezTo>
                  <a:cubicBezTo>
                    <a:pt x="198" y="9"/>
                    <a:pt x="236" y="37"/>
                    <a:pt x="253" y="87"/>
                  </a:cubicBezTo>
                  <a:cubicBezTo>
                    <a:pt x="280" y="163"/>
                    <a:pt x="236" y="238"/>
                    <a:pt x="157" y="254"/>
                  </a:cubicBezTo>
                  <a:cubicBezTo>
                    <a:pt x="155" y="255"/>
                    <a:pt x="153" y="256"/>
                    <a:pt x="151" y="257"/>
                  </a:cubicBezTo>
                  <a:cubicBezTo>
                    <a:pt x="141" y="257"/>
                    <a:pt x="130" y="257"/>
                    <a:pt x="119" y="257"/>
                  </a:cubicBezTo>
                  <a:close/>
                  <a:moveTo>
                    <a:pt x="135" y="208"/>
                  </a:moveTo>
                  <a:cubicBezTo>
                    <a:pt x="178" y="209"/>
                    <a:pt x="214" y="173"/>
                    <a:pt x="214" y="130"/>
                  </a:cubicBezTo>
                  <a:cubicBezTo>
                    <a:pt x="214" y="87"/>
                    <a:pt x="178" y="52"/>
                    <a:pt x="135" y="52"/>
                  </a:cubicBezTo>
                  <a:cubicBezTo>
                    <a:pt x="92" y="52"/>
                    <a:pt x="57" y="87"/>
                    <a:pt x="57" y="130"/>
                  </a:cubicBezTo>
                  <a:cubicBezTo>
                    <a:pt x="57" y="173"/>
                    <a:pt x="92" y="208"/>
                    <a:pt x="135" y="208"/>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46" name="Google Shape;246;p8"/>
            <p:cNvSpPr/>
            <p:nvPr/>
          </p:nvSpPr>
          <p:spPr>
            <a:xfrm>
              <a:off x="6823075" y="2697163"/>
              <a:ext cx="138113" cy="184151"/>
            </a:xfrm>
            <a:custGeom>
              <a:rect b="b" l="l" r="r" t="t"/>
              <a:pathLst>
                <a:path extrusionOk="0" h="822" w="614">
                  <a:moveTo>
                    <a:pt x="443" y="484"/>
                  </a:moveTo>
                  <a:cubicBezTo>
                    <a:pt x="381" y="591"/>
                    <a:pt x="234" y="592"/>
                    <a:pt x="171" y="484"/>
                  </a:cubicBezTo>
                  <a:cubicBezTo>
                    <a:pt x="144" y="495"/>
                    <a:pt x="116" y="505"/>
                    <a:pt x="89" y="518"/>
                  </a:cubicBezTo>
                  <a:cubicBezTo>
                    <a:pt x="60" y="533"/>
                    <a:pt x="49" y="560"/>
                    <a:pt x="49" y="593"/>
                  </a:cubicBezTo>
                  <a:cubicBezTo>
                    <a:pt x="49" y="655"/>
                    <a:pt x="49" y="718"/>
                    <a:pt x="49" y="781"/>
                  </a:cubicBezTo>
                  <a:cubicBezTo>
                    <a:pt x="49" y="786"/>
                    <a:pt x="49" y="790"/>
                    <a:pt x="49" y="794"/>
                  </a:cubicBezTo>
                  <a:cubicBezTo>
                    <a:pt x="48" y="811"/>
                    <a:pt x="40" y="821"/>
                    <a:pt x="26" y="822"/>
                  </a:cubicBezTo>
                  <a:cubicBezTo>
                    <a:pt x="13" y="822"/>
                    <a:pt x="1" y="812"/>
                    <a:pt x="1" y="796"/>
                  </a:cubicBezTo>
                  <a:cubicBezTo>
                    <a:pt x="1" y="721"/>
                    <a:pt x="0" y="645"/>
                    <a:pt x="3" y="570"/>
                  </a:cubicBezTo>
                  <a:cubicBezTo>
                    <a:pt x="5" y="526"/>
                    <a:pt x="31" y="492"/>
                    <a:pt x="72" y="473"/>
                  </a:cubicBezTo>
                  <a:cubicBezTo>
                    <a:pt x="107" y="457"/>
                    <a:pt x="144" y="444"/>
                    <a:pt x="180" y="430"/>
                  </a:cubicBezTo>
                  <a:cubicBezTo>
                    <a:pt x="202" y="421"/>
                    <a:pt x="206" y="416"/>
                    <a:pt x="206" y="392"/>
                  </a:cubicBezTo>
                  <a:cubicBezTo>
                    <a:pt x="206" y="389"/>
                    <a:pt x="206" y="386"/>
                    <a:pt x="206" y="384"/>
                  </a:cubicBezTo>
                  <a:cubicBezTo>
                    <a:pt x="209" y="361"/>
                    <a:pt x="203" y="343"/>
                    <a:pt x="187" y="325"/>
                  </a:cubicBezTo>
                  <a:cubicBezTo>
                    <a:pt x="164" y="300"/>
                    <a:pt x="156" y="268"/>
                    <a:pt x="155" y="235"/>
                  </a:cubicBezTo>
                  <a:cubicBezTo>
                    <a:pt x="154" y="229"/>
                    <a:pt x="154" y="222"/>
                    <a:pt x="150" y="217"/>
                  </a:cubicBezTo>
                  <a:cubicBezTo>
                    <a:pt x="96" y="130"/>
                    <a:pt x="152" y="8"/>
                    <a:pt x="269" y="5"/>
                  </a:cubicBezTo>
                  <a:cubicBezTo>
                    <a:pt x="309" y="3"/>
                    <a:pt x="350" y="0"/>
                    <a:pt x="390" y="12"/>
                  </a:cubicBezTo>
                  <a:cubicBezTo>
                    <a:pt x="471" y="38"/>
                    <a:pt x="509" y="135"/>
                    <a:pt x="468" y="210"/>
                  </a:cubicBezTo>
                  <a:cubicBezTo>
                    <a:pt x="463" y="218"/>
                    <a:pt x="460" y="228"/>
                    <a:pt x="460" y="237"/>
                  </a:cubicBezTo>
                  <a:cubicBezTo>
                    <a:pt x="457" y="277"/>
                    <a:pt x="443" y="311"/>
                    <a:pt x="416" y="341"/>
                  </a:cubicBezTo>
                  <a:cubicBezTo>
                    <a:pt x="412" y="344"/>
                    <a:pt x="409" y="350"/>
                    <a:pt x="409" y="356"/>
                  </a:cubicBezTo>
                  <a:cubicBezTo>
                    <a:pt x="408" y="369"/>
                    <a:pt x="409" y="383"/>
                    <a:pt x="408" y="397"/>
                  </a:cubicBezTo>
                  <a:cubicBezTo>
                    <a:pt x="408" y="413"/>
                    <a:pt x="416" y="423"/>
                    <a:pt x="431" y="428"/>
                  </a:cubicBezTo>
                  <a:cubicBezTo>
                    <a:pt x="462" y="440"/>
                    <a:pt x="493" y="452"/>
                    <a:pt x="525" y="465"/>
                  </a:cubicBezTo>
                  <a:cubicBezTo>
                    <a:pt x="584" y="488"/>
                    <a:pt x="613" y="530"/>
                    <a:pt x="614" y="595"/>
                  </a:cubicBezTo>
                  <a:cubicBezTo>
                    <a:pt x="614" y="659"/>
                    <a:pt x="614" y="723"/>
                    <a:pt x="614" y="787"/>
                  </a:cubicBezTo>
                  <a:cubicBezTo>
                    <a:pt x="614" y="793"/>
                    <a:pt x="614" y="801"/>
                    <a:pt x="611" y="805"/>
                  </a:cubicBezTo>
                  <a:cubicBezTo>
                    <a:pt x="605" y="812"/>
                    <a:pt x="596" y="820"/>
                    <a:pt x="588" y="821"/>
                  </a:cubicBezTo>
                  <a:cubicBezTo>
                    <a:pt x="577" y="822"/>
                    <a:pt x="568" y="814"/>
                    <a:pt x="566" y="801"/>
                  </a:cubicBezTo>
                  <a:cubicBezTo>
                    <a:pt x="566" y="796"/>
                    <a:pt x="566" y="790"/>
                    <a:pt x="566" y="784"/>
                  </a:cubicBezTo>
                  <a:cubicBezTo>
                    <a:pt x="566" y="722"/>
                    <a:pt x="566" y="659"/>
                    <a:pt x="566" y="597"/>
                  </a:cubicBezTo>
                  <a:cubicBezTo>
                    <a:pt x="566" y="550"/>
                    <a:pt x="549" y="526"/>
                    <a:pt x="506" y="509"/>
                  </a:cubicBezTo>
                  <a:cubicBezTo>
                    <a:pt x="485" y="501"/>
                    <a:pt x="464" y="493"/>
                    <a:pt x="443" y="484"/>
                  </a:cubicBezTo>
                  <a:close/>
                  <a:moveTo>
                    <a:pt x="434" y="158"/>
                  </a:moveTo>
                  <a:cubicBezTo>
                    <a:pt x="445" y="111"/>
                    <a:pt x="410" y="60"/>
                    <a:pt x="361" y="55"/>
                  </a:cubicBezTo>
                  <a:cubicBezTo>
                    <a:pt x="329" y="51"/>
                    <a:pt x="296" y="51"/>
                    <a:pt x="264" y="53"/>
                  </a:cubicBezTo>
                  <a:cubicBezTo>
                    <a:pt x="213" y="57"/>
                    <a:pt x="180" y="92"/>
                    <a:pt x="178" y="141"/>
                  </a:cubicBezTo>
                  <a:cubicBezTo>
                    <a:pt x="177" y="150"/>
                    <a:pt x="177" y="157"/>
                    <a:pt x="188" y="162"/>
                  </a:cubicBezTo>
                  <a:cubicBezTo>
                    <a:pt x="195" y="165"/>
                    <a:pt x="201" y="176"/>
                    <a:pt x="202" y="184"/>
                  </a:cubicBezTo>
                  <a:cubicBezTo>
                    <a:pt x="204" y="198"/>
                    <a:pt x="203" y="214"/>
                    <a:pt x="203" y="229"/>
                  </a:cubicBezTo>
                  <a:cubicBezTo>
                    <a:pt x="203" y="310"/>
                    <a:pt x="276" y="353"/>
                    <a:pt x="339" y="332"/>
                  </a:cubicBezTo>
                  <a:cubicBezTo>
                    <a:pt x="394" y="314"/>
                    <a:pt x="415" y="267"/>
                    <a:pt x="411" y="212"/>
                  </a:cubicBezTo>
                  <a:cubicBezTo>
                    <a:pt x="411" y="209"/>
                    <a:pt x="404" y="203"/>
                    <a:pt x="400" y="203"/>
                  </a:cubicBezTo>
                  <a:cubicBezTo>
                    <a:pt x="348" y="195"/>
                    <a:pt x="299" y="177"/>
                    <a:pt x="252" y="155"/>
                  </a:cubicBezTo>
                  <a:cubicBezTo>
                    <a:pt x="235" y="147"/>
                    <a:pt x="228" y="134"/>
                    <a:pt x="234" y="121"/>
                  </a:cubicBezTo>
                  <a:cubicBezTo>
                    <a:pt x="240" y="108"/>
                    <a:pt x="254" y="105"/>
                    <a:pt x="271" y="112"/>
                  </a:cubicBezTo>
                  <a:cubicBezTo>
                    <a:pt x="291" y="120"/>
                    <a:pt x="311" y="129"/>
                    <a:pt x="331" y="136"/>
                  </a:cubicBezTo>
                  <a:cubicBezTo>
                    <a:pt x="364" y="148"/>
                    <a:pt x="399" y="156"/>
                    <a:pt x="434" y="158"/>
                  </a:cubicBezTo>
                  <a:close/>
                  <a:moveTo>
                    <a:pt x="395" y="469"/>
                  </a:moveTo>
                  <a:cubicBezTo>
                    <a:pt x="384" y="454"/>
                    <a:pt x="372" y="442"/>
                    <a:pt x="366" y="428"/>
                  </a:cubicBezTo>
                  <a:cubicBezTo>
                    <a:pt x="360" y="413"/>
                    <a:pt x="361" y="395"/>
                    <a:pt x="358" y="377"/>
                  </a:cubicBezTo>
                  <a:cubicBezTo>
                    <a:pt x="324" y="389"/>
                    <a:pt x="290" y="387"/>
                    <a:pt x="254" y="377"/>
                  </a:cubicBezTo>
                  <a:cubicBezTo>
                    <a:pt x="256" y="414"/>
                    <a:pt x="250" y="445"/>
                    <a:pt x="218" y="465"/>
                  </a:cubicBezTo>
                  <a:cubicBezTo>
                    <a:pt x="261" y="534"/>
                    <a:pt x="357" y="534"/>
                    <a:pt x="395" y="469"/>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47" name="Google Shape;247;p8"/>
            <p:cNvSpPr/>
            <p:nvPr/>
          </p:nvSpPr>
          <p:spPr>
            <a:xfrm>
              <a:off x="6738938" y="2841625"/>
              <a:ext cx="114301" cy="112712"/>
            </a:xfrm>
            <a:custGeom>
              <a:rect b="b" l="l" r="r" t="t"/>
              <a:pathLst>
                <a:path extrusionOk="0" h="507" w="507">
                  <a:moveTo>
                    <a:pt x="26" y="0"/>
                  </a:moveTo>
                  <a:cubicBezTo>
                    <a:pt x="38" y="0"/>
                    <a:pt x="44" y="11"/>
                    <a:pt x="49" y="23"/>
                  </a:cubicBezTo>
                  <a:cubicBezTo>
                    <a:pt x="66" y="64"/>
                    <a:pt x="82" y="107"/>
                    <a:pt x="104" y="147"/>
                  </a:cubicBezTo>
                  <a:cubicBezTo>
                    <a:pt x="186" y="293"/>
                    <a:pt x="308" y="394"/>
                    <a:pt x="467" y="450"/>
                  </a:cubicBezTo>
                  <a:cubicBezTo>
                    <a:pt x="472" y="452"/>
                    <a:pt x="478" y="454"/>
                    <a:pt x="483" y="456"/>
                  </a:cubicBezTo>
                  <a:cubicBezTo>
                    <a:pt x="500" y="462"/>
                    <a:pt x="507" y="474"/>
                    <a:pt x="502" y="488"/>
                  </a:cubicBezTo>
                  <a:cubicBezTo>
                    <a:pt x="498" y="501"/>
                    <a:pt x="484" y="507"/>
                    <a:pt x="468" y="501"/>
                  </a:cubicBezTo>
                  <a:cubicBezTo>
                    <a:pt x="442" y="492"/>
                    <a:pt x="416" y="483"/>
                    <a:pt x="391" y="471"/>
                  </a:cubicBezTo>
                  <a:cubicBezTo>
                    <a:pt x="200" y="382"/>
                    <a:pt x="70" y="238"/>
                    <a:pt x="3" y="38"/>
                  </a:cubicBezTo>
                  <a:cubicBezTo>
                    <a:pt x="2" y="33"/>
                    <a:pt x="0" y="28"/>
                    <a:pt x="0" y="24"/>
                  </a:cubicBezTo>
                  <a:cubicBezTo>
                    <a:pt x="0" y="10"/>
                    <a:pt x="10" y="0"/>
                    <a:pt x="26" y="0"/>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48" name="Google Shape;248;p8"/>
            <p:cNvSpPr/>
            <p:nvPr/>
          </p:nvSpPr>
          <p:spPr>
            <a:xfrm>
              <a:off x="6932613" y="2840038"/>
              <a:ext cx="112713" cy="114300"/>
            </a:xfrm>
            <a:custGeom>
              <a:rect b="b" l="l" r="r" t="t"/>
              <a:pathLst>
                <a:path extrusionOk="0" h="510" w="508">
                  <a:moveTo>
                    <a:pt x="508" y="23"/>
                  </a:moveTo>
                  <a:cubicBezTo>
                    <a:pt x="506" y="32"/>
                    <a:pt x="505" y="36"/>
                    <a:pt x="503" y="41"/>
                  </a:cubicBezTo>
                  <a:cubicBezTo>
                    <a:pt x="424" y="271"/>
                    <a:pt x="270" y="425"/>
                    <a:pt x="40" y="504"/>
                  </a:cubicBezTo>
                  <a:cubicBezTo>
                    <a:pt x="22" y="510"/>
                    <a:pt x="8" y="504"/>
                    <a:pt x="4" y="490"/>
                  </a:cubicBezTo>
                  <a:cubicBezTo>
                    <a:pt x="0" y="476"/>
                    <a:pt x="7" y="464"/>
                    <a:pt x="25" y="458"/>
                  </a:cubicBezTo>
                  <a:cubicBezTo>
                    <a:pt x="106" y="432"/>
                    <a:pt x="180" y="392"/>
                    <a:pt x="246" y="337"/>
                  </a:cubicBezTo>
                  <a:cubicBezTo>
                    <a:pt x="344" y="256"/>
                    <a:pt x="413" y="156"/>
                    <a:pt x="454" y="36"/>
                  </a:cubicBezTo>
                  <a:cubicBezTo>
                    <a:pt x="457" y="29"/>
                    <a:pt x="459" y="21"/>
                    <a:pt x="463" y="14"/>
                  </a:cubicBezTo>
                  <a:cubicBezTo>
                    <a:pt x="469" y="4"/>
                    <a:pt x="480" y="0"/>
                    <a:pt x="489" y="5"/>
                  </a:cubicBezTo>
                  <a:cubicBezTo>
                    <a:pt x="497" y="8"/>
                    <a:pt x="503" y="17"/>
                    <a:pt x="508" y="23"/>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49" name="Google Shape;249;p8"/>
            <p:cNvSpPr/>
            <p:nvPr/>
          </p:nvSpPr>
          <p:spPr>
            <a:xfrm>
              <a:off x="6738938" y="2647950"/>
              <a:ext cx="112713" cy="112713"/>
            </a:xfrm>
            <a:custGeom>
              <a:rect b="b" l="l" r="r" t="t"/>
              <a:pathLst>
                <a:path extrusionOk="0" h="505" w="510">
                  <a:moveTo>
                    <a:pt x="28" y="505"/>
                  </a:moveTo>
                  <a:cubicBezTo>
                    <a:pt x="10" y="505"/>
                    <a:pt x="0" y="489"/>
                    <a:pt x="6" y="469"/>
                  </a:cubicBezTo>
                  <a:cubicBezTo>
                    <a:pt x="24" y="413"/>
                    <a:pt x="48" y="360"/>
                    <a:pt x="79" y="310"/>
                  </a:cubicBezTo>
                  <a:cubicBezTo>
                    <a:pt x="171" y="163"/>
                    <a:pt x="300" y="62"/>
                    <a:pt x="464" y="6"/>
                  </a:cubicBezTo>
                  <a:cubicBezTo>
                    <a:pt x="469" y="5"/>
                    <a:pt x="474" y="3"/>
                    <a:pt x="479" y="2"/>
                  </a:cubicBezTo>
                  <a:cubicBezTo>
                    <a:pt x="492" y="0"/>
                    <a:pt x="502" y="5"/>
                    <a:pt x="506" y="17"/>
                  </a:cubicBezTo>
                  <a:cubicBezTo>
                    <a:pt x="510" y="29"/>
                    <a:pt x="506" y="40"/>
                    <a:pt x="494" y="46"/>
                  </a:cubicBezTo>
                  <a:cubicBezTo>
                    <a:pt x="489" y="48"/>
                    <a:pt x="485" y="50"/>
                    <a:pt x="480" y="51"/>
                  </a:cubicBezTo>
                  <a:cubicBezTo>
                    <a:pt x="270" y="125"/>
                    <a:pt x="127" y="268"/>
                    <a:pt x="54" y="478"/>
                  </a:cubicBezTo>
                  <a:cubicBezTo>
                    <a:pt x="49" y="491"/>
                    <a:pt x="45" y="504"/>
                    <a:pt x="28" y="505"/>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50" name="Google Shape;250;p8"/>
            <p:cNvSpPr/>
            <p:nvPr/>
          </p:nvSpPr>
          <p:spPr>
            <a:xfrm>
              <a:off x="6932613" y="2647950"/>
              <a:ext cx="112713" cy="112713"/>
            </a:xfrm>
            <a:custGeom>
              <a:rect b="b" l="l" r="r" t="t"/>
              <a:pathLst>
                <a:path extrusionOk="0" h="509" w="509">
                  <a:moveTo>
                    <a:pt x="22" y="0"/>
                  </a:moveTo>
                  <a:cubicBezTo>
                    <a:pt x="32" y="3"/>
                    <a:pt x="38" y="4"/>
                    <a:pt x="43" y="6"/>
                  </a:cubicBezTo>
                  <a:cubicBezTo>
                    <a:pt x="271" y="85"/>
                    <a:pt x="424" y="238"/>
                    <a:pt x="503" y="466"/>
                  </a:cubicBezTo>
                  <a:cubicBezTo>
                    <a:pt x="503" y="468"/>
                    <a:pt x="505" y="471"/>
                    <a:pt x="505" y="473"/>
                  </a:cubicBezTo>
                  <a:cubicBezTo>
                    <a:pt x="509" y="488"/>
                    <a:pt x="503" y="500"/>
                    <a:pt x="490" y="505"/>
                  </a:cubicBezTo>
                  <a:cubicBezTo>
                    <a:pt x="478" y="509"/>
                    <a:pt x="466" y="503"/>
                    <a:pt x="460" y="489"/>
                  </a:cubicBezTo>
                  <a:cubicBezTo>
                    <a:pt x="447" y="458"/>
                    <a:pt x="437" y="426"/>
                    <a:pt x="423" y="397"/>
                  </a:cubicBezTo>
                  <a:cubicBezTo>
                    <a:pt x="341" y="229"/>
                    <a:pt x="211" y="116"/>
                    <a:pt x="35" y="54"/>
                  </a:cubicBezTo>
                  <a:cubicBezTo>
                    <a:pt x="28" y="51"/>
                    <a:pt x="20" y="49"/>
                    <a:pt x="14" y="46"/>
                  </a:cubicBezTo>
                  <a:cubicBezTo>
                    <a:pt x="4" y="40"/>
                    <a:pt x="0" y="29"/>
                    <a:pt x="4" y="20"/>
                  </a:cubicBezTo>
                  <a:cubicBezTo>
                    <a:pt x="8" y="12"/>
                    <a:pt x="17" y="6"/>
                    <a:pt x="22" y="0"/>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51" name="Google Shape;251;p8"/>
            <p:cNvSpPr/>
            <p:nvPr/>
          </p:nvSpPr>
          <p:spPr>
            <a:xfrm>
              <a:off x="6862763" y="2617788"/>
              <a:ext cx="58738" cy="58738"/>
            </a:xfrm>
            <a:custGeom>
              <a:rect b="b" l="l" r="r" t="t"/>
              <a:pathLst>
                <a:path extrusionOk="0" h="263" w="263">
                  <a:moveTo>
                    <a:pt x="6" y="124"/>
                  </a:moveTo>
                  <a:cubicBezTo>
                    <a:pt x="9" y="52"/>
                    <a:pt x="72" y="0"/>
                    <a:pt x="138" y="5"/>
                  </a:cubicBezTo>
                  <a:cubicBezTo>
                    <a:pt x="210" y="10"/>
                    <a:pt x="263" y="70"/>
                    <a:pt x="257" y="139"/>
                  </a:cubicBezTo>
                  <a:cubicBezTo>
                    <a:pt x="250" y="211"/>
                    <a:pt x="191" y="263"/>
                    <a:pt x="120" y="257"/>
                  </a:cubicBezTo>
                  <a:cubicBezTo>
                    <a:pt x="52" y="250"/>
                    <a:pt x="0" y="190"/>
                    <a:pt x="6" y="124"/>
                  </a:cubicBezTo>
                  <a:close/>
                  <a:moveTo>
                    <a:pt x="131" y="52"/>
                  </a:moveTo>
                  <a:cubicBezTo>
                    <a:pt x="88" y="52"/>
                    <a:pt x="53" y="88"/>
                    <a:pt x="53" y="131"/>
                  </a:cubicBezTo>
                  <a:cubicBezTo>
                    <a:pt x="53" y="174"/>
                    <a:pt x="88" y="209"/>
                    <a:pt x="131" y="209"/>
                  </a:cubicBezTo>
                  <a:cubicBezTo>
                    <a:pt x="175" y="209"/>
                    <a:pt x="210" y="174"/>
                    <a:pt x="210" y="131"/>
                  </a:cubicBezTo>
                  <a:cubicBezTo>
                    <a:pt x="209" y="88"/>
                    <a:pt x="174" y="52"/>
                    <a:pt x="131" y="52"/>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52" name="Google Shape;252;p8"/>
            <p:cNvSpPr/>
            <p:nvPr/>
          </p:nvSpPr>
          <p:spPr>
            <a:xfrm>
              <a:off x="7018338" y="2771775"/>
              <a:ext cx="57150" cy="58738"/>
            </a:xfrm>
            <a:custGeom>
              <a:rect b="b" l="l" r="r" t="t"/>
              <a:pathLst>
                <a:path extrusionOk="0" h="262" w="262">
                  <a:moveTo>
                    <a:pt x="126" y="257"/>
                  </a:moveTo>
                  <a:cubicBezTo>
                    <a:pt x="53" y="252"/>
                    <a:pt x="0" y="194"/>
                    <a:pt x="5" y="124"/>
                  </a:cubicBezTo>
                  <a:cubicBezTo>
                    <a:pt x="10" y="54"/>
                    <a:pt x="70" y="0"/>
                    <a:pt x="137" y="6"/>
                  </a:cubicBezTo>
                  <a:cubicBezTo>
                    <a:pt x="208" y="11"/>
                    <a:pt x="262" y="70"/>
                    <a:pt x="257" y="137"/>
                  </a:cubicBezTo>
                  <a:cubicBezTo>
                    <a:pt x="252" y="208"/>
                    <a:pt x="193" y="262"/>
                    <a:pt x="126" y="257"/>
                  </a:cubicBezTo>
                  <a:close/>
                  <a:moveTo>
                    <a:pt x="53" y="132"/>
                  </a:moveTo>
                  <a:cubicBezTo>
                    <a:pt x="53" y="175"/>
                    <a:pt x="88" y="210"/>
                    <a:pt x="131" y="210"/>
                  </a:cubicBezTo>
                  <a:cubicBezTo>
                    <a:pt x="175" y="209"/>
                    <a:pt x="210" y="174"/>
                    <a:pt x="209" y="131"/>
                  </a:cubicBezTo>
                  <a:cubicBezTo>
                    <a:pt x="209" y="88"/>
                    <a:pt x="173" y="53"/>
                    <a:pt x="130" y="53"/>
                  </a:cubicBezTo>
                  <a:cubicBezTo>
                    <a:pt x="87" y="54"/>
                    <a:pt x="52" y="89"/>
                    <a:pt x="53" y="132"/>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53" name="Google Shape;253;p8"/>
            <p:cNvSpPr/>
            <p:nvPr/>
          </p:nvSpPr>
          <p:spPr>
            <a:xfrm>
              <a:off x="6846888" y="2835275"/>
              <a:ext cx="11113" cy="63500"/>
            </a:xfrm>
            <a:custGeom>
              <a:rect b="b" l="l" r="r" t="t"/>
              <a:pathLst>
                <a:path extrusionOk="0" h="285" w="49">
                  <a:moveTo>
                    <a:pt x="48" y="138"/>
                  </a:moveTo>
                  <a:cubicBezTo>
                    <a:pt x="48" y="176"/>
                    <a:pt x="49" y="213"/>
                    <a:pt x="48" y="251"/>
                  </a:cubicBezTo>
                  <a:cubicBezTo>
                    <a:pt x="48" y="273"/>
                    <a:pt x="28" y="285"/>
                    <a:pt x="13" y="273"/>
                  </a:cubicBezTo>
                  <a:cubicBezTo>
                    <a:pt x="7" y="269"/>
                    <a:pt x="1" y="259"/>
                    <a:pt x="1" y="251"/>
                  </a:cubicBezTo>
                  <a:cubicBezTo>
                    <a:pt x="0" y="176"/>
                    <a:pt x="0" y="101"/>
                    <a:pt x="1" y="26"/>
                  </a:cubicBezTo>
                  <a:cubicBezTo>
                    <a:pt x="1" y="9"/>
                    <a:pt x="11" y="0"/>
                    <a:pt x="25" y="0"/>
                  </a:cubicBezTo>
                  <a:cubicBezTo>
                    <a:pt x="40" y="0"/>
                    <a:pt x="48" y="9"/>
                    <a:pt x="48" y="28"/>
                  </a:cubicBezTo>
                  <a:cubicBezTo>
                    <a:pt x="49" y="64"/>
                    <a:pt x="48" y="101"/>
                    <a:pt x="48" y="138"/>
                  </a:cubicBezTo>
                  <a:cubicBezTo>
                    <a:pt x="48" y="138"/>
                    <a:pt x="48" y="138"/>
                    <a:pt x="48" y="138"/>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54" name="Google Shape;254;p8"/>
            <p:cNvSpPr/>
            <p:nvPr/>
          </p:nvSpPr>
          <p:spPr>
            <a:xfrm>
              <a:off x="6927850" y="2835275"/>
              <a:ext cx="9525" cy="61913"/>
            </a:xfrm>
            <a:custGeom>
              <a:rect b="b" l="l" r="r" t="t"/>
              <a:pathLst>
                <a:path extrusionOk="0" h="280" w="48">
                  <a:moveTo>
                    <a:pt x="0" y="139"/>
                  </a:moveTo>
                  <a:cubicBezTo>
                    <a:pt x="0" y="103"/>
                    <a:pt x="0" y="66"/>
                    <a:pt x="0" y="29"/>
                  </a:cubicBezTo>
                  <a:cubicBezTo>
                    <a:pt x="0" y="10"/>
                    <a:pt x="11" y="0"/>
                    <a:pt x="27" y="2"/>
                  </a:cubicBezTo>
                  <a:cubicBezTo>
                    <a:pt x="42" y="4"/>
                    <a:pt x="47" y="15"/>
                    <a:pt x="48" y="28"/>
                  </a:cubicBezTo>
                  <a:cubicBezTo>
                    <a:pt x="48" y="46"/>
                    <a:pt x="48" y="63"/>
                    <a:pt x="48" y="81"/>
                  </a:cubicBezTo>
                  <a:cubicBezTo>
                    <a:pt x="48" y="135"/>
                    <a:pt x="48" y="188"/>
                    <a:pt x="48" y="242"/>
                  </a:cubicBezTo>
                  <a:cubicBezTo>
                    <a:pt x="48" y="247"/>
                    <a:pt x="48" y="252"/>
                    <a:pt x="48" y="256"/>
                  </a:cubicBezTo>
                  <a:cubicBezTo>
                    <a:pt x="46" y="271"/>
                    <a:pt x="38" y="279"/>
                    <a:pt x="23" y="279"/>
                  </a:cubicBezTo>
                  <a:cubicBezTo>
                    <a:pt x="10" y="280"/>
                    <a:pt x="1" y="270"/>
                    <a:pt x="0" y="254"/>
                  </a:cubicBezTo>
                  <a:cubicBezTo>
                    <a:pt x="0" y="216"/>
                    <a:pt x="0" y="178"/>
                    <a:pt x="0" y="139"/>
                  </a:cubicBezTo>
                  <a:cubicBezTo>
                    <a:pt x="0" y="139"/>
                    <a:pt x="0" y="139"/>
                    <a:pt x="0" y="139"/>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grpSp>
      <p:grpSp>
        <p:nvGrpSpPr>
          <p:cNvPr id="255" name="Google Shape;255;p8"/>
          <p:cNvGrpSpPr/>
          <p:nvPr/>
        </p:nvGrpSpPr>
        <p:grpSpPr>
          <a:xfrm>
            <a:off x="1406365" y="2716752"/>
            <a:ext cx="416028" cy="398678"/>
            <a:chOff x="2874963" y="4400550"/>
            <a:chExt cx="458787" cy="457199"/>
          </a:xfrm>
        </p:grpSpPr>
        <p:sp>
          <p:nvSpPr>
            <p:cNvPr id="256" name="Google Shape;256;p8"/>
            <p:cNvSpPr/>
            <p:nvPr/>
          </p:nvSpPr>
          <p:spPr>
            <a:xfrm>
              <a:off x="2874963" y="4629150"/>
              <a:ext cx="458787" cy="228599"/>
            </a:xfrm>
            <a:custGeom>
              <a:rect b="b" l="l" r="r" t="t"/>
              <a:pathLst>
                <a:path extrusionOk="0" h="819" w="1643">
                  <a:moveTo>
                    <a:pt x="1643" y="160"/>
                  </a:moveTo>
                  <a:cubicBezTo>
                    <a:pt x="1630" y="226"/>
                    <a:pt x="1575" y="262"/>
                    <a:pt x="1533" y="307"/>
                  </a:cubicBezTo>
                  <a:cubicBezTo>
                    <a:pt x="1521" y="320"/>
                    <a:pt x="1502" y="318"/>
                    <a:pt x="1490" y="306"/>
                  </a:cubicBezTo>
                  <a:cubicBezTo>
                    <a:pt x="1477" y="294"/>
                    <a:pt x="1477" y="275"/>
                    <a:pt x="1491" y="260"/>
                  </a:cubicBezTo>
                  <a:cubicBezTo>
                    <a:pt x="1512" y="237"/>
                    <a:pt x="1535" y="215"/>
                    <a:pt x="1557" y="193"/>
                  </a:cubicBezTo>
                  <a:cubicBezTo>
                    <a:pt x="1573" y="176"/>
                    <a:pt x="1582" y="156"/>
                    <a:pt x="1578" y="132"/>
                  </a:cubicBezTo>
                  <a:cubicBezTo>
                    <a:pt x="1574" y="106"/>
                    <a:pt x="1559" y="87"/>
                    <a:pt x="1533" y="79"/>
                  </a:cubicBezTo>
                  <a:cubicBezTo>
                    <a:pt x="1507" y="71"/>
                    <a:pt x="1484" y="77"/>
                    <a:pt x="1465" y="96"/>
                  </a:cubicBezTo>
                  <a:cubicBezTo>
                    <a:pt x="1433" y="129"/>
                    <a:pt x="1402" y="162"/>
                    <a:pt x="1371" y="196"/>
                  </a:cubicBezTo>
                  <a:cubicBezTo>
                    <a:pt x="1334" y="235"/>
                    <a:pt x="1297" y="275"/>
                    <a:pt x="1259" y="313"/>
                  </a:cubicBezTo>
                  <a:cubicBezTo>
                    <a:pt x="1186" y="387"/>
                    <a:pt x="1097" y="425"/>
                    <a:pt x="993" y="427"/>
                  </a:cubicBezTo>
                  <a:cubicBezTo>
                    <a:pt x="918" y="429"/>
                    <a:pt x="843" y="427"/>
                    <a:pt x="768" y="427"/>
                  </a:cubicBezTo>
                  <a:cubicBezTo>
                    <a:pt x="744" y="427"/>
                    <a:pt x="730" y="414"/>
                    <a:pt x="731" y="394"/>
                  </a:cubicBezTo>
                  <a:cubicBezTo>
                    <a:pt x="731" y="380"/>
                    <a:pt x="740" y="368"/>
                    <a:pt x="755" y="365"/>
                  </a:cubicBezTo>
                  <a:cubicBezTo>
                    <a:pt x="762" y="363"/>
                    <a:pt x="770" y="363"/>
                    <a:pt x="777" y="363"/>
                  </a:cubicBezTo>
                  <a:cubicBezTo>
                    <a:pt x="849" y="363"/>
                    <a:pt x="921" y="363"/>
                    <a:pt x="993" y="363"/>
                  </a:cubicBezTo>
                  <a:cubicBezTo>
                    <a:pt x="1016" y="363"/>
                    <a:pt x="1036" y="359"/>
                    <a:pt x="1050" y="341"/>
                  </a:cubicBezTo>
                  <a:cubicBezTo>
                    <a:pt x="1079" y="305"/>
                    <a:pt x="1064" y="258"/>
                    <a:pt x="1019" y="243"/>
                  </a:cubicBezTo>
                  <a:cubicBezTo>
                    <a:pt x="969" y="227"/>
                    <a:pt x="918" y="212"/>
                    <a:pt x="867" y="197"/>
                  </a:cubicBezTo>
                  <a:cubicBezTo>
                    <a:pt x="827" y="185"/>
                    <a:pt x="787" y="172"/>
                    <a:pt x="747" y="163"/>
                  </a:cubicBezTo>
                  <a:cubicBezTo>
                    <a:pt x="690" y="151"/>
                    <a:pt x="634" y="158"/>
                    <a:pt x="580" y="179"/>
                  </a:cubicBezTo>
                  <a:cubicBezTo>
                    <a:pt x="486" y="216"/>
                    <a:pt x="393" y="254"/>
                    <a:pt x="299" y="291"/>
                  </a:cubicBezTo>
                  <a:cubicBezTo>
                    <a:pt x="297" y="292"/>
                    <a:pt x="295" y="293"/>
                    <a:pt x="292" y="295"/>
                  </a:cubicBezTo>
                  <a:cubicBezTo>
                    <a:pt x="294" y="299"/>
                    <a:pt x="296" y="303"/>
                    <a:pt x="298" y="306"/>
                  </a:cubicBezTo>
                  <a:cubicBezTo>
                    <a:pt x="353" y="404"/>
                    <a:pt x="408" y="502"/>
                    <a:pt x="464" y="600"/>
                  </a:cubicBezTo>
                  <a:cubicBezTo>
                    <a:pt x="468" y="608"/>
                    <a:pt x="473" y="612"/>
                    <a:pt x="483" y="612"/>
                  </a:cubicBezTo>
                  <a:cubicBezTo>
                    <a:pt x="659" y="611"/>
                    <a:pt x="835" y="612"/>
                    <a:pt x="1011" y="611"/>
                  </a:cubicBezTo>
                  <a:cubicBezTo>
                    <a:pt x="1103" y="611"/>
                    <a:pt x="1181" y="577"/>
                    <a:pt x="1246" y="511"/>
                  </a:cubicBezTo>
                  <a:cubicBezTo>
                    <a:pt x="1270" y="487"/>
                    <a:pt x="1294" y="462"/>
                    <a:pt x="1318" y="437"/>
                  </a:cubicBezTo>
                  <a:cubicBezTo>
                    <a:pt x="1328" y="427"/>
                    <a:pt x="1338" y="420"/>
                    <a:pt x="1352" y="424"/>
                  </a:cubicBezTo>
                  <a:cubicBezTo>
                    <a:pt x="1378" y="430"/>
                    <a:pt x="1385" y="459"/>
                    <a:pt x="1365" y="480"/>
                  </a:cubicBezTo>
                  <a:cubicBezTo>
                    <a:pt x="1338" y="509"/>
                    <a:pt x="1311" y="537"/>
                    <a:pt x="1282" y="565"/>
                  </a:cubicBezTo>
                  <a:cubicBezTo>
                    <a:pt x="1205" y="640"/>
                    <a:pt x="1111" y="676"/>
                    <a:pt x="1003" y="675"/>
                  </a:cubicBezTo>
                  <a:cubicBezTo>
                    <a:pt x="844" y="675"/>
                    <a:pt x="684" y="675"/>
                    <a:pt x="525" y="675"/>
                  </a:cubicBezTo>
                  <a:cubicBezTo>
                    <a:pt x="519" y="675"/>
                    <a:pt x="512" y="675"/>
                    <a:pt x="505" y="675"/>
                  </a:cubicBezTo>
                  <a:cubicBezTo>
                    <a:pt x="505" y="695"/>
                    <a:pt x="493" y="705"/>
                    <a:pt x="478" y="714"/>
                  </a:cubicBezTo>
                  <a:cubicBezTo>
                    <a:pt x="425" y="744"/>
                    <a:pt x="372" y="775"/>
                    <a:pt x="319" y="806"/>
                  </a:cubicBezTo>
                  <a:cubicBezTo>
                    <a:pt x="314" y="808"/>
                    <a:pt x="310" y="811"/>
                    <a:pt x="305" y="813"/>
                  </a:cubicBezTo>
                  <a:cubicBezTo>
                    <a:pt x="290" y="819"/>
                    <a:pt x="274" y="814"/>
                    <a:pt x="266" y="801"/>
                  </a:cubicBezTo>
                  <a:cubicBezTo>
                    <a:pt x="257" y="787"/>
                    <a:pt x="260" y="770"/>
                    <a:pt x="273" y="760"/>
                  </a:cubicBezTo>
                  <a:cubicBezTo>
                    <a:pt x="284" y="752"/>
                    <a:pt x="296" y="746"/>
                    <a:pt x="307" y="739"/>
                  </a:cubicBezTo>
                  <a:cubicBezTo>
                    <a:pt x="347" y="716"/>
                    <a:pt x="387" y="693"/>
                    <a:pt x="429" y="668"/>
                  </a:cubicBezTo>
                  <a:cubicBezTo>
                    <a:pt x="346" y="521"/>
                    <a:pt x="263" y="375"/>
                    <a:pt x="179" y="228"/>
                  </a:cubicBezTo>
                  <a:cubicBezTo>
                    <a:pt x="170" y="233"/>
                    <a:pt x="162" y="238"/>
                    <a:pt x="153" y="244"/>
                  </a:cubicBezTo>
                  <a:cubicBezTo>
                    <a:pt x="122" y="263"/>
                    <a:pt x="91" y="283"/>
                    <a:pt x="60" y="302"/>
                  </a:cubicBezTo>
                  <a:cubicBezTo>
                    <a:pt x="39" y="315"/>
                    <a:pt x="21" y="312"/>
                    <a:pt x="11" y="296"/>
                  </a:cubicBezTo>
                  <a:cubicBezTo>
                    <a:pt x="0" y="279"/>
                    <a:pt x="5" y="261"/>
                    <a:pt x="25" y="248"/>
                  </a:cubicBezTo>
                  <a:cubicBezTo>
                    <a:pt x="73" y="218"/>
                    <a:pt x="121" y="188"/>
                    <a:pt x="169" y="159"/>
                  </a:cubicBezTo>
                  <a:cubicBezTo>
                    <a:pt x="191" y="145"/>
                    <a:pt x="208" y="149"/>
                    <a:pt x="221" y="172"/>
                  </a:cubicBezTo>
                  <a:cubicBezTo>
                    <a:pt x="234" y="193"/>
                    <a:pt x="246" y="215"/>
                    <a:pt x="259" y="238"/>
                  </a:cubicBezTo>
                  <a:cubicBezTo>
                    <a:pt x="264" y="236"/>
                    <a:pt x="269" y="234"/>
                    <a:pt x="274" y="232"/>
                  </a:cubicBezTo>
                  <a:cubicBezTo>
                    <a:pt x="364" y="197"/>
                    <a:pt x="454" y="161"/>
                    <a:pt x="544" y="125"/>
                  </a:cubicBezTo>
                  <a:cubicBezTo>
                    <a:pt x="632" y="89"/>
                    <a:pt x="722" y="85"/>
                    <a:pt x="813" y="113"/>
                  </a:cubicBezTo>
                  <a:cubicBezTo>
                    <a:pt x="883" y="135"/>
                    <a:pt x="954" y="158"/>
                    <a:pt x="1025" y="177"/>
                  </a:cubicBezTo>
                  <a:cubicBezTo>
                    <a:pt x="1090" y="195"/>
                    <a:pt x="1138" y="248"/>
                    <a:pt x="1127" y="330"/>
                  </a:cubicBezTo>
                  <a:cubicBezTo>
                    <a:pt x="1156" y="317"/>
                    <a:pt x="1182" y="300"/>
                    <a:pt x="1204" y="277"/>
                  </a:cubicBezTo>
                  <a:cubicBezTo>
                    <a:pt x="1274" y="205"/>
                    <a:pt x="1342" y="132"/>
                    <a:pt x="1411" y="59"/>
                  </a:cubicBezTo>
                  <a:cubicBezTo>
                    <a:pt x="1455" y="13"/>
                    <a:pt x="1509" y="0"/>
                    <a:pt x="1564" y="23"/>
                  </a:cubicBezTo>
                  <a:cubicBezTo>
                    <a:pt x="1604" y="39"/>
                    <a:pt x="1629" y="71"/>
                    <a:pt x="1640" y="113"/>
                  </a:cubicBezTo>
                  <a:cubicBezTo>
                    <a:pt x="1641" y="117"/>
                    <a:pt x="1642" y="121"/>
                    <a:pt x="1643" y="125"/>
                  </a:cubicBezTo>
                  <a:cubicBezTo>
                    <a:pt x="1643" y="137"/>
                    <a:pt x="1643" y="148"/>
                    <a:pt x="1643" y="160"/>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57" name="Google Shape;257;p8"/>
            <p:cNvSpPr/>
            <p:nvPr/>
          </p:nvSpPr>
          <p:spPr>
            <a:xfrm>
              <a:off x="3008313" y="4400550"/>
              <a:ext cx="207964" cy="249238"/>
            </a:xfrm>
            <a:custGeom>
              <a:rect b="b" l="l" r="r" t="t"/>
              <a:pathLst>
                <a:path extrusionOk="0" h="894" w="750">
                  <a:moveTo>
                    <a:pt x="359" y="0"/>
                  </a:moveTo>
                  <a:cubicBezTo>
                    <a:pt x="365" y="5"/>
                    <a:pt x="372" y="10"/>
                    <a:pt x="377" y="17"/>
                  </a:cubicBezTo>
                  <a:cubicBezTo>
                    <a:pt x="456" y="117"/>
                    <a:pt x="535" y="217"/>
                    <a:pt x="612" y="319"/>
                  </a:cubicBezTo>
                  <a:cubicBezTo>
                    <a:pt x="750" y="503"/>
                    <a:pt x="669" y="761"/>
                    <a:pt x="450" y="835"/>
                  </a:cubicBezTo>
                  <a:cubicBezTo>
                    <a:pt x="275" y="894"/>
                    <a:pt x="75" y="787"/>
                    <a:pt x="29" y="608"/>
                  </a:cubicBezTo>
                  <a:cubicBezTo>
                    <a:pt x="0" y="497"/>
                    <a:pt x="23" y="397"/>
                    <a:pt x="93" y="307"/>
                  </a:cubicBezTo>
                  <a:cubicBezTo>
                    <a:pt x="168" y="211"/>
                    <a:pt x="243" y="115"/>
                    <a:pt x="319" y="19"/>
                  </a:cubicBezTo>
                  <a:cubicBezTo>
                    <a:pt x="325" y="12"/>
                    <a:pt x="333" y="6"/>
                    <a:pt x="340" y="0"/>
                  </a:cubicBezTo>
                  <a:cubicBezTo>
                    <a:pt x="346" y="0"/>
                    <a:pt x="352" y="0"/>
                    <a:pt x="359" y="0"/>
                  </a:cubicBezTo>
                  <a:close/>
                  <a:moveTo>
                    <a:pt x="349" y="84"/>
                  </a:moveTo>
                  <a:cubicBezTo>
                    <a:pt x="274" y="180"/>
                    <a:pt x="197" y="272"/>
                    <a:pt x="128" y="369"/>
                  </a:cubicBezTo>
                  <a:cubicBezTo>
                    <a:pt x="69" y="451"/>
                    <a:pt x="63" y="544"/>
                    <a:pt x="108" y="636"/>
                  </a:cubicBezTo>
                  <a:cubicBezTo>
                    <a:pt x="152" y="727"/>
                    <a:pt x="227" y="779"/>
                    <a:pt x="328" y="785"/>
                  </a:cubicBezTo>
                  <a:cubicBezTo>
                    <a:pt x="440" y="793"/>
                    <a:pt x="528" y="746"/>
                    <a:pt x="582" y="647"/>
                  </a:cubicBezTo>
                  <a:cubicBezTo>
                    <a:pt x="636" y="549"/>
                    <a:pt x="628" y="450"/>
                    <a:pt x="562" y="360"/>
                  </a:cubicBezTo>
                  <a:cubicBezTo>
                    <a:pt x="515" y="295"/>
                    <a:pt x="465" y="233"/>
                    <a:pt x="416" y="170"/>
                  </a:cubicBezTo>
                  <a:cubicBezTo>
                    <a:pt x="394" y="142"/>
                    <a:pt x="372" y="114"/>
                    <a:pt x="349" y="84"/>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58" name="Google Shape;258;p8"/>
            <p:cNvSpPr/>
            <p:nvPr/>
          </p:nvSpPr>
          <p:spPr>
            <a:xfrm>
              <a:off x="2903538" y="4718050"/>
              <a:ext cx="50800" cy="74613"/>
            </a:xfrm>
            <a:custGeom>
              <a:rect b="b" l="l" r="r" t="t"/>
              <a:pathLst>
                <a:path extrusionOk="0" h="268" w="181">
                  <a:moveTo>
                    <a:pt x="181" y="236"/>
                  </a:moveTo>
                  <a:cubicBezTo>
                    <a:pt x="174" y="244"/>
                    <a:pt x="168" y="255"/>
                    <a:pt x="158" y="261"/>
                  </a:cubicBezTo>
                  <a:cubicBezTo>
                    <a:pt x="147" y="268"/>
                    <a:pt x="134" y="264"/>
                    <a:pt x="125" y="255"/>
                  </a:cubicBezTo>
                  <a:cubicBezTo>
                    <a:pt x="121" y="251"/>
                    <a:pt x="117" y="246"/>
                    <a:pt x="114" y="241"/>
                  </a:cubicBezTo>
                  <a:cubicBezTo>
                    <a:pt x="80" y="180"/>
                    <a:pt x="45" y="120"/>
                    <a:pt x="10" y="59"/>
                  </a:cubicBezTo>
                  <a:cubicBezTo>
                    <a:pt x="6" y="53"/>
                    <a:pt x="2" y="45"/>
                    <a:pt x="1" y="38"/>
                  </a:cubicBezTo>
                  <a:cubicBezTo>
                    <a:pt x="0" y="24"/>
                    <a:pt x="6" y="13"/>
                    <a:pt x="19" y="6"/>
                  </a:cubicBezTo>
                  <a:cubicBezTo>
                    <a:pt x="32" y="0"/>
                    <a:pt x="44" y="2"/>
                    <a:pt x="54" y="12"/>
                  </a:cubicBezTo>
                  <a:cubicBezTo>
                    <a:pt x="59" y="17"/>
                    <a:pt x="62" y="22"/>
                    <a:pt x="65" y="28"/>
                  </a:cubicBezTo>
                  <a:cubicBezTo>
                    <a:pt x="100" y="88"/>
                    <a:pt x="135" y="147"/>
                    <a:pt x="169" y="207"/>
                  </a:cubicBezTo>
                  <a:cubicBezTo>
                    <a:pt x="173" y="215"/>
                    <a:pt x="176" y="224"/>
                    <a:pt x="181" y="236"/>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59" name="Google Shape;259;p8"/>
            <p:cNvSpPr/>
            <p:nvPr/>
          </p:nvSpPr>
          <p:spPr>
            <a:xfrm>
              <a:off x="3262313" y="4725988"/>
              <a:ext cx="19050" cy="17463"/>
            </a:xfrm>
            <a:custGeom>
              <a:rect b="b" l="l" r="r" t="t"/>
              <a:pathLst>
                <a:path extrusionOk="0" h="64" w="65">
                  <a:moveTo>
                    <a:pt x="34" y="1"/>
                  </a:moveTo>
                  <a:cubicBezTo>
                    <a:pt x="51" y="2"/>
                    <a:pt x="65" y="17"/>
                    <a:pt x="64" y="34"/>
                  </a:cubicBezTo>
                  <a:cubicBezTo>
                    <a:pt x="63" y="51"/>
                    <a:pt x="48" y="64"/>
                    <a:pt x="30" y="64"/>
                  </a:cubicBezTo>
                  <a:cubicBezTo>
                    <a:pt x="13" y="63"/>
                    <a:pt x="0" y="48"/>
                    <a:pt x="1" y="31"/>
                  </a:cubicBezTo>
                  <a:cubicBezTo>
                    <a:pt x="2" y="13"/>
                    <a:pt x="16" y="0"/>
                    <a:pt x="34" y="1"/>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60" name="Google Shape;260;p8"/>
            <p:cNvSpPr/>
            <p:nvPr/>
          </p:nvSpPr>
          <p:spPr>
            <a:xfrm>
              <a:off x="2951163" y="4800600"/>
              <a:ext cx="17463" cy="17463"/>
            </a:xfrm>
            <a:custGeom>
              <a:rect b="b" l="l" r="r" t="t"/>
              <a:pathLst>
                <a:path extrusionOk="0" h="63" w="64">
                  <a:moveTo>
                    <a:pt x="64" y="31"/>
                  </a:moveTo>
                  <a:cubicBezTo>
                    <a:pt x="64" y="48"/>
                    <a:pt x="49" y="62"/>
                    <a:pt x="32" y="63"/>
                  </a:cubicBezTo>
                  <a:cubicBezTo>
                    <a:pt x="15" y="63"/>
                    <a:pt x="0" y="49"/>
                    <a:pt x="0" y="32"/>
                  </a:cubicBezTo>
                  <a:cubicBezTo>
                    <a:pt x="0" y="15"/>
                    <a:pt x="14" y="0"/>
                    <a:pt x="31" y="0"/>
                  </a:cubicBezTo>
                  <a:cubicBezTo>
                    <a:pt x="49" y="0"/>
                    <a:pt x="63" y="14"/>
                    <a:pt x="64" y="31"/>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sp>
          <p:nvSpPr>
            <p:cNvPr id="261" name="Google Shape;261;p8"/>
            <p:cNvSpPr/>
            <p:nvPr/>
          </p:nvSpPr>
          <p:spPr>
            <a:xfrm>
              <a:off x="3071813" y="4473575"/>
              <a:ext cx="71438" cy="122237"/>
            </a:xfrm>
            <a:custGeom>
              <a:rect b="b" l="l" r="r" t="t"/>
              <a:pathLst>
                <a:path extrusionOk="0" h="441" w="252">
                  <a:moveTo>
                    <a:pt x="2" y="306"/>
                  </a:moveTo>
                  <a:cubicBezTo>
                    <a:pt x="0" y="282"/>
                    <a:pt x="12" y="267"/>
                    <a:pt x="30" y="265"/>
                  </a:cubicBezTo>
                  <a:cubicBezTo>
                    <a:pt x="47" y="263"/>
                    <a:pt x="61" y="275"/>
                    <a:pt x="64" y="295"/>
                  </a:cubicBezTo>
                  <a:cubicBezTo>
                    <a:pt x="70" y="327"/>
                    <a:pt x="93" y="345"/>
                    <a:pt x="126" y="341"/>
                  </a:cubicBezTo>
                  <a:cubicBezTo>
                    <a:pt x="151" y="338"/>
                    <a:pt x="172" y="318"/>
                    <a:pt x="171" y="296"/>
                  </a:cubicBezTo>
                  <a:cubicBezTo>
                    <a:pt x="171" y="274"/>
                    <a:pt x="151" y="256"/>
                    <a:pt x="126" y="252"/>
                  </a:cubicBezTo>
                  <a:cubicBezTo>
                    <a:pt x="105" y="248"/>
                    <a:pt x="82" y="246"/>
                    <a:pt x="63" y="237"/>
                  </a:cubicBezTo>
                  <a:cubicBezTo>
                    <a:pt x="22" y="218"/>
                    <a:pt x="0" y="184"/>
                    <a:pt x="2" y="139"/>
                  </a:cubicBezTo>
                  <a:cubicBezTo>
                    <a:pt x="3" y="91"/>
                    <a:pt x="30" y="59"/>
                    <a:pt x="72" y="41"/>
                  </a:cubicBezTo>
                  <a:cubicBezTo>
                    <a:pt x="81" y="38"/>
                    <a:pt x="86" y="35"/>
                    <a:pt x="88" y="25"/>
                  </a:cubicBezTo>
                  <a:cubicBezTo>
                    <a:pt x="91" y="9"/>
                    <a:pt x="103" y="1"/>
                    <a:pt x="118" y="0"/>
                  </a:cubicBezTo>
                  <a:cubicBezTo>
                    <a:pt x="133" y="0"/>
                    <a:pt x="146" y="10"/>
                    <a:pt x="149" y="25"/>
                  </a:cubicBezTo>
                  <a:cubicBezTo>
                    <a:pt x="150" y="35"/>
                    <a:pt x="155" y="38"/>
                    <a:pt x="163" y="41"/>
                  </a:cubicBezTo>
                  <a:cubicBezTo>
                    <a:pt x="205" y="59"/>
                    <a:pt x="231" y="89"/>
                    <a:pt x="235" y="135"/>
                  </a:cubicBezTo>
                  <a:cubicBezTo>
                    <a:pt x="237" y="155"/>
                    <a:pt x="226" y="170"/>
                    <a:pt x="209" y="172"/>
                  </a:cubicBezTo>
                  <a:cubicBezTo>
                    <a:pt x="189" y="175"/>
                    <a:pt x="174" y="165"/>
                    <a:pt x="172" y="143"/>
                  </a:cubicBezTo>
                  <a:cubicBezTo>
                    <a:pt x="168" y="101"/>
                    <a:pt x="123" y="88"/>
                    <a:pt x="93" y="102"/>
                  </a:cubicBezTo>
                  <a:cubicBezTo>
                    <a:pt x="76" y="110"/>
                    <a:pt x="65" y="123"/>
                    <a:pt x="65" y="142"/>
                  </a:cubicBezTo>
                  <a:cubicBezTo>
                    <a:pt x="65" y="161"/>
                    <a:pt x="76" y="175"/>
                    <a:pt x="93" y="181"/>
                  </a:cubicBezTo>
                  <a:cubicBezTo>
                    <a:pt x="105" y="185"/>
                    <a:pt x="118" y="187"/>
                    <a:pt x="131" y="188"/>
                  </a:cubicBezTo>
                  <a:cubicBezTo>
                    <a:pt x="202" y="194"/>
                    <a:pt x="252" y="263"/>
                    <a:pt x="230" y="329"/>
                  </a:cubicBezTo>
                  <a:cubicBezTo>
                    <a:pt x="219" y="362"/>
                    <a:pt x="195" y="385"/>
                    <a:pt x="163" y="397"/>
                  </a:cubicBezTo>
                  <a:cubicBezTo>
                    <a:pt x="154" y="400"/>
                    <a:pt x="150" y="404"/>
                    <a:pt x="149" y="413"/>
                  </a:cubicBezTo>
                  <a:cubicBezTo>
                    <a:pt x="147" y="430"/>
                    <a:pt x="134" y="440"/>
                    <a:pt x="119" y="441"/>
                  </a:cubicBezTo>
                  <a:cubicBezTo>
                    <a:pt x="103" y="441"/>
                    <a:pt x="89" y="430"/>
                    <a:pt x="87" y="412"/>
                  </a:cubicBezTo>
                  <a:cubicBezTo>
                    <a:pt x="86" y="403"/>
                    <a:pt x="82" y="400"/>
                    <a:pt x="74" y="397"/>
                  </a:cubicBezTo>
                  <a:cubicBezTo>
                    <a:pt x="31" y="380"/>
                    <a:pt x="6" y="348"/>
                    <a:pt x="2" y="306"/>
                  </a:cubicBezTo>
                  <a:close/>
                </a:path>
              </a:pathLst>
            </a:custGeom>
            <a:solidFill>
              <a:srgbClr val="72A84E"/>
            </a:solidFill>
            <a:ln>
              <a:noFill/>
            </a:ln>
          </p:spPr>
          <p:txBody>
            <a:bodyPr anchorCtr="0" anchor="t" bIns="73125" lIns="146275" spcFirstLastPara="1" rIns="146275" wrap="square" tIns="73125">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262626"/>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9"/>
          <p:cNvSpPr txBox="1"/>
          <p:nvPr>
            <p:ph type="title"/>
          </p:nvPr>
        </p:nvSpPr>
        <p:spPr>
          <a:xfrm>
            <a:off x="452834" y="268639"/>
            <a:ext cx="11305200" cy="639900"/>
          </a:xfrm>
          <a:prstGeom prst="rect">
            <a:avLst/>
          </a:prstGeom>
          <a:noFill/>
          <a:ln>
            <a:noFill/>
          </a:ln>
        </p:spPr>
        <p:txBody>
          <a:bodyPr anchorCtr="0" anchor="ctr" bIns="45700" lIns="90000" spcFirstLastPara="1" rIns="91425" wrap="square" tIns="45700">
            <a:normAutofit/>
          </a:bodyPr>
          <a:lstStyle/>
          <a:p>
            <a:pPr indent="0" lvl="0" marL="0" rtl="0" algn="l">
              <a:lnSpc>
                <a:spcPct val="100000"/>
              </a:lnSpc>
              <a:spcBef>
                <a:spcPts val="0"/>
              </a:spcBef>
              <a:spcAft>
                <a:spcPts val="0"/>
              </a:spcAft>
              <a:buSzPts val="2800"/>
              <a:buNone/>
            </a:pPr>
            <a:r>
              <a:rPr lang="en-GB"/>
              <a:t>Effectiveness</a:t>
            </a:r>
            <a:endParaRPr/>
          </a:p>
        </p:txBody>
      </p:sp>
      <p:sp>
        <p:nvSpPr>
          <p:cNvPr id="267" name="Google Shape;267;p9"/>
          <p:cNvSpPr txBox="1"/>
          <p:nvPr>
            <p:ph idx="12" type="sldNum"/>
          </p:nvPr>
        </p:nvSpPr>
        <p:spPr>
          <a:xfrm>
            <a:off x="11619835" y="6560234"/>
            <a:ext cx="655500" cy="138600"/>
          </a:xfrm>
          <a:prstGeom prst="rect">
            <a:avLst/>
          </a:prstGeom>
          <a:noFill/>
          <a:ln>
            <a:noFill/>
          </a:ln>
        </p:spPr>
        <p:txBody>
          <a:bodyPr anchorCtr="0" anchor="b" bIns="0" lIns="0" spcFirstLastPara="1" rIns="0" wrap="square" tIns="0">
            <a:spAutoFit/>
          </a:bodyPr>
          <a:lstStyle/>
          <a:p>
            <a:pPr indent="0" lvl="0" marL="0" rtl="0" algn="l">
              <a:lnSpc>
                <a:spcPct val="100000"/>
              </a:lnSpc>
              <a:spcBef>
                <a:spcPts val="0"/>
              </a:spcBef>
              <a:spcAft>
                <a:spcPts val="0"/>
              </a:spcAft>
              <a:buClr>
                <a:srgbClr val="000000"/>
              </a:buClr>
              <a:buSzPts val="900"/>
              <a:buFont typeface="Arial"/>
              <a:buNone/>
            </a:pPr>
            <a:fld id="{00000000-1234-1234-1234-123412341234}" type="slidenum">
              <a:rPr lang="en-GB"/>
              <a:t>‹#›</a:t>
            </a:fld>
            <a:endParaRPr/>
          </a:p>
        </p:txBody>
      </p:sp>
      <p:sp>
        <p:nvSpPr>
          <p:cNvPr id="268" name="Google Shape;268;p9"/>
          <p:cNvSpPr txBox="1"/>
          <p:nvPr>
            <p:ph idx="2" type="body"/>
          </p:nvPr>
        </p:nvSpPr>
        <p:spPr>
          <a:xfrm>
            <a:off x="342685" y="2554409"/>
            <a:ext cx="11604900" cy="2767500"/>
          </a:xfrm>
          <a:prstGeom prst="rect">
            <a:avLst/>
          </a:prstGeom>
          <a:noFill/>
          <a:ln>
            <a:noFill/>
          </a:ln>
        </p:spPr>
        <p:txBody>
          <a:bodyPr anchorCtr="0" anchor="ctr" bIns="45700" lIns="91425" spcFirstLastPara="1" rIns="91425" wrap="square" tIns="45700">
            <a:noAutofit/>
          </a:bodyPr>
          <a:lstStyle/>
          <a:p>
            <a:pPr indent="-311150" lvl="0" marL="457200" rtl="0" algn="l">
              <a:lnSpc>
                <a:spcPct val="120000"/>
              </a:lnSpc>
              <a:spcBef>
                <a:spcPts val="369"/>
              </a:spcBef>
              <a:spcAft>
                <a:spcPts val="0"/>
              </a:spcAft>
              <a:buSzPts val="1300"/>
              <a:buChar char="•"/>
            </a:pPr>
            <a:r>
              <a:rPr lang="en-GB" sz="1300">
                <a:latin typeface="Montserrat SemiBold"/>
                <a:ea typeface="Montserrat SemiBold"/>
                <a:cs typeface="Montserrat SemiBold"/>
                <a:sym typeface="Montserrat SemiBold"/>
              </a:rPr>
              <a:t>PPD was successful in several key areas related to improving business competitiveness and reducing trade barriers</a:t>
            </a:r>
            <a:r>
              <a:rPr lang="en-GB" sz="1300"/>
              <a:t>. 85% of the standards developed under PPD have been adopted by the EAC (against a target of 30%) while 22 NTBs were resolved (against a target of 16)</a:t>
            </a:r>
            <a:br>
              <a:rPr lang="en-GB" sz="1300"/>
            </a:br>
            <a:endParaRPr sz="1300"/>
          </a:p>
          <a:p>
            <a:pPr indent="-311150" lvl="0" marL="457200" rtl="0" algn="l">
              <a:lnSpc>
                <a:spcPct val="120000"/>
              </a:lnSpc>
              <a:spcBef>
                <a:spcPts val="0"/>
              </a:spcBef>
              <a:spcAft>
                <a:spcPts val="0"/>
              </a:spcAft>
              <a:buSzPts val="1300"/>
              <a:buChar char="•"/>
            </a:pPr>
            <a:r>
              <a:rPr lang="en-GB" sz="1300">
                <a:latin typeface="Montserrat SemiBold"/>
                <a:ea typeface="Montserrat SemiBold"/>
                <a:cs typeface="Montserrat SemiBold"/>
                <a:sym typeface="Montserrat SemiBold"/>
              </a:rPr>
              <a:t>The Regional Export Capability Programme contributed to increased trade capacity of targeted East African businesses and increased use of technology to boost export growth</a:t>
            </a:r>
            <a:r>
              <a:rPr lang="en-GB" sz="1300"/>
              <a:t>. There were 10 firms accessing local, regional and international markets as a result. In Tanzania, 61,477 users accessing market information (against a target of a target of 50,000 and a baseline of 40,213). </a:t>
            </a:r>
            <a:br>
              <a:rPr lang="en-GB" sz="1300"/>
            </a:br>
            <a:endParaRPr sz="1300"/>
          </a:p>
          <a:p>
            <a:pPr indent="-311150" lvl="0" marL="457200" rtl="0" algn="l">
              <a:lnSpc>
                <a:spcPct val="120000"/>
              </a:lnSpc>
              <a:spcBef>
                <a:spcPts val="0"/>
              </a:spcBef>
              <a:spcAft>
                <a:spcPts val="0"/>
              </a:spcAft>
              <a:buSzPts val="1300"/>
              <a:buChar char="•"/>
            </a:pPr>
            <a:r>
              <a:rPr lang="en-GB" sz="1300">
                <a:latin typeface="Montserrat SemiBold"/>
                <a:ea typeface="Montserrat SemiBold"/>
                <a:cs typeface="Montserrat SemiBold"/>
                <a:sym typeface="Montserrat SemiBold"/>
              </a:rPr>
              <a:t>The EAC Logistics project contributed to improvements in the quality and standards of logistics services. </a:t>
            </a:r>
            <a:r>
              <a:rPr lang="en-GB" sz="1300"/>
              <a:t>The EAC Logistics Skills Enhancement Programme developed regional COVID-19 SOPs that were digitally distributed to over 1.2 million people. 798 customs agents and freight forwarders were engaged in continuous professional development (CPD) activities.</a:t>
            </a:r>
            <a:br>
              <a:rPr lang="en-GB" sz="1300"/>
            </a:br>
            <a:endParaRPr sz="1300"/>
          </a:p>
          <a:p>
            <a:pPr indent="-311150" lvl="0" marL="457200" rtl="0" algn="l">
              <a:lnSpc>
                <a:spcPct val="120000"/>
              </a:lnSpc>
              <a:spcBef>
                <a:spcPts val="0"/>
              </a:spcBef>
              <a:spcAft>
                <a:spcPts val="0"/>
              </a:spcAft>
              <a:buSzPts val="1300"/>
              <a:buChar char="•"/>
            </a:pPr>
            <a:r>
              <a:rPr lang="en-GB" sz="1300">
                <a:latin typeface="Montserrat SemiBold"/>
                <a:ea typeface="Montserrat SemiBold"/>
                <a:cs typeface="Montserrat SemiBold"/>
                <a:sym typeface="Montserrat SemiBold"/>
              </a:rPr>
              <a:t>The Rwanda Export Development Programme was successful in increasing the export readiness of supported businesses but had limited success in increasing market linkages for trained businesses</a:t>
            </a:r>
            <a:r>
              <a:rPr lang="en-GB" sz="1300"/>
              <a:t>. Close to USD 3 million of financing was unlocked for enterprises (against a target of USD 2 million) while 33 firms achieved good scores well in the export readiness checklist (against a target of 25).</a:t>
            </a:r>
            <a:endParaRPr sz="1300"/>
          </a:p>
          <a:p>
            <a:pPr indent="0" lvl="0" marL="457200" rtl="0" algn="l">
              <a:lnSpc>
                <a:spcPct val="120000"/>
              </a:lnSpc>
              <a:spcBef>
                <a:spcPts val="0"/>
              </a:spcBef>
              <a:spcAft>
                <a:spcPts val="0"/>
              </a:spcAft>
              <a:buNone/>
            </a:pPr>
            <a:r>
              <a:t/>
            </a:r>
            <a:endParaRPr sz="1300"/>
          </a:p>
          <a:p>
            <a:pPr indent="-311150" lvl="0" marL="457200" rtl="0" algn="l">
              <a:lnSpc>
                <a:spcPct val="120000"/>
              </a:lnSpc>
              <a:spcBef>
                <a:spcPts val="0"/>
              </a:spcBef>
              <a:spcAft>
                <a:spcPts val="0"/>
              </a:spcAft>
              <a:buSzPts val="1300"/>
              <a:buChar char="•"/>
            </a:pPr>
            <a:r>
              <a:rPr lang="en-GB" sz="1300">
                <a:latin typeface="Montserrat SemiBold"/>
                <a:ea typeface="Montserrat SemiBold"/>
                <a:cs typeface="Montserrat SemiBold"/>
                <a:sym typeface="Montserrat SemiBold"/>
              </a:rPr>
              <a:t>The Regional Tourism Diversification project created business linkages in tourism, boosted awareness around reopening guidelines and the EAC recovery plan and built continental networks. </a:t>
            </a:r>
            <a:r>
              <a:rPr lang="en-GB" sz="1300"/>
              <a:t>The programme was on target with five business-to-business (B2B) meetings were held, successful training delivered to 87 members on the EAC reopening protocol and health &amp; safety and the successful development of the continental engagement plan (against a target of 25). </a:t>
            </a:r>
            <a:endParaRPr sz="1300"/>
          </a:p>
          <a:p>
            <a:pPr indent="0" lvl="0" marL="457200" rtl="0" algn="l">
              <a:lnSpc>
                <a:spcPct val="120000"/>
              </a:lnSpc>
              <a:spcBef>
                <a:spcPts val="0"/>
              </a:spcBef>
              <a:spcAft>
                <a:spcPts val="0"/>
              </a:spcAft>
              <a:buNone/>
            </a:pPr>
            <a:r>
              <a:t/>
            </a:r>
            <a:endParaRPr sz="1300"/>
          </a:p>
          <a:p>
            <a:pPr indent="-311150" lvl="0" marL="457200" rtl="0" algn="l">
              <a:lnSpc>
                <a:spcPct val="120000"/>
              </a:lnSpc>
              <a:spcBef>
                <a:spcPts val="0"/>
              </a:spcBef>
              <a:spcAft>
                <a:spcPts val="0"/>
              </a:spcAft>
              <a:buSzPts val="1300"/>
              <a:buChar char="•"/>
            </a:pPr>
            <a:r>
              <a:rPr lang="en-GB" sz="1300"/>
              <a:t>The DRC market linkages pilot project improved the knowledge of export requirements was shown to have improved, leading to improvement in export readiness. There was also a 50% progress toward the target of certification. According to project documentation an estimated value of USD 17,000 in exports was generated, with 17,558 USD unlocked in market linkages against a target of USD 50,000.</a:t>
            </a:r>
            <a:br>
              <a:rPr lang="en-GB" sz="1300"/>
            </a:br>
            <a:endParaRPr sz="1300"/>
          </a:p>
        </p:txBody>
      </p:sp>
    </p:spTree>
  </p:cSld>
  <p:clrMapOvr>
    <a:masterClrMapping/>
  </p:clrMapOvr>
</p:sld>
</file>

<file path=ppt/theme/theme1.xml><?xml version="1.0" encoding="utf-8"?>
<a:theme xmlns:a="http://schemas.openxmlformats.org/drawingml/2006/main" xmlns:r="http://schemas.openxmlformats.org/officeDocument/2006/relationships" name="G Presentation Template">
  <a:themeElements>
    <a:clrScheme name="GENESIS 2023">
      <a:dk1>
        <a:srgbClr val="000000"/>
      </a:dk1>
      <a:lt1>
        <a:srgbClr val="FFFFFF"/>
      </a:lt1>
      <a:dk2>
        <a:srgbClr val="72A84E"/>
      </a:dk2>
      <a:lt2>
        <a:srgbClr val="CBC8C7"/>
      </a:lt2>
      <a:accent1>
        <a:srgbClr val="395427"/>
      </a:accent1>
      <a:accent2>
        <a:srgbClr val="557E3A"/>
      </a:accent2>
      <a:accent3>
        <a:srgbClr val="7EBE4D"/>
      </a:accent3>
      <a:accent4>
        <a:srgbClr val="AACC92"/>
      </a:accent4>
      <a:accent5>
        <a:srgbClr val="F2672B"/>
      </a:accent5>
      <a:accent6>
        <a:srgbClr val="DC1E35"/>
      </a:accent6>
      <a:hlink>
        <a:srgbClr val="404040"/>
      </a:hlink>
      <a:folHlink>
        <a:srgbClr val="AED6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Catherine Nanzigu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0x01010083B742CA887B8D48B45AEDB7F04F073B</vt:lpwstr>
  </property>
  <property fmtid="{D5CDD505-2E9C-101B-9397-08002B2CF9AE}" pid="3" name="MSIP_Label_589e0983-05e3-46a0-b893-ff28b8cf1441_Enabled">
    <vt:lpwstr>true</vt:lpwstr>
  </property>
  <property fmtid="{D5CDD505-2E9C-101B-9397-08002B2CF9AE}" pid="4" name="MSIP_Label_589e0983-05e3-46a0-b893-ff28b8cf1441_SetDate">
    <vt:lpwstr>2024-11-28T06:20:58Z</vt:lpwstr>
  </property>
  <property fmtid="{D5CDD505-2E9C-101B-9397-08002B2CF9AE}" pid="5" name="MSIP_Label_589e0983-05e3-46a0-b893-ff28b8cf1441_Method">
    <vt:lpwstr>Standard</vt:lpwstr>
  </property>
  <property fmtid="{D5CDD505-2E9C-101B-9397-08002B2CF9AE}" pid="6" name="MSIP_Label_589e0983-05e3-46a0-b893-ff28b8cf1441_Name">
    <vt:lpwstr>TMEA Public</vt:lpwstr>
  </property>
  <property fmtid="{D5CDD505-2E9C-101B-9397-08002B2CF9AE}" pid="7" name="MSIP_Label_589e0983-05e3-46a0-b893-ff28b8cf1441_SiteId">
    <vt:lpwstr>71dd2498-0b95-4eb5-8b08-940c9ea4bfb8</vt:lpwstr>
  </property>
  <property fmtid="{D5CDD505-2E9C-101B-9397-08002B2CF9AE}" pid="8" name="MSIP_Label_589e0983-05e3-46a0-b893-ff28b8cf1441_ActionId">
    <vt:lpwstr>7b98f42f-f28c-4a16-9eff-3b3b495d57ef</vt:lpwstr>
  </property>
  <property fmtid="{D5CDD505-2E9C-101B-9397-08002B2CF9AE}" pid="9" name="MSIP_Label_589e0983-05e3-46a0-b893-ff28b8cf1441_ContentBits">
    <vt:lpwstr>0</vt:lpwstr>
  </property>
  <property fmtid="{D5CDD505-2E9C-101B-9397-08002B2CF9AE}" pid="10" name="MediaServiceImageTags">
    <vt:lpwstr/>
  </property>
</Properties>
</file>