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6" r:id="rId8"/>
    <p:sldId id="264" r:id="rId9"/>
  </p:sldIdLst>
  <p:sldSz cx="12192000" cy="6858000"/>
  <p:notesSz cx="6858000" cy="9144000"/>
  <p:embeddedFontLst>
    <p:embeddedFont>
      <p:font typeface="Calibri" panose="020F0502020204030204" pitchFamily="34" charset="0"/>
      <p:regular r:id="rId11"/>
      <p:bold r:id="rId12"/>
      <p:italic r:id="rId13"/>
      <p:boldItalic r:id="rId14"/>
    </p:embeddedFont>
    <p:embeddedFont>
      <p:font typeface="Gill Sans" panose="020B0502020104020203" pitchFamily="34" charset="-79"/>
      <p:regular r:id="rId15"/>
      <p:bold r:id="rId16"/>
    </p:embeddedFont>
    <p:embeddedFont>
      <p:font typeface="Gill Sans MT" panose="020B0502020104020203" pitchFamily="34" charset="77"/>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jni7n3ygZIsvPJh12Mz2qAnpJp0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6"/>
    <p:restoredTop sz="94648"/>
  </p:normalViewPr>
  <p:slideViewPr>
    <p:cSldViewPr snapToGrid="0">
      <p:cViewPr>
        <p:scale>
          <a:sx n="91" d="100"/>
          <a:sy n="91" d="100"/>
        </p:scale>
        <p:origin x="1376"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3487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0311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921988" y="50006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70C0"/>
              </a:buClr>
              <a:buSzPts val="4400"/>
              <a:buFont typeface="Gill Sans"/>
              <a:buNone/>
            </a:pPr>
            <a:r>
              <a:rPr lang="en-US" sz="4000" b="1" dirty="0">
                <a:solidFill>
                  <a:srgbClr val="0070C0"/>
                </a:solidFill>
                <a:latin typeface="Gill Sans MT" panose="020B0502020104020203" pitchFamily="34" charset="77"/>
                <a:ea typeface="Gill Sans"/>
                <a:cs typeface="Gill Sans"/>
                <a:sym typeface="Gill Sans"/>
              </a:rPr>
              <a:t>Guidance (marked in blue throughout)</a:t>
            </a:r>
            <a:endParaRPr sz="4000" dirty="0">
              <a:latin typeface="Gill Sans MT" panose="020B0502020104020203" pitchFamily="34" charset="77"/>
            </a:endParaRPr>
          </a:p>
        </p:txBody>
      </p:sp>
      <p:sp>
        <p:nvSpPr>
          <p:cNvPr id="85" name="Google Shape;85;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120000"/>
              </a:lnSpc>
              <a:spcBef>
                <a:spcPts val="0"/>
              </a:spcBef>
              <a:spcAft>
                <a:spcPts val="0"/>
              </a:spcAft>
              <a:buClr>
                <a:srgbClr val="0070C0"/>
              </a:buClr>
              <a:buSzPct val="100000"/>
              <a:buChar char="•"/>
            </a:pPr>
            <a:r>
              <a:rPr lang="en-US" dirty="0">
                <a:solidFill>
                  <a:srgbClr val="0070C0"/>
                </a:solidFill>
                <a:latin typeface="Arial"/>
                <a:ea typeface="Arial"/>
                <a:cs typeface="Arial"/>
                <a:sym typeface="Arial"/>
              </a:rPr>
              <a:t>Please note that this is a template to clarify what we’re looking for in submitted concepts. It is a requirement to use this template and as much as possible follow this outline. Concepts may not be considered if they do not follow this outline. </a:t>
            </a:r>
            <a:endParaRPr dirty="0"/>
          </a:p>
          <a:p>
            <a:pPr marL="228600" lvl="0" indent="-228600" algn="l" rtl="0">
              <a:lnSpc>
                <a:spcPct val="120000"/>
              </a:lnSpc>
              <a:spcBef>
                <a:spcPts val="1000"/>
              </a:spcBef>
              <a:spcAft>
                <a:spcPts val="0"/>
              </a:spcAft>
              <a:buClr>
                <a:srgbClr val="0070C0"/>
              </a:buClr>
              <a:buSzPct val="100000"/>
              <a:buChar char="•"/>
            </a:pPr>
            <a:r>
              <a:rPr lang="en-US" dirty="0">
                <a:solidFill>
                  <a:srgbClr val="0070C0"/>
                </a:solidFill>
                <a:latin typeface="Arial"/>
                <a:ea typeface="Arial"/>
                <a:cs typeface="Arial"/>
                <a:sym typeface="Arial"/>
              </a:rPr>
              <a:t>The template is also </a:t>
            </a:r>
            <a:r>
              <a:rPr lang="en-US" b="1" dirty="0">
                <a:solidFill>
                  <a:srgbClr val="0070C0"/>
                </a:solidFill>
                <a:latin typeface="Arial"/>
                <a:ea typeface="Arial"/>
                <a:cs typeface="Arial"/>
                <a:sym typeface="Arial"/>
              </a:rPr>
              <a:t>intentionally neutral </a:t>
            </a:r>
            <a:r>
              <a:rPr lang="en-US" dirty="0">
                <a:solidFill>
                  <a:srgbClr val="0070C0"/>
                </a:solidFill>
                <a:latin typeface="Arial"/>
                <a:ea typeface="Arial"/>
                <a:cs typeface="Arial"/>
                <a:sym typeface="Arial"/>
              </a:rPr>
              <a:t>– we encourage you to make it your own in terms of aligning it with your organization’s branding, coloring, font, etc. We also encourage the use of graphics and images as you see fit. </a:t>
            </a:r>
            <a:endParaRPr dirty="0">
              <a:solidFill>
                <a:srgbClr val="0070C0"/>
              </a:solidFill>
              <a:latin typeface="Arial"/>
              <a:ea typeface="Arial"/>
              <a:cs typeface="Arial"/>
              <a:sym typeface="Arial"/>
            </a:endParaRPr>
          </a:p>
          <a:p>
            <a:pPr marL="228600" lvl="0" indent="-228600" algn="l" rtl="0">
              <a:lnSpc>
                <a:spcPct val="120000"/>
              </a:lnSpc>
              <a:spcBef>
                <a:spcPts val="1000"/>
              </a:spcBef>
              <a:spcAft>
                <a:spcPts val="0"/>
              </a:spcAft>
              <a:buClr>
                <a:srgbClr val="0070C0"/>
              </a:buClr>
              <a:buSzPct val="100000"/>
              <a:buChar char="•"/>
            </a:pPr>
            <a:r>
              <a:rPr lang="en-US" dirty="0">
                <a:solidFill>
                  <a:srgbClr val="0070C0"/>
                </a:solidFill>
                <a:latin typeface="Arial"/>
                <a:ea typeface="Arial"/>
                <a:cs typeface="Arial"/>
                <a:sym typeface="Arial"/>
              </a:rPr>
              <a:t>Other guidance as outlined in the APS:</a:t>
            </a:r>
            <a:endParaRPr dirty="0"/>
          </a:p>
          <a:p>
            <a:pPr marL="685800" lvl="1" indent="-228600" algn="l" rtl="0">
              <a:lnSpc>
                <a:spcPct val="120000"/>
              </a:lnSpc>
              <a:spcBef>
                <a:spcPts val="500"/>
              </a:spcBef>
              <a:spcAft>
                <a:spcPts val="0"/>
              </a:spcAft>
              <a:buClr>
                <a:srgbClr val="0070C0"/>
              </a:buClr>
              <a:buSzPct val="100000"/>
              <a:buFont typeface="Arial"/>
              <a:buChar char="─"/>
            </a:pPr>
            <a:r>
              <a:rPr lang="en-US" dirty="0">
                <a:solidFill>
                  <a:srgbClr val="0070C0"/>
                </a:solidFill>
                <a:latin typeface="Arial"/>
                <a:ea typeface="Arial"/>
                <a:cs typeface="Arial"/>
                <a:sym typeface="Arial"/>
              </a:rPr>
              <a:t>Must be in English</a:t>
            </a:r>
            <a:endParaRPr dirty="0"/>
          </a:p>
          <a:p>
            <a:pPr marL="685800" lvl="1" indent="-228600" algn="l" rtl="0">
              <a:lnSpc>
                <a:spcPct val="120000"/>
              </a:lnSpc>
              <a:spcBef>
                <a:spcPts val="500"/>
              </a:spcBef>
              <a:spcAft>
                <a:spcPts val="0"/>
              </a:spcAft>
              <a:buClr>
                <a:srgbClr val="0070C0"/>
              </a:buClr>
              <a:buSzPct val="100000"/>
              <a:buFont typeface="Arial"/>
              <a:buChar char="─"/>
            </a:pPr>
            <a:r>
              <a:rPr lang="en-US" dirty="0">
                <a:solidFill>
                  <a:srgbClr val="0070C0"/>
                </a:solidFill>
                <a:latin typeface="Arial"/>
                <a:ea typeface="Arial"/>
                <a:cs typeface="Arial"/>
                <a:sym typeface="Arial"/>
              </a:rPr>
              <a:t>Six slide/page limit</a:t>
            </a:r>
            <a:endParaRPr dirty="0"/>
          </a:p>
          <a:p>
            <a:pPr marL="685800" lvl="1" indent="-228600" algn="l" rtl="0">
              <a:lnSpc>
                <a:spcPct val="120000"/>
              </a:lnSpc>
              <a:spcBef>
                <a:spcPts val="500"/>
              </a:spcBef>
              <a:spcAft>
                <a:spcPts val="0"/>
              </a:spcAft>
              <a:buClr>
                <a:srgbClr val="0070C0"/>
              </a:buClr>
              <a:buSzPct val="100000"/>
              <a:buFont typeface="Arial"/>
              <a:buChar char="─"/>
            </a:pPr>
            <a:r>
              <a:rPr lang="en-US" dirty="0">
                <a:solidFill>
                  <a:srgbClr val="0070C0"/>
                </a:solidFill>
                <a:latin typeface="Arial"/>
                <a:ea typeface="Arial"/>
                <a:cs typeface="Arial"/>
                <a:sym typeface="Arial"/>
              </a:rPr>
              <a:t>Can be submitted in Word, PDF or PowerPoint </a:t>
            </a:r>
            <a:endParaRPr dirty="0">
              <a:latin typeface="Arial"/>
              <a:ea typeface="Arial"/>
              <a:cs typeface="Arial"/>
              <a:sym typeface="Arial"/>
            </a:endParaRPr>
          </a:p>
          <a:p>
            <a:pPr marL="685800" lvl="1" indent="-228600" algn="l" rtl="0">
              <a:lnSpc>
                <a:spcPct val="120000"/>
              </a:lnSpc>
              <a:spcBef>
                <a:spcPts val="500"/>
              </a:spcBef>
              <a:spcAft>
                <a:spcPts val="0"/>
              </a:spcAft>
              <a:buClr>
                <a:srgbClr val="0070C0"/>
              </a:buClr>
              <a:buSzPct val="100000"/>
              <a:buFont typeface="Arial"/>
              <a:buChar char="─"/>
            </a:pPr>
            <a:r>
              <a:rPr lang="en-US" dirty="0">
                <a:solidFill>
                  <a:srgbClr val="0070C0"/>
                </a:solidFill>
                <a:latin typeface="Arial"/>
                <a:ea typeface="Arial"/>
                <a:cs typeface="Arial"/>
                <a:sym typeface="Arial"/>
              </a:rPr>
              <a:t>Minimum font size of 10</a:t>
            </a:r>
            <a:endParaRPr dirty="0"/>
          </a:p>
        </p:txBody>
      </p:sp>
      <p:cxnSp>
        <p:nvCxnSpPr>
          <p:cNvPr id="86" name="Google Shape;86;p1"/>
          <p:cNvCxnSpPr/>
          <p:nvPr/>
        </p:nvCxnSpPr>
        <p:spPr>
          <a:xfrm>
            <a:off x="921988" y="1715862"/>
            <a:ext cx="10160000" cy="0"/>
          </a:xfrm>
          <a:prstGeom prst="straightConnector1">
            <a:avLst/>
          </a:prstGeom>
          <a:noFill/>
          <a:ln w="28575" cap="flat" cmpd="sng">
            <a:solidFill>
              <a:schemeClr val="accent1"/>
            </a:solidFill>
            <a:prstDash val="solid"/>
            <a:miter lim="800000"/>
            <a:headEnd type="none" w="sm" len="sm"/>
            <a:tailEnd type="none" w="sm" len="sm"/>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ctrTitle"/>
          </p:nvPr>
        </p:nvSpPr>
        <p:spPr>
          <a:xfrm>
            <a:off x="1524000" y="1122363"/>
            <a:ext cx="9144000" cy="161766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Arial"/>
              <a:buNone/>
            </a:pPr>
            <a:r>
              <a:rPr lang="en-US">
                <a:latin typeface="Arial"/>
                <a:ea typeface="Arial"/>
                <a:cs typeface="Arial"/>
                <a:sym typeface="Arial"/>
              </a:rPr>
              <a:t>Title Slide</a:t>
            </a:r>
            <a:endParaRPr/>
          </a:p>
        </p:txBody>
      </p:sp>
      <p:sp>
        <p:nvSpPr>
          <p:cNvPr id="92" name="Google Shape;92;p2"/>
          <p:cNvSpPr txBox="1">
            <a:spLocks noGrp="1"/>
          </p:cNvSpPr>
          <p:nvPr>
            <p:ph type="subTitle" idx="1"/>
          </p:nvPr>
        </p:nvSpPr>
        <p:spPr>
          <a:xfrm>
            <a:off x="1052512" y="3384550"/>
            <a:ext cx="9144000" cy="2351087"/>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a:latin typeface="Arial"/>
                <a:ea typeface="Arial"/>
                <a:cs typeface="Arial"/>
                <a:sym typeface="Arial"/>
              </a:rPr>
              <a:t>Name of Organization</a:t>
            </a:r>
            <a:endParaRPr/>
          </a:p>
          <a:p>
            <a:pPr marL="0" lvl="0" indent="0" algn="l" rtl="0">
              <a:lnSpc>
                <a:spcPct val="90000"/>
              </a:lnSpc>
              <a:spcBef>
                <a:spcPts val="1000"/>
              </a:spcBef>
              <a:spcAft>
                <a:spcPts val="0"/>
              </a:spcAft>
              <a:buClr>
                <a:schemeClr val="dk1"/>
              </a:buClr>
              <a:buSzPct val="100000"/>
              <a:buNone/>
            </a:pPr>
            <a:r>
              <a:rPr lang="en-US">
                <a:latin typeface="Arial"/>
                <a:ea typeface="Arial"/>
                <a:cs typeface="Arial"/>
                <a:sym typeface="Arial"/>
              </a:rPr>
              <a:t>Contact Details</a:t>
            </a:r>
            <a:endParaRPr/>
          </a:p>
          <a:p>
            <a:pPr marL="0" lvl="0" indent="0" algn="l" rtl="0">
              <a:lnSpc>
                <a:spcPct val="90000"/>
              </a:lnSpc>
              <a:spcBef>
                <a:spcPts val="1000"/>
              </a:spcBef>
              <a:spcAft>
                <a:spcPts val="0"/>
              </a:spcAft>
              <a:buClr>
                <a:schemeClr val="dk1"/>
              </a:buClr>
              <a:buSzPct val="100000"/>
              <a:buNone/>
            </a:pPr>
            <a:r>
              <a:rPr lang="en-US">
                <a:latin typeface="Arial"/>
                <a:ea typeface="Arial"/>
                <a:cs typeface="Arial"/>
                <a:sym typeface="Arial"/>
              </a:rPr>
              <a:t>Country/Countries of Registration</a:t>
            </a:r>
            <a:endParaRPr/>
          </a:p>
          <a:p>
            <a:pPr marL="0" lvl="0" indent="0" algn="l" rtl="0">
              <a:lnSpc>
                <a:spcPct val="90000"/>
              </a:lnSpc>
              <a:spcBef>
                <a:spcPts val="1000"/>
              </a:spcBef>
              <a:spcAft>
                <a:spcPts val="0"/>
              </a:spcAft>
              <a:buClr>
                <a:schemeClr val="dk1"/>
              </a:buClr>
              <a:buSzPct val="100000"/>
              <a:buNone/>
            </a:pPr>
            <a:r>
              <a:rPr lang="en-US">
                <a:latin typeface="Arial"/>
                <a:ea typeface="Arial"/>
                <a:cs typeface="Arial"/>
                <a:sym typeface="Arial"/>
              </a:rPr>
              <a:t>Date of Submission</a:t>
            </a:r>
            <a:endParaRPr/>
          </a:p>
          <a:p>
            <a:pPr marL="0" lvl="0" indent="0" algn="l" rtl="0">
              <a:lnSpc>
                <a:spcPct val="90000"/>
              </a:lnSpc>
              <a:spcBef>
                <a:spcPts val="1000"/>
              </a:spcBef>
              <a:spcAft>
                <a:spcPts val="0"/>
              </a:spcAft>
              <a:buClr>
                <a:schemeClr val="dk1"/>
              </a:buClr>
              <a:buSzPct val="100000"/>
              <a:buNone/>
            </a:pPr>
            <a:r>
              <a:rPr lang="en-US">
                <a:latin typeface="Arial"/>
                <a:ea typeface="Arial"/>
                <a:cs typeface="Arial"/>
                <a:sym typeface="Arial"/>
              </a:rPr>
              <a:t>APS 001 - </a:t>
            </a:r>
            <a:r>
              <a:rPr lang="en-US">
                <a:solidFill>
                  <a:srgbClr val="0070C0"/>
                </a:solidFill>
                <a:latin typeface="Arial"/>
                <a:ea typeface="Arial"/>
                <a:cs typeface="Arial"/>
                <a:sym typeface="Arial"/>
              </a:rPr>
              <a:t>(Specify also if you are responding to a specific addendum)</a:t>
            </a:r>
            <a:endParaRPr/>
          </a:p>
          <a:p>
            <a:pPr marL="0" lvl="0" indent="0" algn="l" rtl="0">
              <a:lnSpc>
                <a:spcPct val="90000"/>
              </a:lnSpc>
              <a:spcBef>
                <a:spcPts val="1000"/>
              </a:spcBef>
              <a:spcAft>
                <a:spcPts val="0"/>
              </a:spcAft>
              <a:buClr>
                <a:schemeClr val="dk1"/>
              </a:buClr>
              <a:buSzPct val="100000"/>
              <a:buNone/>
            </a:pPr>
            <a:r>
              <a:rPr lang="en-US">
                <a:latin typeface="Arial"/>
                <a:ea typeface="Arial"/>
                <a:cs typeface="Arial"/>
                <a:sym typeface="Arial"/>
              </a:rPr>
              <a:t>Logo</a:t>
            </a:r>
            <a:endParaRPr/>
          </a:p>
        </p:txBody>
      </p:sp>
      <p:sp>
        <p:nvSpPr>
          <p:cNvPr id="93" name="Google Shape;93;p2"/>
          <p:cNvSpPr txBox="1"/>
          <p:nvPr/>
        </p:nvSpPr>
        <p:spPr>
          <a:xfrm>
            <a:off x="8420099" y="5819775"/>
            <a:ext cx="3552825" cy="646331"/>
          </a:xfrm>
          <a:prstGeom prst="rect">
            <a:avLst/>
          </a:prstGeom>
          <a:noFill/>
          <a:ln w="2857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b="1" i="0" u="none" strike="noStrike" cap="none">
                <a:solidFill>
                  <a:srgbClr val="0070C0"/>
                </a:solidFill>
                <a:latin typeface="Arial"/>
                <a:ea typeface="Arial"/>
                <a:cs typeface="Arial"/>
                <a:sym typeface="Arial"/>
              </a:rPr>
              <a:t>DOES NOT COUNT TOWARDS 6 SLIDE/PAGE LIMIT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3"/>
          <p:cNvSpPr txBox="1">
            <a:spLocks noGrp="1"/>
          </p:cNvSpPr>
          <p:nvPr>
            <p:ph type="title"/>
          </p:nvPr>
        </p:nvSpPr>
        <p:spPr>
          <a:xfrm>
            <a:off x="838200" y="256166"/>
            <a:ext cx="10515600" cy="852198"/>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4400"/>
              <a:buFont typeface="Gill Sans"/>
              <a:buNone/>
            </a:pPr>
            <a:r>
              <a:rPr lang="en-US" sz="4000" dirty="0">
                <a:latin typeface="Gill Sans"/>
                <a:ea typeface="Gill Sans"/>
                <a:cs typeface="Gill Sans"/>
                <a:sym typeface="Gill Sans"/>
              </a:rPr>
              <a:t>Overview</a:t>
            </a:r>
            <a:endParaRPr sz="4000" dirty="0">
              <a:solidFill>
                <a:srgbClr val="0070C0"/>
              </a:solidFill>
              <a:latin typeface="Gill Sans"/>
              <a:ea typeface="Gill Sans"/>
              <a:cs typeface="Gill Sans"/>
              <a:sym typeface="Gill Sans"/>
            </a:endParaRPr>
          </a:p>
        </p:txBody>
      </p:sp>
      <p:sp>
        <p:nvSpPr>
          <p:cNvPr id="99" name="Google Shape;99;p3"/>
          <p:cNvSpPr txBox="1">
            <a:spLocks noGrp="1"/>
          </p:cNvSpPr>
          <p:nvPr>
            <p:ph type="body" idx="1"/>
          </p:nvPr>
        </p:nvSpPr>
        <p:spPr>
          <a:xfrm>
            <a:off x="755073" y="3165259"/>
            <a:ext cx="10515600" cy="3176441"/>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ct val="100000"/>
              <a:buChar char="•"/>
            </a:pPr>
            <a:r>
              <a:rPr lang="en-US" sz="2600" dirty="0">
                <a:solidFill>
                  <a:schemeClr val="tx1"/>
                </a:solidFill>
                <a:latin typeface="Arial"/>
                <a:ea typeface="Arial"/>
                <a:cs typeface="Arial"/>
                <a:sym typeface="Arial"/>
              </a:rPr>
              <a:t>Cover key details of the concept:</a:t>
            </a:r>
            <a:endParaRPr lang="en-KE" sz="2600" dirty="0">
              <a:solidFill>
                <a:schemeClr val="tx1"/>
              </a:solidFill>
            </a:endParaRPr>
          </a:p>
          <a:p>
            <a:pPr marL="685800" lvl="1" indent="-228600" algn="l" rtl="0">
              <a:lnSpc>
                <a:spcPct val="90000"/>
              </a:lnSpc>
              <a:spcBef>
                <a:spcPts val="500"/>
              </a:spcBef>
              <a:spcAft>
                <a:spcPts val="0"/>
              </a:spcAft>
              <a:buClr>
                <a:schemeClr val="dk1"/>
              </a:buClr>
              <a:buSzPct val="100000"/>
              <a:buFont typeface="Arial"/>
              <a:buChar char="─"/>
            </a:pPr>
            <a:r>
              <a:rPr lang="en-US" sz="2600" dirty="0">
                <a:solidFill>
                  <a:schemeClr val="tx1"/>
                </a:solidFill>
                <a:latin typeface="Arial"/>
                <a:ea typeface="Arial"/>
                <a:cs typeface="Arial"/>
                <a:sym typeface="Arial"/>
              </a:rPr>
              <a:t>Concise title and objectives of proposed activity</a:t>
            </a:r>
            <a:endParaRPr sz="2600" dirty="0">
              <a:solidFill>
                <a:schemeClr val="tx1"/>
              </a:solidFill>
            </a:endParaRPr>
          </a:p>
          <a:p>
            <a:pPr marL="685800" lvl="1" indent="-228600" algn="l" rtl="0">
              <a:lnSpc>
                <a:spcPct val="90000"/>
              </a:lnSpc>
              <a:spcBef>
                <a:spcPts val="500"/>
              </a:spcBef>
              <a:spcAft>
                <a:spcPts val="0"/>
              </a:spcAft>
              <a:buClr>
                <a:schemeClr val="dk1"/>
              </a:buClr>
              <a:buSzPct val="100000"/>
              <a:buFont typeface="Arial"/>
              <a:buChar char="─"/>
            </a:pPr>
            <a:r>
              <a:rPr lang="en-US" sz="2600" dirty="0">
                <a:solidFill>
                  <a:schemeClr val="tx1"/>
                </a:solidFill>
                <a:latin typeface="Arial"/>
                <a:ea typeface="Arial"/>
                <a:cs typeface="Arial"/>
                <a:sym typeface="Arial"/>
              </a:rPr>
              <a:t>Brief description of what your organization does and the type of organization it is (e.g., for profit, nonprofit, etc.)</a:t>
            </a:r>
            <a:endParaRPr sz="2600" dirty="0">
              <a:solidFill>
                <a:schemeClr val="tx1"/>
              </a:solidFill>
            </a:endParaRPr>
          </a:p>
          <a:p>
            <a:pPr marL="685800" lvl="1" indent="-228600" algn="l" rtl="0">
              <a:lnSpc>
                <a:spcPct val="90000"/>
              </a:lnSpc>
              <a:spcBef>
                <a:spcPts val="500"/>
              </a:spcBef>
              <a:spcAft>
                <a:spcPts val="0"/>
              </a:spcAft>
              <a:buClr>
                <a:schemeClr val="dk1"/>
              </a:buClr>
              <a:buSzPct val="100000"/>
              <a:buFont typeface="Arial"/>
              <a:buChar char="─"/>
            </a:pPr>
            <a:r>
              <a:rPr lang="en-US" sz="2600" dirty="0">
                <a:solidFill>
                  <a:schemeClr val="tx1"/>
                </a:solidFill>
                <a:latin typeface="Arial"/>
                <a:ea typeface="Arial"/>
                <a:cs typeface="Arial"/>
                <a:sym typeface="Arial"/>
              </a:rPr>
              <a:t>How your proposed activity aligns with the ERRA APS objectives</a:t>
            </a:r>
            <a:endParaRPr sz="2600" dirty="0">
              <a:solidFill>
                <a:schemeClr val="tx1"/>
              </a:solidFill>
            </a:endParaRPr>
          </a:p>
          <a:p>
            <a:pPr marL="685800" lvl="1" indent="-228600" algn="l" rtl="0">
              <a:lnSpc>
                <a:spcPct val="90000"/>
              </a:lnSpc>
              <a:spcBef>
                <a:spcPts val="500"/>
              </a:spcBef>
              <a:spcAft>
                <a:spcPts val="0"/>
              </a:spcAft>
              <a:buClr>
                <a:schemeClr val="dk1"/>
              </a:buClr>
              <a:buSzPct val="100000"/>
              <a:buFont typeface="Arial"/>
              <a:buChar char="─"/>
            </a:pPr>
            <a:r>
              <a:rPr lang="en-US" sz="2600" dirty="0">
                <a:solidFill>
                  <a:schemeClr val="tx1"/>
                </a:solidFill>
                <a:latin typeface="Arial"/>
                <a:ea typeface="Arial"/>
                <a:cs typeface="Arial"/>
                <a:sym typeface="Arial"/>
              </a:rPr>
              <a:t>Where this activity will take place</a:t>
            </a:r>
            <a:endParaRPr sz="2600" dirty="0">
              <a:solidFill>
                <a:schemeClr val="tx1"/>
              </a:solidFill>
            </a:endParaRPr>
          </a:p>
        </p:txBody>
      </p:sp>
      <p:sp>
        <p:nvSpPr>
          <p:cNvPr id="100" name="Google Shape;100;p3"/>
          <p:cNvSpPr txBox="1"/>
          <p:nvPr/>
        </p:nvSpPr>
        <p:spPr>
          <a:xfrm>
            <a:off x="838200" y="1232406"/>
            <a:ext cx="10515600" cy="1932853"/>
          </a:xfrm>
          <a:prstGeom prst="rect">
            <a:avLst/>
          </a:prstGeom>
          <a:noFill/>
          <a:ln>
            <a:noFill/>
          </a:ln>
        </p:spPr>
        <p:txBody>
          <a:bodyPr spcFirstLastPara="1" wrap="square" lIns="91425" tIns="45700" rIns="91425" bIns="45700" anchor="ctr" anchorCtr="0">
            <a:normAutofit fontScale="75000" lnSpcReduction="20000"/>
          </a:bodyPr>
          <a:lstStyle/>
          <a:p>
            <a:pPr marL="0" marR="0" lvl="0" indent="0" algn="l" rtl="0">
              <a:lnSpc>
                <a:spcPct val="100000"/>
              </a:lnSpc>
              <a:spcBef>
                <a:spcPts val="0"/>
              </a:spcBef>
              <a:spcAft>
                <a:spcPts val="0"/>
              </a:spcAft>
              <a:buClr>
                <a:srgbClr val="0070C0"/>
              </a:buClr>
              <a:buSzPct val="100000"/>
              <a:buFont typeface="Arial"/>
              <a:buNone/>
            </a:pPr>
            <a:r>
              <a:rPr lang="en-US" sz="2400" b="0" i="1" u="none" strike="noStrike" cap="none" dirty="0">
                <a:solidFill>
                  <a:srgbClr val="0070C0"/>
                </a:solidFill>
                <a:latin typeface="Arial"/>
                <a:ea typeface="Arial"/>
                <a:cs typeface="Arial"/>
                <a:sym typeface="Arial"/>
              </a:rPr>
              <a:t>Recommendation</a:t>
            </a:r>
            <a:r>
              <a:rPr lang="en-US" sz="2400" b="0" i="0" u="none" strike="noStrike" cap="none" dirty="0">
                <a:solidFill>
                  <a:srgbClr val="0070C0"/>
                </a:solidFill>
                <a:latin typeface="Arial"/>
                <a:ea typeface="Arial"/>
                <a:cs typeface="Arial"/>
                <a:sym typeface="Arial"/>
              </a:rPr>
              <a:t>: ERRA is working in Kenya and the Eastern Africa region, including Democratic Republic of Congo, Djibouti, Somaliland, Ethiopia, Kenya, Uganda, Burundi and </a:t>
            </a:r>
            <a:r>
              <a:rPr lang="en-US" sz="2400" dirty="0">
                <a:solidFill>
                  <a:srgbClr val="0070C0"/>
                </a:solidFill>
              </a:rPr>
              <a:t>Tanzania, </a:t>
            </a:r>
            <a:r>
              <a:rPr lang="en-US" sz="2400" b="0" i="0" u="none" strike="noStrike" cap="none" dirty="0">
                <a:solidFill>
                  <a:srgbClr val="0070C0"/>
                </a:solidFill>
                <a:latin typeface="Arial"/>
                <a:ea typeface="Arial"/>
                <a:cs typeface="Arial"/>
                <a:sym typeface="Arial"/>
              </a:rPr>
              <a:t>and engages with USAID at many different levels. There may be instances when a specific USAID Mission reviewing your concept cannot fund your activity but would like to share your overview/executive summary with colleagues in other USAID Missions or USAID Bureaus in Washington, D.C who may have interest in funding your activity.</a:t>
            </a:r>
            <a:r>
              <a:rPr lang="en-US" sz="2400" b="0" i="0" u="none" strike="noStrike" cap="none" dirty="0">
                <a:solidFill>
                  <a:schemeClr val="dk1"/>
                </a:solidFill>
                <a:latin typeface="Calibri"/>
                <a:ea typeface="Calibri"/>
                <a:cs typeface="Calibri"/>
                <a:sym typeface="Calibri"/>
              </a:rPr>
              <a:t> </a:t>
            </a:r>
            <a:r>
              <a:rPr lang="en-US" sz="2400" b="0" i="0" u="none" strike="noStrike" cap="none" dirty="0">
                <a:solidFill>
                  <a:srgbClr val="0070C0"/>
                </a:solidFill>
                <a:latin typeface="Arial"/>
                <a:ea typeface="Arial"/>
                <a:cs typeface="Arial"/>
                <a:sym typeface="Arial"/>
              </a:rPr>
              <a:t>If you’re willing to have this overview/executive summary shared within USAID, please keep this content limited to non-sensitive/proprietary information and </a:t>
            </a:r>
            <a:r>
              <a:rPr lang="en-US" sz="2400" b="1" i="0" u="none" strike="noStrike" cap="none" dirty="0">
                <a:solidFill>
                  <a:srgbClr val="0070C0"/>
                </a:solidFill>
                <a:latin typeface="Arial"/>
                <a:ea typeface="Arial"/>
                <a:cs typeface="Arial"/>
                <a:sym typeface="Arial"/>
              </a:rPr>
              <a:t>mark it clearly</a:t>
            </a:r>
            <a:r>
              <a:rPr lang="en-US" sz="2400" b="0" i="0" u="none" strike="noStrike" cap="none" dirty="0">
                <a:solidFill>
                  <a:srgbClr val="0070C0"/>
                </a:solidFill>
                <a:latin typeface="Arial"/>
                <a:ea typeface="Arial"/>
                <a:cs typeface="Arial"/>
                <a:sym typeface="Arial"/>
              </a:rPr>
              <a:t> as non-sensitive information. </a:t>
            </a:r>
            <a:endParaRPr sz="4400" b="0" i="0" u="none" strike="noStrike" cap="none" dirty="0">
              <a:solidFill>
                <a:srgbClr val="0070C0"/>
              </a:solidFill>
              <a:latin typeface="Arial"/>
              <a:ea typeface="Arial"/>
              <a:cs typeface="Arial"/>
              <a:sym typeface="Arial"/>
            </a:endParaRPr>
          </a:p>
        </p:txBody>
      </p:sp>
      <p:cxnSp>
        <p:nvCxnSpPr>
          <p:cNvPr id="101" name="Google Shape;101;p3"/>
          <p:cNvCxnSpPr/>
          <p:nvPr/>
        </p:nvCxnSpPr>
        <p:spPr>
          <a:xfrm>
            <a:off x="932873" y="1072814"/>
            <a:ext cx="10160000" cy="0"/>
          </a:xfrm>
          <a:prstGeom prst="straightConnector1">
            <a:avLst/>
          </a:prstGeom>
          <a:noFill/>
          <a:ln w="28575" cap="flat" cmpd="sng">
            <a:solidFill>
              <a:schemeClr val="accent1"/>
            </a:solidFill>
            <a:prstDash val="solid"/>
            <a:miter lim="800000"/>
            <a:headEnd type="none" w="sm" len="sm"/>
            <a:tailEnd type="none" w="sm" len="sm"/>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838199" y="365125"/>
            <a:ext cx="1110615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Gill Sans"/>
              <a:buNone/>
            </a:pPr>
            <a:r>
              <a:rPr lang="en-US" sz="4000" dirty="0">
                <a:latin typeface="Gill Sans"/>
                <a:ea typeface="Gill Sans"/>
                <a:cs typeface="Gill Sans"/>
                <a:sym typeface="Gill Sans"/>
              </a:rPr>
              <a:t>Proposed concept and objectives</a:t>
            </a:r>
            <a:endParaRPr dirty="0"/>
          </a:p>
        </p:txBody>
      </p:sp>
      <p:sp>
        <p:nvSpPr>
          <p:cNvPr id="107" name="Google Shape;107;p4"/>
          <p:cNvSpPr txBox="1">
            <a:spLocks noGrp="1"/>
          </p:cNvSpPr>
          <p:nvPr>
            <p:ph type="body" idx="1"/>
          </p:nvPr>
        </p:nvSpPr>
        <p:spPr>
          <a:xfrm>
            <a:off x="838200" y="1690688"/>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sz="2600" dirty="0">
                <a:latin typeface="+mn-lt"/>
                <a:cs typeface="Arial"/>
              </a:rPr>
              <a:t>Describe the challenge the project seeks to address, </a:t>
            </a:r>
          </a:p>
          <a:p>
            <a:pPr marL="228600" indent="-228600">
              <a:spcBef>
                <a:spcPts val="0"/>
              </a:spcBef>
              <a:buSzPts val="2800"/>
            </a:pPr>
            <a:r>
              <a:rPr lang="en-US" sz="2600" dirty="0">
                <a:latin typeface="+mn-lt"/>
                <a:ea typeface="Arial"/>
                <a:cs typeface="Arial"/>
                <a:sym typeface="Arial"/>
              </a:rPr>
              <a:t>List the objectives of the proposed activity. </a:t>
            </a:r>
            <a:r>
              <a:rPr lang="en-GB" sz="2600" dirty="0">
                <a:latin typeface="+mn-lt"/>
                <a:cs typeface="Arial"/>
              </a:rPr>
              <a:t>Describe the proposed solution i.e. the novel idea to create job creation, increased exports through trade and investment in Kenya. </a:t>
            </a:r>
          </a:p>
          <a:p>
            <a:pPr marL="228600" lvl="0" indent="-228600" algn="l" rtl="0">
              <a:lnSpc>
                <a:spcPct val="90000"/>
              </a:lnSpc>
              <a:spcBef>
                <a:spcPts val="1000"/>
              </a:spcBef>
              <a:spcAft>
                <a:spcPts val="0"/>
              </a:spcAft>
              <a:buClr>
                <a:schemeClr val="dk1"/>
              </a:buClr>
              <a:buSzPts val="2800"/>
              <a:buChar char="•"/>
            </a:pPr>
            <a:r>
              <a:rPr lang="en-US" sz="2600" dirty="0">
                <a:latin typeface="+mn-lt"/>
                <a:ea typeface="Arial"/>
                <a:cs typeface="Arial"/>
                <a:sym typeface="Arial"/>
              </a:rPr>
              <a:t>Describe how your organization plans to implement the proposed activity. </a:t>
            </a:r>
          </a:p>
          <a:p>
            <a:pPr marL="228600" lvl="0" indent="-228600" algn="l" rtl="0">
              <a:lnSpc>
                <a:spcPct val="90000"/>
              </a:lnSpc>
              <a:spcBef>
                <a:spcPts val="1000"/>
              </a:spcBef>
              <a:spcAft>
                <a:spcPts val="0"/>
              </a:spcAft>
              <a:buClr>
                <a:schemeClr val="dk1"/>
              </a:buClr>
              <a:buSzPts val="2800"/>
              <a:buChar char="•"/>
            </a:pPr>
            <a:r>
              <a:rPr lang="en-GB" sz="2600" dirty="0">
                <a:latin typeface="+mn-lt"/>
                <a:cs typeface="Arial"/>
              </a:rPr>
              <a:t>Describe how the proposed idea can be sustained and expanded beyond the life of the partnership’s period of performance. </a:t>
            </a:r>
          </a:p>
          <a:p>
            <a:pPr marL="228600" lvl="0" indent="-228600" algn="l" rtl="0">
              <a:lnSpc>
                <a:spcPct val="90000"/>
              </a:lnSpc>
              <a:spcBef>
                <a:spcPts val="1000"/>
              </a:spcBef>
              <a:spcAft>
                <a:spcPts val="0"/>
              </a:spcAft>
              <a:buClr>
                <a:schemeClr val="dk1"/>
              </a:buClr>
              <a:buSzPts val="2800"/>
              <a:buChar char="•"/>
            </a:pPr>
            <a:r>
              <a:rPr lang="en-GB" sz="2600" dirty="0">
                <a:latin typeface="+mn-lt"/>
                <a:cs typeface="Arial"/>
              </a:rPr>
              <a:t>Explain how the proposed partnership will attract additional private sector </a:t>
            </a:r>
            <a:r>
              <a:rPr lang="en-GB" sz="2600" dirty="0">
                <a:effectLst/>
                <a:latin typeface="+mn-lt"/>
                <a:ea typeface="Arial" panose="020B0604020202020204" pitchFamily="34" charset="0"/>
              </a:rPr>
              <a:t>investment/resources, if relevant.</a:t>
            </a:r>
            <a:endParaRPr lang="en-KE" sz="2600" dirty="0">
              <a:effectLst/>
              <a:latin typeface="+mn-lt"/>
              <a:ea typeface="Calibri" panose="020F0502020204030204" pitchFamily="34" charset="0"/>
            </a:endParaRPr>
          </a:p>
          <a:p>
            <a:pPr marL="228600" lvl="0" indent="-228600" algn="l" rtl="0">
              <a:lnSpc>
                <a:spcPct val="90000"/>
              </a:lnSpc>
              <a:spcBef>
                <a:spcPts val="1000"/>
              </a:spcBef>
              <a:spcAft>
                <a:spcPts val="0"/>
              </a:spcAft>
              <a:buClr>
                <a:schemeClr val="dk1"/>
              </a:buClr>
              <a:buSzPts val="2800"/>
              <a:buChar char="•"/>
            </a:pPr>
            <a:endParaRPr lang="en-US" dirty="0">
              <a:latin typeface="Arial"/>
              <a:ea typeface="Arial"/>
              <a:cs typeface="Arial"/>
              <a:sym typeface="Arial"/>
            </a:endParaRPr>
          </a:p>
        </p:txBody>
      </p:sp>
      <p:cxnSp>
        <p:nvCxnSpPr>
          <p:cNvPr id="108" name="Google Shape;108;p4"/>
          <p:cNvCxnSpPr/>
          <p:nvPr/>
        </p:nvCxnSpPr>
        <p:spPr>
          <a:xfrm>
            <a:off x="932873" y="1436688"/>
            <a:ext cx="10160000" cy="0"/>
          </a:xfrm>
          <a:prstGeom prst="straightConnector1">
            <a:avLst/>
          </a:prstGeom>
          <a:noFill/>
          <a:ln w="28575" cap="flat" cmpd="sng">
            <a:solidFill>
              <a:schemeClr val="accent1"/>
            </a:solidFill>
            <a:prstDash val="solid"/>
            <a:miter lim="800000"/>
            <a:headEnd type="none" w="sm" len="sm"/>
            <a:tailEnd type="none" w="sm" len="sm"/>
          </a:ln>
        </p:spPr>
      </p:cxnSp>
      <p:sp>
        <p:nvSpPr>
          <p:cNvPr id="3" name="Slide Number Placeholder 2">
            <a:extLst>
              <a:ext uri="{FF2B5EF4-FFF2-40B4-BE49-F238E27FC236}">
                <a16:creationId xmlns:a16="http://schemas.microsoft.com/office/drawing/2014/main" id="{13D44126-6E13-DB36-0FBD-80CB83F2B0F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5"/>
          <p:cNvSpPr txBox="1">
            <a:spLocks noGrp="1"/>
          </p:cNvSpPr>
          <p:nvPr>
            <p:ph type="title"/>
          </p:nvPr>
        </p:nvSpPr>
        <p:spPr>
          <a:xfrm>
            <a:off x="838200" y="639042"/>
            <a:ext cx="11353800" cy="81881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100000"/>
              <a:buFont typeface="Gill Sans"/>
              <a:buNone/>
            </a:pPr>
            <a:r>
              <a:rPr lang="en-US" sz="4000" dirty="0">
                <a:latin typeface="Gill Sans"/>
                <a:ea typeface="Gill Sans"/>
                <a:cs typeface="Gill Sans"/>
                <a:sym typeface="Gill Sans"/>
              </a:rPr>
              <a:t>Proposed budget and cost-share</a:t>
            </a:r>
            <a:endParaRPr sz="4000" dirty="0">
              <a:latin typeface="Gill Sans"/>
              <a:ea typeface="Gill Sans"/>
              <a:cs typeface="Gill Sans"/>
              <a:sym typeface="Gill Sans"/>
            </a:endParaRPr>
          </a:p>
        </p:txBody>
      </p:sp>
      <p:sp>
        <p:nvSpPr>
          <p:cNvPr id="114" name="Google Shape;114;p5"/>
          <p:cNvSpPr txBox="1">
            <a:spLocks noGrp="1"/>
          </p:cNvSpPr>
          <p:nvPr>
            <p:ph type="body" idx="1"/>
          </p:nvPr>
        </p:nvSpPr>
        <p:spPr>
          <a:xfrm>
            <a:off x="838200" y="1617446"/>
            <a:ext cx="10515600" cy="3623107"/>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dk1"/>
              </a:buClr>
              <a:buSzPts val="2400"/>
              <a:buChar char="•"/>
            </a:pPr>
            <a:r>
              <a:rPr lang="en-US" sz="2800" dirty="0">
                <a:latin typeface="+mn-lt"/>
                <a:ea typeface="Arial"/>
                <a:cs typeface="Arial"/>
                <a:sym typeface="Arial"/>
              </a:rPr>
              <a:t>List your total project budgetary needs</a:t>
            </a:r>
            <a:endParaRPr lang="en-US" dirty="0">
              <a:latin typeface="+mn-lt"/>
            </a:endParaRPr>
          </a:p>
          <a:p>
            <a:pPr marL="228600" lvl="0" indent="-228600" algn="l" rtl="0">
              <a:lnSpc>
                <a:spcPct val="90000"/>
              </a:lnSpc>
              <a:spcBef>
                <a:spcPts val="1000"/>
              </a:spcBef>
              <a:spcAft>
                <a:spcPts val="0"/>
              </a:spcAft>
              <a:buClr>
                <a:schemeClr val="dk1"/>
              </a:buClr>
              <a:buSzPts val="2400"/>
              <a:buChar char="•"/>
            </a:pPr>
            <a:r>
              <a:rPr lang="en-US" sz="2800" dirty="0">
                <a:latin typeface="+mn-lt"/>
                <a:ea typeface="Arial"/>
                <a:cs typeface="Arial"/>
                <a:sym typeface="Arial"/>
              </a:rPr>
              <a:t>Describe the type of support you need from ERRA (e.g., funds, </a:t>
            </a:r>
            <a:r>
              <a:rPr lang="en-US" sz="2600" dirty="0">
                <a:latin typeface="+mn-lt"/>
                <a:ea typeface="Arial"/>
                <a:cs typeface="Arial"/>
                <a:sym typeface="Arial"/>
              </a:rPr>
              <a:t>equipment</a:t>
            </a:r>
            <a:r>
              <a:rPr lang="en-US" sz="2800" dirty="0">
                <a:latin typeface="+mn-lt"/>
                <a:ea typeface="Arial"/>
                <a:cs typeface="Arial"/>
                <a:sym typeface="Arial"/>
              </a:rPr>
              <a:t>, materials, etc.) </a:t>
            </a:r>
            <a:endParaRPr lang="en-US" dirty="0">
              <a:latin typeface="+mn-lt"/>
            </a:endParaRPr>
          </a:p>
          <a:p>
            <a:pPr marL="228600" lvl="0" indent="-228600" algn="l" rtl="0">
              <a:lnSpc>
                <a:spcPct val="90000"/>
              </a:lnSpc>
              <a:spcBef>
                <a:spcPts val="1000"/>
              </a:spcBef>
              <a:spcAft>
                <a:spcPts val="0"/>
              </a:spcAft>
              <a:buClr>
                <a:schemeClr val="dk1"/>
              </a:buClr>
              <a:buSzPts val="2400"/>
              <a:buChar char="•"/>
            </a:pPr>
            <a:r>
              <a:rPr lang="en-US" sz="2800" dirty="0">
                <a:latin typeface="+mn-lt"/>
                <a:ea typeface="Arial"/>
                <a:cs typeface="Arial"/>
                <a:sym typeface="Arial"/>
              </a:rPr>
              <a:t>Include the level of resources your organization is committing to the proposed activity, including effort, funding, or other resources</a:t>
            </a:r>
            <a:endParaRPr lang="en-US" dirty="0">
              <a:latin typeface="+mn-lt"/>
            </a:endParaRPr>
          </a:p>
          <a:p>
            <a:pPr marL="228600" lvl="0" indent="-228600" algn="l" rtl="0">
              <a:lnSpc>
                <a:spcPct val="90000"/>
              </a:lnSpc>
              <a:spcBef>
                <a:spcPts val="1000"/>
              </a:spcBef>
              <a:spcAft>
                <a:spcPts val="0"/>
              </a:spcAft>
              <a:buClr>
                <a:schemeClr val="dk1"/>
              </a:buClr>
              <a:buSzPts val="2400"/>
              <a:buChar char="•"/>
            </a:pPr>
            <a:r>
              <a:rPr lang="en-US" sz="2800" dirty="0">
                <a:latin typeface="+mn-lt"/>
                <a:ea typeface="Arial"/>
                <a:cs typeface="Arial"/>
                <a:sym typeface="Arial"/>
              </a:rPr>
              <a:t>Include the anticipated amount of new, external financing/resources this ERRA USAID funding would mobilize (e.g., every $1 in grant funding will leverage $10 in private capital) </a:t>
            </a:r>
            <a:endParaRPr lang="en-US" dirty="0">
              <a:latin typeface="+mn-lt"/>
            </a:endParaRPr>
          </a:p>
          <a:p>
            <a:pPr marL="228600" lvl="0" indent="-228600" algn="l" rtl="0">
              <a:lnSpc>
                <a:spcPct val="120000"/>
              </a:lnSpc>
              <a:spcBef>
                <a:spcPts val="1000"/>
              </a:spcBef>
              <a:spcAft>
                <a:spcPts val="0"/>
              </a:spcAft>
              <a:buClr>
                <a:schemeClr val="dk1"/>
              </a:buClr>
              <a:buSzPct val="100000"/>
              <a:buChar char="•"/>
            </a:pPr>
            <a:endParaRPr dirty="0">
              <a:latin typeface="Arial"/>
              <a:ea typeface="Arial"/>
              <a:cs typeface="Arial"/>
              <a:sym typeface="Arial"/>
            </a:endParaRPr>
          </a:p>
        </p:txBody>
      </p:sp>
      <p:cxnSp>
        <p:nvCxnSpPr>
          <p:cNvPr id="115" name="Google Shape;115;p5"/>
          <p:cNvCxnSpPr/>
          <p:nvPr/>
        </p:nvCxnSpPr>
        <p:spPr>
          <a:xfrm>
            <a:off x="932873" y="1457855"/>
            <a:ext cx="10160000" cy="0"/>
          </a:xfrm>
          <a:prstGeom prst="straightConnector1">
            <a:avLst/>
          </a:prstGeom>
          <a:noFill/>
          <a:ln w="28575" cap="flat" cmpd="sng">
            <a:solidFill>
              <a:schemeClr val="accent1"/>
            </a:solidFill>
            <a:prstDash val="solid"/>
            <a:miter lim="800000"/>
            <a:headEnd type="none" w="sm" len="sm"/>
            <a:tailEnd type="none" w="sm" len="sm"/>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Gill Sans"/>
              <a:buNone/>
            </a:pPr>
            <a:r>
              <a:rPr lang="en-US" sz="4000" dirty="0">
                <a:latin typeface="Gill Sans"/>
                <a:ea typeface="Gill Sans"/>
                <a:cs typeface="Gill Sans"/>
                <a:sym typeface="Gill Sans"/>
              </a:rPr>
              <a:t>Results</a:t>
            </a:r>
            <a:endParaRPr dirty="0"/>
          </a:p>
        </p:txBody>
      </p:sp>
      <p:cxnSp>
        <p:nvCxnSpPr>
          <p:cNvPr id="122" name="Google Shape;122;p6"/>
          <p:cNvCxnSpPr/>
          <p:nvPr/>
        </p:nvCxnSpPr>
        <p:spPr>
          <a:xfrm>
            <a:off x="932873" y="1426105"/>
            <a:ext cx="10160000" cy="0"/>
          </a:xfrm>
          <a:prstGeom prst="straightConnector1">
            <a:avLst/>
          </a:prstGeom>
          <a:noFill/>
          <a:ln w="28575" cap="flat" cmpd="sng">
            <a:solidFill>
              <a:schemeClr val="accent1"/>
            </a:solidFill>
            <a:prstDash val="solid"/>
            <a:miter lim="800000"/>
            <a:headEnd type="none" w="sm" len="sm"/>
            <a:tailEnd type="none" w="sm" len="sm"/>
          </a:ln>
        </p:spPr>
      </p:cxnSp>
      <p:sp>
        <p:nvSpPr>
          <p:cNvPr id="3" name="Google Shape;100;p3">
            <a:extLst>
              <a:ext uri="{FF2B5EF4-FFF2-40B4-BE49-F238E27FC236}">
                <a16:creationId xmlns:a16="http://schemas.microsoft.com/office/drawing/2014/main" id="{090F2A0D-D6D3-9998-FA1A-A66058D73AFB}"/>
              </a:ext>
            </a:extLst>
          </p:cNvPr>
          <p:cNvSpPr txBox="1"/>
          <p:nvPr/>
        </p:nvSpPr>
        <p:spPr>
          <a:xfrm>
            <a:off x="895092" y="1408510"/>
            <a:ext cx="10515600" cy="1162666"/>
          </a:xfrm>
          <a:prstGeom prst="rect">
            <a:avLst/>
          </a:prstGeom>
          <a:noFill/>
          <a:ln>
            <a:noFill/>
          </a:ln>
        </p:spPr>
        <p:txBody>
          <a:bodyPr spcFirstLastPara="1" wrap="square" lIns="91425" tIns="45700" rIns="91425" bIns="45700" anchor="ctr" anchorCtr="0">
            <a:normAutofit fontScale="32500" lnSpcReduction="20000"/>
          </a:bodyPr>
          <a:lstStyle/>
          <a:p>
            <a:pPr marL="457200" lvl="1" indent="-457200">
              <a:lnSpc>
                <a:spcPct val="100000"/>
              </a:lnSpc>
              <a:buClr>
                <a:srgbClr val="0070C0"/>
              </a:buClr>
              <a:buSzPct val="100000"/>
              <a:buNone/>
            </a:pPr>
            <a:r>
              <a:rPr lang="en-US" sz="6600" dirty="0">
                <a:solidFill>
                  <a:srgbClr val="0070C0"/>
                </a:solidFill>
                <a:latin typeface="Arial"/>
                <a:ea typeface="Arial"/>
                <a:cs typeface="Arial"/>
                <a:sym typeface="Arial"/>
              </a:rPr>
              <a:t>Specific numbers and details here around anticipated results are encouraged. </a:t>
            </a:r>
          </a:p>
          <a:p>
            <a:pPr>
              <a:buClr>
                <a:srgbClr val="0070C0"/>
              </a:buClr>
              <a:buSzPct val="100000"/>
            </a:pPr>
            <a:r>
              <a:rPr lang="en-GB" sz="6600" dirty="0">
                <a:solidFill>
                  <a:srgbClr val="0070C0"/>
                </a:solidFill>
                <a:latin typeface="Arial"/>
                <a:cs typeface="Arial"/>
              </a:rPr>
              <a:t>Note: Due to ERRA’s focus on job creation in export development sectors, ERRA will prioritize companies that can create or sustain jobs for higher numbers of people. </a:t>
            </a:r>
            <a:endParaRPr lang="en-KE" sz="6600" dirty="0">
              <a:solidFill>
                <a:srgbClr val="0070C0"/>
              </a:solidFill>
              <a:latin typeface="Arial"/>
              <a:cs typeface="Arial"/>
            </a:endParaRPr>
          </a:p>
        </p:txBody>
      </p:sp>
      <p:sp>
        <p:nvSpPr>
          <p:cNvPr id="4" name="Google Shape;107;p4">
            <a:extLst>
              <a:ext uri="{FF2B5EF4-FFF2-40B4-BE49-F238E27FC236}">
                <a16:creationId xmlns:a16="http://schemas.microsoft.com/office/drawing/2014/main" id="{DA25FC5C-32FD-2216-581F-9BB80581049A}"/>
              </a:ext>
            </a:extLst>
          </p:cNvPr>
          <p:cNvSpPr txBox="1">
            <a:spLocks/>
          </p:cNvSpPr>
          <p:nvPr/>
        </p:nvSpPr>
        <p:spPr>
          <a:xfrm>
            <a:off x="781308" y="2274091"/>
            <a:ext cx="10541835" cy="402546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228600" indent="-228600">
              <a:buSzPct val="100000"/>
            </a:pPr>
            <a:r>
              <a:rPr lang="en-GB" sz="2400" dirty="0">
                <a:latin typeface="Arial"/>
                <a:cs typeface="Arial"/>
              </a:rPr>
              <a:t>Describe the expected outcome(s) and how the proposed new business approach aligns with the objectives stated in this addendum. </a:t>
            </a:r>
          </a:p>
          <a:p>
            <a:pPr marL="228600" indent="-228600">
              <a:buSzPct val="100000"/>
            </a:pPr>
            <a:r>
              <a:rPr lang="en-GB" sz="2400" dirty="0">
                <a:latin typeface="Arial"/>
                <a:cs typeface="Arial"/>
              </a:rPr>
              <a:t>Estimate how many individuals will benefit, by how much, and any available demographic information for those individuals (e.g. men, women, youth, etc.). </a:t>
            </a:r>
          </a:p>
          <a:p>
            <a:pPr marL="228600" indent="-228600">
              <a:buSzPct val="100000"/>
            </a:pPr>
            <a:r>
              <a:rPr lang="en-GB" sz="2400" dirty="0">
                <a:latin typeface="Arial"/>
                <a:cs typeface="Arial"/>
              </a:rPr>
              <a:t>Applicants should note how they plan to capture and report on the development impact.</a:t>
            </a:r>
          </a:p>
          <a:p>
            <a:pPr marL="228600" indent="-228600">
              <a:buSzPct val="100000"/>
            </a:pPr>
            <a:r>
              <a:rPr lang="en-GB" sz="2400" dirty="0">
                <a:latin typeface="Arial"/>
                <a:cs typeface="Arial"/>
              </a:rPr>
              <a:t>Describe how this concept will create positive change at the business, industry, community, local/national/regional/continental ecosystem levels, what the benefits to the applicants will be, and what additional benefits will be created externally.</a:t>
            </a:r>
            <a:endParaRPr lang="en-US" sz="2400" dirty="0">
              <a:latin typeface="Arial"/>
              <a:cs typeface="Arial"/>
            </a:endParaRPr>
          </a:p>
          <a:p>
            <a:pPr marL="228600" indent="-228600">
              <a:lnSpc>
                <a:spcPct val="120000"/>
              </a:lnSpc>
              <a:buSzPct val="100000"/>
            </a:pPr>
            <a:endParaRPr lang="en-GB" sz="24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838199" y="365125"/>
            <a:ext cx="1110615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Gill Sans"/>
              <a:buNone/>
            </a:pPr>
            <a:r>
              <a:rPr lang="en-GB" sz="4000" dirty="0">
                <a:effectLst/>
                <a:latin typeface="Gill Sans MT" panose="020B0502020104020203" pitchFamily="34" charset="77"/>
                <a:ea typeface="Arial" panose="020B0604020202020204" pitchFamily="34" charset="0"/>
              </a:rPr>
              <a:t>Additionality and the value of the partnership</a:t>
            </a:r>
            <a:endParaRPr sz="4000" dirty="0">
              <a:latin typeface="Gill Sans MT" panose="020B0502020104020203" pitchFamily="34" charset="77"/>
            </a:endParaRPr>
          </a:p>
        </p:txBody>
      </p:sp>
      <p:sp>
        <p:nvSpPr>
          <p:cNvPr id="107" name="Google Shape;107;p4"/>
          <p:cNvSpPr txBox="1">
            <a:spLocks noGrp="1"/>
          </p:cNvSpPr>
          <p:nvPr>
            <p:ph type="body" idx="1"/>
          </p:nvPr>
        </p:nvSpPr>
        <p:spPr>
          <a:xfrm>
            <a:off x="838199" y="1439253"/>
            <a:ext cx="10515600" cy="4681970"/>
          </a:xfrm>
          <a:prstGeom prst="rect">
            <a:avLst/>
          </a:prstGeom>
          <a:noFill/>
          <a:ln>
            <a:noFill/>
          </a:ln>
        </p:spPr>
        <p:txBody>
          <a:bodyPr spcFirstLastPara="1" wrap="square" lIns="91425" tIns="45700" rIns="91425" bIns="45700" anchor="t" anchorCtr="0">
            <a:noAutofit/>
          </a:bodyPr>
          <a:lstStyle/>
          <a:p>
            <a:pPr marL="228600" indent="-228600">
              <a:buSzPct val="100000"/>
            </a:pPr>
            <a:r>
              <a:rPr lang="en-GB" sz="2400" dirty="0">
                <a:latin typeface="Arial"/>
                <a:cs typeface="Arial"/>
              </a:rPr>
              <a:t>Explain how the proposed concept is a departure from the status quo and how the ERRA grant will produce demonstrated additionality.</a:t>
            </a:r>
            <a:r>
              <a:rPr lang="en-KE" sz="2400" dirty="0">
                <a:latin typeface="Arial"/>
                <a:cs typeface="Arial"/>
              </a:rPr>
              <a:t> </a:t>
            </a:r>
          </a:p>
          <a:p>
            <a:pPr marL="228600" indent="-228600">
              <a:buSzPct val="100000"/>
            </a:pPr>
            <a:r>
              <a:rPr lang="en-GB" sz="2400" dirty="0">
                <a:latin typeface="Arial"/>
                <a:cs typeface="Arial"/>
              </a:rPr>
              <a:t>What is the degree of innovation contained in the project approach – in terms of a new approach or an application of new approach in a new context or geographic location? </a:t>
            </a:r>
          </a:p>
          <a:p>
            <a:pPr marL="342900">
              <a:buSzPct val="100000"/>
            </a:pPr>
            <a:r>
              <a:rPr lang="en-US" sz="2400" dirty="0">
                <a:latin typeface="Arial"/>
                <a:cs typeface="Arial"/>
                <a:sym typeface="Arial"/>
              </a:rPr>
              <a:t>Please list other organizations where you will apply or have already applied for funding for this proposed activity</a:t>
            </a:r>
            <a:endParaRPr lang="en-US" sz="2400" dirty="0">
              <a:latin typeface="Arial"/>
              <a:cs typeface="Arial"/>
            </a:endParaRPr>
          </a:p>
          <a:p>
            <a:pPr marL="342900">
              <a:buSzPct val="100000"/>
            </a:pPr>
            <a:r>
              <a:rPr lang="en-US" sz="2400" dirty="0">
                <a:latin typeface="Arial"/>
                <a:cs typeface="Arial"/>
                <a:sym typeface="Arial"/>
              </a:rPr>
              <a:t>Please list any partners who support current, related work at your organization (e.g., other donors, investors)</a:t>
            </a:r>
            <a:endParaRPr lang="en-US" sz="2400" dirty="0">
              <a:latin typeface="Arial"/>
              <a:cs typeface="Arial"/>
            </a:endParaRPr>
          </a:p>
          <a:p>
            <a:pPr marL="228600" indent="-228600">
              <a:lnSpc>
                <a:spcPct val="120000"/>
              </a:lnSpc>
              <a:buSzPct val="100000"/>
            </a:pPr>
            <a:endParaRPr lang="en-GB" sz="2400" dirty="0">
              <a:latin typeface="Arial"/>
              <a:cs typeface="Arial"/>
            </a:endParaRPr>
          </a:p>
        </p:txBody>
      </p:sp>
      <p:cxnSp>
        <p:nvCxnSpPr>
          <p:cNvPr id="108" name="Google Shape;108;p4"/>
          <p:cNvCxnSpPr/>
          <p:nvPr/>
        </p:nvCxnSpPr>
        <p:spPr>
          <a:xfrm>
            <a:off x="932873" y="1436688"/>
            <a:ext cx="10160000" cy="0"/>
          </a:xfrm>
          <a:prstGeom prst="straightConnector1">
            <a:avLst/>
          </a:prstGeom>
          <a:noFill/>
          <a:ln w="28575" cap="flat" cmpd="sng">
            <a:solidFill>
              <a:schemeClr val="accent1"/>
            </a:solidFill>
            <a:prstDash val="solid"/>
            <a:miter lim="800000"/>
            <a:headEnd type="none" w="sm" len="sm"/>
            <a:tailEnd type="none" w="sm" len="sm"/>
          </a:ln>
        </p:spPr>
      </p:cxnSp>
    </p:spTree>
    <p:extLst>
      <p:ext uri="{BB962C8B-B14F-4D97-AF65-F5344CB8AC3E}">
        <p14:creationId xmlns:p14="http://schemas.microsoft.com/office/powerpoint/2010/main" val="1799349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838199" y="365125"/>
            <a:ext cx="1110615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Gill Sans"/>
              <a:buNone/>
            </a:pPr>
            <a:r>
              <a:rPr lang="en-US" sz="4000" dirty="0">
                <a:latin typeface="Gill Sans"/>
                <a:ea typeface="Gill Sans"/>
                <a:cs typeface="Gill Sans"/>
                <a:sym typeface="Gill Sans"/>
              </a:rPr>
              <a:t>Organizational Capability</a:t>
            </a:r>
            <a:endParaRPr dirty="0"/>
          </a:p>
        </p:txBody>
      </p:sp>
      <p:sp>
        <p:nvSpPr>
          <p:cNvPr id="107" name="Google Shape;107;p4"/>
          <p:cNvSpPr txBox="1">
            <a:spLocks noGrp="1"/>
          </p:cNvSpPr>
          <p:nvPr>
            <p:ph type="body" idx="1"/>
          </p:nvPr>
        </p:nvSpPr>
        <p:spPr>
          <a:xfrm>
            <a:off x="838200" y="1690688"/>
            <a:ext cx="10515600" cy="4681970"/>
          </a:xfrm>
          <a:prstGeom prst="rect">
            <a:avLst/>
          </a:prstGeom>
          <a:noFill/>
          <a:ln>
            <a:noFill/>
          </a:ln>
        </p:spPr>
        <p:txBody>
          <a:bodyPr spcFirstLastPara="1" wrap="square" lIns="91425" tIns="45700" rIns="91425" bIns="45700" anchor="t" anchorCtr="0">
            <a:noAutofit/>
          </a:bodyPr>
          <a:lstStyle/>
          <a:p>
            <a:pPr marL="228600" lvl="0" indent="-228600" algn="l" rtl="0">
              <a:spcAft>
                <a:spcPts val="0"/>
              </a:spcAft>
              <a:buClr>
                <a:schemeClr val="dk1"/>
              </a:buClr>
              <a:buSzPts val="2800"/>
              <a:buChar char="•"/>
            </a:pPr>
            <a:r>
              <a:rPr lang="en-US" sz="2600" dirty="0">
                <a:latin typeface="Arial"/>
                <a:cs typeface="Arial"/>
                <a:sym typeface="Arial"/>
              </a:rPr>
              <a:t>Include a description of your organization and the work it does</a:t>
            </a:r>
            <a:endParaRPr sz="2600" dirty="0">
              <a:latin typeface="Arial"/>
              <a:cs typeface="Arial"/>
            </a:endParaRPr>
          </a:p>
          <a:p>
            <a:pPr marL="228600" indent="-228600">
              <a:buSzPct val="100000"/>
            </a:pPr>
            <a:r>
              <a:rPr lang="en-GB" sz="2600" dirty="0">
                <a:latin typeface="Arial"/>
                <a:cs typeface="Arial"/>
              </a:rPr>
              <a:t>Demonstrated institutional capacity (technical human resources, institutional capacity, financial management and industry experience) to manage the proposed activity</a:t>
            </a:r>
            <a:r>
              <a:rPr lang="en-US" sz="2600" dirty="0">
                <a:latin typeface="Arial"/>
                <a:cs typeface="Arial"/>
                <a:sym typeface="Arial"/>
              </a:rPr>
              <a:t>. </a:t>
            </a:r>
          </a:p>
          <a:p>
            <a:pPr marL="228600" indent="-228600">
              <a:buSzPct val="100000"/>
            </a:pPr>
            <a:r>
              <a:rPr lang="en-GB" sz="2400" dirty="0">
                <a:latin typeface="Arial"/>
                <a:cs typeface="Arial"/>
              </a:rPr>
              <a:t>Indicate any partnerships and how those partnerships will help to solve the problem identified</a:t>
            </a:r>
          </a:p>
        </p:txBody>
      </p:sp>
      <p:cxnSp>
        <p:nvCxnSpPr>
          <p:cNvPr id="108" name="Google Shape;108;p4"/>
          <p:cNvCxnSpPr/>
          <p:nvPr/>
        </p:nvCxnSpPr>
        <p:spPr>
          <a:xfrm>
            <a:off x="932873" y="1436688"/>
            <a:ext cx="10160000" cy="0"/>
          </a:xfrm>
          <a:prstGeom prst="straightConnector1">
            <a:avLst/>
          </a:prstGeom>
          <a:noFill/>
          <a:ln w="28575" cap="flat" cmpd="sng">
            <a:solidFill>
              <a:schemeClr val="accent1"/>
            </a:solidFill>
            <a:prstDash val="solid"/>
            <a:miter lim="800000"/>
            <a:headEnd type="none" w="sm" len="sm"/>
            <a:tailEnd type="none" w="sm" len="sm"/>
          </a:ln>
        </p:spPr>
      </p:cxnSp>
    </p:spTree>
    <p:extLst>
      <p:ext uri="{BB962C8B-B14F-4D97-AF65-F5344CB8AC3E}">
        <p14:creationId xmlns:p14="http://schemas.microsoft.com/office/powerpoint/2010/main" val="413249834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3385</TotalTime>
  <Words>844</Words>
  <Application>Microsoft Macintosh PowerPoint</Application>
  <PresentationFormat>Widescreen</PresentationFormat>
  <Paragraphs>51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Gill Sans MT</vt:lpstr>
      <vt:lpstr>Calibri</vt:lpstr>
      <vt:lpstr>Arial</vt:lpstr>
      <vt:lpstr>Gill Sans</vt:lpstr>
      <vt:lpstr>Office Theme</vt:lpstr>
      <vt:lpstr>Guidance (marked in blue throughout)</vt:lpstr>
      <vt:lpstr>Title Slide</vt:lpstr>
      <vt:lpstr>Overview</vt:lpstr>
      <vt:lpstr>Proposed concept and objectives</vt:lpstr>
      <vt:lpstr>Proposed budget and cost-share</vt:lpstr>
      <vt:lpstr>Results</vt:lpstr>
      <vt:lpstr>Additionality and the value of the partnership</vt:lpstr>
      <vt:lpstr>Organizational Capability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(marked in blue throughout)</dc:title>
  <dc:creator>Jessamy Nichols</dc:creator>
  <cp:lastModifiedBy>Debora Randall</cp:lastModifiedBy>
  <cp:revision>4</cp:revision>
  <dcterms:created xsi:type="dcterms:W3CDTF">2022-01-31T10:40:19Z</dcterms:created>
  <dcterms:modified xsi:type="dcterms:W3CDTF">2024-01-19T16:51:56Z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0x0101003D48C7B438925146814173E74359E925</vt:lpwstr>
  </property>
</Properties>
</file>