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Lst>
  <p:notesMasterIdLst>
    <p:notesMasterId r:id="rId24"/>
  </p:notesMasterIdLst>
  <p:sldIdLst>
    <p:sldId id="300" r:id="rId4"/>
    <p:sldId id="274" r:id="rId5"/>
    <p:sldId id="257" r:id="rId6"/>
    <p:sldId id="264" r:id="rId7"/>
    <p:sldId id="272" r:id="rId8"/>
    <p:sldId id="258" r:id="rId9"/>
    <p:sldId id="309" r:id="rId10"/>
    <p:sldId id="307" r:id="rId11"/>
    <p:sldId id="314" r:id="rId12"/>
    <p:sldId id="304" r:id="rId13"/>
    <p:sldId id="305" r:id="rId14"/>
    <p:sldId id="310" r:id="rId15"/>
    <p:sldId id="312" r:id="rId16"/>
    <p:sldId id="311" r:id="rId17"/>
    <p:sldId id="313" r:id="rId18"/>
    <p:sldId id="3338" r:id="rId19"/>
    <p:sldId id="3307" r:id="rId20"/>
    <p:sldId id="3314" r:id="rId21"/>
    <p:sldId id="308" r:id="rId22"/>
    <p:sldId id="29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D1B7B92-1F7A-4713-92E2-FB748B959D7D}">
          <p14:sldIdLst>
            <p14:sldId id="300"/>
            <p14:sldId id="274"/>
            <p14:sldId id="257"/>
            <p14:sldId id="264"/>
            <p14:sldId id="272"/>
            <p14:sldId id="258"/>
            <p14:sldId id="309"/>
            <p14:sldId id="307"/>
            <p14:sldId id="314"/>
            <p14:sldId id="304"/>
            <p14:sldId id="305"/>
            <p14:sldId id="310"/>
            <p14:sldId id="312"/>
            <p14:sldId id="311"/>
            <p14:sldId id="313"/>
            <p14:sldId id="3338"/>
            <p14:sldId id="3307"/>
            <p14:sldId id="3314"/>
            <p14:sldId id="308"/>
            <p14:sldId id="29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71"/>
    <a:srgbClr val="70BB5B"/>
    <a:srgbClr val="5AB7B2"/>
    <a:srgbClr val="EAE748"/>
    <a:srgbClr val="EB3B34"/>
    <a:srgbClr val="A09A32"/>
    <a:srgbClr val="70BE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88" autoAdjust="0"/>
    <p:restoredTop sz="84867" autoAdjust="0"/>
  </p:normalViewPr>
  <p:slideViewPr>
    <p:cSldViewPr snapToGrid="0" showGuides="1">
      <p:cViewPr varScale="1">
        <p:scale>
          <a:sx n="94" d="100"/>
          <a:sy n="94" d="100"/>
        </p:scale>
        <p:origin x="1464" y="84"/>
      </p:cViewPr>
      <p:guideLst>
        <p:guide orient="horz" pos="2160"/>
        <p:guide pos="384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K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18A739-5A5E-467F-A0BB-2DA131E69D5C}" type="datetimeFigureOut">
              <a:rPr lang="en-KE" smtClean="0"/>
              <a:t>22/05/2024</a:t>
            </a:fld>
            <a:endParaRPr lang="en-K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K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K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46D69-A67A-45BD-AF9E-D7B76DF12159}" type="slidenum">
              <a:rPr lang="en-KE" smtClean="0"/>
              <a:t>‹#›</a:t>
            </a:fld>
            <a:endParaRPr lang="en-KE"/>
          </a:p>
        </p:txBody>
      </p:sp>
    </p:spTree>
    <p:extLst>
      <p:ext uri="{BB962C8B-B14F-4D97-AF65-F5344CB8AC3E}">
        <p14:creationId xmlns:p14="http://schemas.microsoft.com/office/powerpoint/2010/main" val="1759817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The first OSBP completed and </a:t>
            </a:r>
            <a:r>
              <a:rPr lang="en-US" dirty="0" err="1"/>
              <a:t>operationalised</a:t>
            </a:r>
            <a:r>
              <a:rPr lang="en-US" dirty="0"/>
              <a:t> by TMA. Interventions focused on reducing the time to cross borders such as supporting standards agency here have reduced </a:t>
            </a:r>
            <a:r>
              <a:rPr lang="en-GB" dirty="0">
                <a:solidFill>
                  <a:srgbClr val="2A5E8C"/>
                </a:solidFill>
                <a:latin typeface="Montserrat Medium" panose="00000600000000000000" pitchFamily="50" charset="0"/>
              </a:rPr>
              <a:t>testing turnaround time by 91% from 12 days to 1 day </a:t>
            </a:r>
          </a:p>
          <a:p>
            <a:endParaRPr lang="en-US" dirty="0"/>
          </a:p>
        </p:txBody>
      </p:sp>
      <p:sp>
        <p:nvSpPr>
          <p:cNvPr id="4" name="Slide Number Placeholder 3"/>
          <p:cNvSpPr>
            <a:spLocks noGrp="1"/>
          </p:cNvSpPr>
          <p:nvPr>
            <p:ph type="sldNum" sz="quarter" idx="10"/>
          </p:nvPr>
        </p:nvSpPr>
        <p:spPr/>
        <p:txBody>
          <a:bodyPr/>
          <a:lstStyle/>
          <a:p>
            <a:fld id="{890D8749-D0BC-4962-8BEB-BD015F3E4B30}" type="slidenum">
              <a:rPr lang="en-US" smtClean="0"/>
              <a:t>1</a:t>
            </a:fld>
            <a:endParaRPr lang="en-US"/>
          </a:p>
        </p:txBody>
      </p:sp>
    </p:spTree>
    <p:extLst>
      <p:ext uri="{BB962C8B-B14F-4D97-AF65-F5344CB8AC3E}">
        <p14:creationId xmlns:p14="http://schemas.microsoft.com/office/powerpoint/2010/main" val="2998799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E" dirty="0"/>
          </a:p>
        </p:txBody>
      </p:sp>
      <p:sp>
        <p:nvSpPr>
          <p:cNvPr id="4" name="Slide Number Placeholder 3"/>
          <p:cNvSpPr>
            <a:spLocks noGrp="1"/>
          </p:cNvSpPr>
          <p:nvPr>
            <p:ph type="sldNum" sz="quarter" idx="5"/>
          </p:nvPr>
        </p:nvSpPr>
        <p:spPr/>
        <p:txBody>
          <a:bodyPr/>
          <a:lstStyle/>
          <a:p>
            <a:fld id="{2E546D69-A67A-45BD-AF9E-D7B76DF12159}" type="slidenum">
              <a:rPr lang="en-KE" smtClean="0"/>
              <a:t>15</a:t>
            </a:fld>
            <a:endParaRPr lang="en-KE"/>
          </a:p>
        </p:txBody>
      </p:sp>
    </p:spTree>
    <p:extLst>
      <p:ext uri="{BB962C8B-B14F-4D97-AF65-F5344CB8AC3E}">
        <p14:creationId xmlns:p14="http://schemas.microsoft.com/office/powerpoint/2010/main" val="1057408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E" dirty="0"/>
          </a:p>
        </p:txBody>
      </p:sp>
      <p:sp>
        <p:nvSpPr>
          <p:cNvPr id="4" name="Slide Number Placeholder 3"/>
          <p:cNvSpPr>
            <a:spLocks noGrp="1"/>
          </p:cNvSpPr>
          <p:nvPr>
            <p:ph type="sldNum" sz="quarter" idx="5"/>
          </p:nvPr>
        </p:nvSpPr>
        <p:spPr/>
        <p:txBody>
          <a:bodyPr/>
          <a:lstStyle/>
          <a:p>
            <a:fld id="{2E546D69-A67A-45BD-AF9E-D7B76DF12159}" type="slidenum">
              <a:rPr lang="en-KE" smtClean="0"/>
              <a:t>16</a:t>
            </a:fld>
            <a:endParaRPr lang="en-KE"/>
          </a:p>
        </p:txBody>
      </p:sp>
    </p:spTree>
    <p:extLst>
      <p:ext uri="{BB962C8B-B14F-4D97-AF65-F5344CB8AC3E}">
        <p14:creationId xmlns:p14="http://schemas.microsoft.com/office/powerpoint/2010/main" val="1855218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E" dirty="0"/>
          </a:p>
        </p:txBody>
      </p:sp>
      <p:sp>
        <p:nvSpPr>
          <p:cNvPr id="4" name="Slide Number Placeholder 3"/>
          <p:cNvSpPr>
            <a:spLocks noGrp="1"/>
          </p:cNvSpPr>
          <p:nvPr>
            <p:ph type="sldNum" sz="quarter" idx="5"/>
          </p:nvPr>
        </p:nvSpPr>
        <p:spPr/>
        <p:txBody>
          <a:bodyPr/>
          <a:lstStyle/>
          <a:p>
            <a:fld id="{2E546D69-A67A-45BD-AF9E-D7B76DF12159}" type="slidenum">
              <a:rPr lang="en-KE" smtClean="0"/>
              <a:t>18</a:t>
            </a:fld>
            <a:endParaRPr lang="en-KE"/>
          </a:p>
        </p:txBody>
      </p:sp>
    </p:spTree>
    <p:extLst>
      <p:ext uri="{BB962C8B-B14F-4D97-AF65-F5344CB8AC3E}">
        <p14:creationId xmlns:p14="http://schemas.microsoft.com/office/powerpoint/2010/main" val="749607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E" dirty="0"/>
          </a:p>
        </p:txBody>
      </p:sp>
      <p:sp>
        <p:nvSpPr>
          <p:cNvPr id="4" name="Slide Number Placeholder 3"/>
          <p:cNvSpPr>
            <a:spLocks noGrp="1"/>
          </p:cNvSpPr>
          <p:nvPr>
            <p:ph type="sldNum" sz="quarter" idx="5"/>
          </p:nvPr>
        </p:nvSpPr>
        <p:spPr/>
        <p:txBody>
          <a:bodyPr/>
          <a:lstStyle/>
          <a:p>
            <a:fld id="{2E546D69-A67A-45BD-AF9E-D7B76DF12159}" type="slidenum">
              <a:rPr lang="en-KE" smtClean="0"/>
              <a:t>20</a:t>
            </a:fld>
            <a:endParaRPr lang="en-KE"/>
          </a:p>
        </p:txBody>
      </p:sp>
    </p:spTree>
    <p:extLst>
      <p:ext uri="{BB962C8B-B14F-4D97-AF65-F5344CB8AC3E}">
        <p14:creationId xmlns:p14="http://schemas.microsoft.com/office/powerpoint/2010/main" val="2005006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E" dirty="0"/>
          </a:p>
        </p:txBody>
      </p:sp>
      <p:sp>
        <p:nvSpPr>
          <p:cNvPr id="4" name="Slide Number Placeholder 3"/>
          <p:cNvSpPr>
            <a:spLocks noGrp="1"/>
          </p:cNvSpPr>
          <p:nvPr>
            <p:ph type="sldNum" sz="quarter" idx="5"/>
          </p:nvPr>
        </p:nvSpPr>
        <p:spPr/>
        <p:txBody>
          <a:bodyPr/>
          <a:lstStyle/>
          <a:p>
            <a:fld id="{2E546D69-A67A-45BD-AF9E-D7B76DF12159}" type="slidenum">
              <a:rPr lang="en-KE" smtClean="0"/>
              <a:t>6</a:t>
            </a:fld>
            <a:endParaRPr lang="en-KE"/>
          </a:p>
        </p:txBody>
      </p:sp>
    </p:spTree>
    <p:extLst>
      <p:ext uri="{BB962C8B-B14F-4D97-AF65-F5344CB8AC3E}">
        <p14:creationId xmlns:p14="http://schemas.microsoft.com/office/powerpoint/2010/main" val="2137766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E" dirty="0"/>
          </a:p>
        </p:txBody>
      </p:sp>
      <p:sp>
        <p:nvSpPr>
          <p:cNvPr id="4" name="Slide Number Placeholder 3"/>
          <p:cNvSpPr>
            <a:spLocks noGrp="1"/>
          </p:cNvSpPr>
          <p:nvPr>
            <p:ph type="sldNum" sz="quarter" idx="5"/>
          </p:nvPr>
        </p:nvSpPr>
        <p:spPr/>
        <p:txBody>
          <a:bodyPr/>
          <a:lstStyle/>
          <a:p>
            <a:fld id="{2E546D69-A67A-45BD-AF9E-D7B76DF12159}" type="slidenum">
              <a:rPr lang="en-KE" smtClean="0"/>
              <a:t>7</a:t>
            </a:fld>
            <a:endParaRPr lang="en-KE"/>
          </a:p>
        </p:txBody>
      </p:sp>
    </p:spTree>
    <p:extLst>
      <p:ext uri="{BB962C8B-B14F-4D97-AF65-F5344CB8AC3E}">
        <p14:creationId xmlns:p14="http://schemas.microsoft.com/office/powerpoint/2010/main" val="4096369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E" dirty="0"/>
          </a:p>
        </p:txBody>
      </p:sp>
      <p:sp>
        <p:nvSpPr>
          <p:cNvPr id="4" name="Slide Number Placeholder 3"/>
          <p:cNvSpPr>
            <a:spLocks noGrp="1"/>
          </p:cNvSpPr>
          <p:nvPr>
            <p:ph type="sldNum" sz="quarter" idx="5"/>
          </p:nvPr>
        </p:nvSpPr>
        <p:spPr/>
        <p:txBody>
          <a:bodyPr/>
          <a:lstStyle/>
          <a:p>
            <a:fld id="{2E546D69-A67A-45BD-AF9E-D7B76DF12159}" type="slidenum">
              <a:rPr lang="en-KE" smtClean="0"/>
              <a:t>8</a:t>
            </a:fld>
            <a:endParaRPr lang="en-KE"/>
          </a:p>
        </p:txBody>
      </p:sp>
    </p:spTree>
    <p:extLst>
      <p:ext uri="{BB962C8B-B14F-4D97-AF65-F5344CB8AC3E}">
        <p14:creationId xmlns:p14="http://schemas.microsoft.com/office/powerpoint/2010/main" val="1012166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E" dirty="0"/>
          </a:p>
        </p:txBody>
      </p:sp>
      <p:sp>
        <p:nvSpPr>
          <p:cNvPr id="4" name="Slide Number Placeholder 3"/>
          <p:cNvSpPr>
            <a:spLocks noGrp="1"/>
          </p:cNvSpPr>
          <p:nvPr>
            <p:ph type="sldNum" sz="quarter" idx="5"/>
          </p:nvPr>
        </p:nvSpPr>
        <p:spPr/>
        <p:txBody>
          <a:bodyPr/>
          <a:lstStyle/>
          <a:p>
            <a:fld id="{2E546D69-A67A-45BD-AF9E-D7B76DF12159}" type="slidenum">
              <a:rPr lang="en-KE" smtClean="0"/>
              <a:t>9</a:t>
            </a:fld>
            <a:endParaRPr lang="en-KE"/>
          </a:p>
        </p:txBody>
      </p:sp>
    </p:spTree>
    <p:extLst>
      <p:ext uri="{BB962C8B-B14F-4D97-AF65-F5344CB8AC3E}">
        <p14:creationId xmlns:p14="http://schemas.microsoft.com/office/powerpoint/2010/main" val="3904901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E" dirty="0"/>
          </a:p>
        </p:txBody>
      </p:sp>
      <p:sp>
        <p:nvSpPr>
          <p:cNvPr id="4" name="Slide Number Placeholder 3"/>
          <p:cNvSpPr>
            <a:spLocks noGrp="1"/>
          </p:cNvSpPr>
          <p:nvPr>
            <p:ph type="sldNum" sz="quarter" idx="5"/>
          </p:nvPr>
        </p:nvSpPr>
        <p:spPr/>
        <p:txBody>
          <a:bodyPr/>
          <a:lstStyle/>
          <a:p>
            <a:fld id="{2E546D69-A67A-45BD-AF9E-D7B76DF12159}" type="slidenum">
              <a:rPr lang="en-KE" smtClean="0"/>
              <a:t>10</a:t>
            </a:fld>
            <a:endParaRPr lang="en-KE"/>
          </a:p>
        </p:txBody>
      </p:sp>
    </p:spTree>
    <p:extLst>
      <p:ext uri="{BB962C8B-B14F-4D97-AF65-F5344CB8AC3E}">
        <p14:creationId xmlns:p14="http://schemas.microsoft.com/office/powerpoint/2010/main" val="2731228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E" dirty="0"/>
          </a:p>
        </p:txBody>
      </p:sp>
      <p:sp>
        <p:nvSpPr>
          <p:cNvPr id="4" name="Slide Number Placeholder 3"/>
          <p:cNvSpPr>
            <a:spLocks noGrp="1"/>
          </p:cNvSpPr>
          <p:nvPr>
            <p:ph type="sldNum" sz="quarter" idx="5"/>
          </p:nvPr>
        </p:nvSpPr>
        <p:spPr/>
        <p:txBody>
          <a:bodyPr/>
          <a:lstStyle/>
          <a:p>
            <a:fld id="{2E546D69-A67A-45BD-AF9E-D7B76DF12159}" type="slidenum">
              <a:rPr lang="en-KE" smtClean="0"/>
              <a:t>11</a:t>
            </a:fld>
            <a:endParaRPr lang="en-KE"/>
          </a:p>
        </p:txBody>
      </p:sp>
    </p:spTree>
    <p:extLst>
      <p:ext uri="{BB962C8B-B14F-4D97-AF65-F5344CB8AC3E}">
        <p14:creationId xmlns:p14="http://schemas.microsoft.com/office/powerpoint/2010/main" val="2497395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E" dirty="0"/>
          </a:p>
        </p:txBody>
      </p:sp>
      <p:sp>
        <p:nvSpPr>
          <p:cNvPr id="4" name="Slide Number Placeholder 3"/>
          <p:cNvSpPr>
            <a:spLocks noGrp="1"/>
          </p:cNvSpPr>
          <p:nvPr>
            <p:ph type="sldNum" sz="quarter" idx="5"/>
          </p:nvPr>
        </p:nvSpPr>
        <p:spPr/>
        <p:txBody>
          <a:bodyPr/>
          <a:lstStyle/>
          <a:p>
            <a:fld id="{2E546D69-A67A-45BD-AF9E-D7B76DF12159}" type="slidenum">
              <a:rPr lang="en-KE" smtClean="0"/>
              <a:t>12</a:t>
            </a:fld>
            <a:endParaRPr lang="en-KE"/>
          </a:p>
        </p:txBody>
      </p:sp>
    </p:spTree>
    <p:extLst>
      <p:ext uri="{BB962C8B-B14F-4D97-AF65-F5344CB8AC3E}">
        <p14:creationId xmlns:p14="http://schemas.microsoft.com/office/powerpoint/2010/main" val="2738155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E" dirty="0"/>
          </a:p>
        </p:txBody>
      </p:sp>
      <p:sp>
        <p:nvSpPr>
          <p:cNvPr id="4" name="Slide Number Placeholder 3"/>
          <p:cNvSpPr>
            <a:spLocks noGrp="1"/>
          </p:cNvSpPr>
          <p:nvPr>
            <p:ph type="sldNum" sz="quarter" idx="5"/>
          </p:nvPr>
        </p:nvSpPr>
        <p:spPr/>
        <p:txBody>
          <a:bodyPr/>
          <a:lstStyle/>
          <a:p>
            <a:fld id="{2E546D69-A67A-45BD-AF9E-D7B76DF12159}" type="slidenum">
              <a:rPr lang="en-KE" smtClean="0"/>
              <a:t>14</a:t>
            </a:fld>
            <a:endParaRPr lang="en-KE"/>
          </a:p>
        </p:txBody>
      </p:sp>
    </p:spTree>
    <p:extLst>
      <p:ext uri="{BB962C8B-B14F-4D97-AF65-F5344CB8AC3E}">
        <p14:creationId xmlns:p14="http://schemas.microsoft.com/office/powerpoint/2010/main" val="3139295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E39F9-134C-4D19-927B-44FA88FC5E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278A45-2A46-4236-AE9E-5126BB4C00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DB9DC6-0B36-4B0B-8765-10E3C108B48C}"/>
              </a:ext>
            </a:extLst>
          </p:cNvPr>
          <p:cNvSpPr>
            <a:spLocks noGrp="1"/>
          </p:cNvSpPr>
          <p:nvPr>
            <p:ph type="dt" sz="half" idx="10"/>
          </p:nvPr>
        </p:nvSpPr>
        <p:spPr/>
        <p:txBody>
          <a:bodyPr/>
          <a:lstStyle/>
          <a:p>
            <a:fld id="{73BD8401-1633-4BD9-AF95-401DA54E174A}" type="datetimeFigureOut">
              <a:rPr lang="en-US" smtClean="0"/>
              <a:t>5/22/2024</a:t>
            </a:fld>
            <a:endParaRPr lang="en-US"/>
          </a:p>
        </p:txBody>
      </p:sp>
      <p:sp>
        <p:nvSpPr>
          <p:cNvPr id="6" name="Slide Number Placeholder 5">
            <a:extLst>
              <a:ext uri="{FF2B5EF4-FFF2-40B4-BE49-F238E27FC236}">
                <a16:creationId xmlns:a16="http://schemas.microsoft.com/office/drawing/2014/main" id="{0A717C48-9074-4C03-92A6-F14C1916C7A4}"/>
              </a:ext>
            </a:extLst>
          </p:cNvPr>
          <p:cNvSpPr>
            <a:spLocks noGrp="1"/>
          </p:cNvSpPr>
          <p:nvPr>
            <p:ph type="sldNum" sz="quarter" idx="12"/>
          </p:nvPr>
        </p:nvSpPr>
        <p:spPr/>
        <p:txBody>
          <a:bodyPr/>
          <a:lstStyle/>
          <a:p>
            <a:fld id="{D73D4500-E060-48CF-B125-6FD6B40FED22}" type="slidenum">
              <a:rPr lang="en-US" smtClean="0"/>
              <a:t>‹#›</a:t>
            </a:fld>
            <a:endParaRPr lang="en-US"/>
          </a:p>
        </p:txBody>
      </p:sp>
      <p:sp>
        <p:nvSpPr>
          <p:cNvPr id="7" name="Footer Placeholder 4">
            <a:extLst>
              <a:ext uri="{FF2B5EF4-FFF2-40B4-BE49-F238E27FC236}">
                <a16:creationId xmlns:a16="http://schemas.microsoft.com/office/drawing/2014/main" id="{DEC81001-DE58-FCC9-AC18-FA433D864ED0}"/>
              </a:ext>
            </a:extLst>
          </p:cNvPr>
          <p:cNvSpPr>
            <a:spLocks noGrp="1"/>
          </p:cNvSpPr>
          <p:nvPr>
            <p:ph type="ftr" sz="quarter" idx="11"/>
          </p:nvPr>
        </p:nvSpPr>
        <p:spPr>
          <a:xfrm>
            <a:off x="4030133" y="6345767"/>
            <a:ext cx="5156200" cy="365125"/>
          </a:xfrm>
        </p:spPr>
        <p:txBody>
          <a:bodyPr/>
          <a:lstStyle>
            <a:lvl1pPr>
              <a:defRPr>
                <a:solidFill>
                  <a:srgbClr val="FF0000"/>
                </a:solidFill>
              </a:defRPr>
            </a:lvl1pPr>
          </a:lstStyle>
          <a:p>
            <a:r>
              <a:rPr lang="en-US" dirty="0"/>
              <a:t>www.trademarkafrica.com  @trademarkafrica</a:t>
            </a:r>
          </a:p>
        </p:txBody>
      </p:sp>
    </p:spTree>
    <p:extLst>
      <p:ext uri="{BB962C8B-B14F-4D97-AF65-F5344CB8AC3E}">
        <p14:creationId xmlns:p14="http://schemas.microsoft.com/office/powerpoint/2010/main" val="3656816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9EFF7-2B19-41B1-B461-2B1C29AC0F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2854EB-C445-4567-9E96-3A1ED633E08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07BB2-4E48-48B1-841D-DFE670F6ABAF}"/>
              </a:ext>
            </a:extLst>
          </p:cNvPr>
          <p:cNvSpPr>
            <a:spLocks noGrp="1"/>
          </p:cNvSpPr>
          <p:nvPr>
            <p:ph type="dt" sz="half" idx="10"/>
          </p:nvPr>
        </p:nvSpPr>
        <p:spPr/>
        <p:txBody>
          <a:bodyPr/>
          <a:lstStyle/>
          <a:p>
            <a:fld id="{73BD8401-1633-4BD9-AF95-401DA54E174A}" type="datetimeFigureOut">
              <a:rPr lang="en-US" smtClean="0"/>
              <a:t>5/22/2024</a:t>
            </a:fld>
            <a:endParaRPr lang="en-US"/>
          </a:p>
        </p:txBody>
      </p:sp>
      <p:sp>
        <p:nvSpPr>
          <p:cNvPr id="6" name="Slide Number Placeholder 5">
            <a:extLst>
              <a:ext uri="{FF2B5EF4-FFF2-40B4-BE49-F238E27FC236}">
                <a16:creationId xmlns:a16="http://schemas.microsoft.com/office/drawing/2014/main" id="{CA5A0DE9-E6AD-451B-B7A3-8E1F8891581F}"/>
              </a:ext>
            </a:extLst>
          </p:cNvPr>
          <p:cNvSpPr>
            <a:spLocks noGrp="1"/>
          </p:cNvSpPr>
          <p:nvPr>
            <p:ph type="sldNum" sz="quarter" idx="12"/>
          </p:nvPr>
        </p:nvSpPr>
        <p:spPr/>
        <p:txBody>
          <a:bodyPr/>
          <a:lstStyle/>
          <a:p>
            <a:fld id="{D73D4500-E060-48CF-B125-6FD6B40FED22}" type="slidenum">
              <a:rPr lang="en-US" smtClean="0"/>
              <a:t>‹#›</a:t>
            </a:fld>
            <a:endParaRPr lang="en-US"/>
          </a:p>
        </p:txBody>
      </p:sp>
      <p:sp>
        <p:nvSpPr>
          <p:cNvPr id="7" name="Footer Placeholder 4">
            <a:extLst>
              <a:ext uri="{FF2B5EF4-FFF2-40B4-BE49-F238E27FC236}">
                <a16:creationId xmlns:a16="http://schemas.microsoft.com/office/drawing/2014/main" id="{BE488A7F-D517-66DF-7069-13987C0C8F93}"/>
              </a:ext>
            </a:extLst>
          </p:cNvPr>
          <p:cNvSpPr>
            <a:spLocks noGrp="1"/>
          </p:cNvSpPr>
          <p:nvPr>
            <p:ph type="ftr" sz="quarter" idx="11"/>
          </p:nvPr>
        </p:nvSpPr>
        <p:spPr>
          <a:xfrm>
            <a:off x="4038599" y="6356350"/>
            <a:ext cx="4656667" cy="365125"/>
          </a:xfrm>
          <a:prstGeom prst="rect">
            <a:avLst/>
          </a:prstGeom>
        </p:spPr>
        <p:txBody>
          <a:bodyPr/>
          <a:lstStyle>
            <a:lvl1pPr>
              <a:defRPr>
                <a:solidFill>
                  <a:srgbClr val="FF0000"/>
                </a:solidFill>
              </a:defRPr>
            </a:lvl1pPr>
          </a:lstStyle>
          <a:p>
            <a:r>
              <a:rPr lang="en-US" dirty="0"/>
              <a:t>www.trademarkafrica.com  @trademarkafrica</a:t>
            </a:r>
          </a:p>
        </p:txBody>
      </p:sp>
    </p:spTree>
    <p:extLst>
      <p:ext uri="{BB962C8B-B14F-4D97-AF65-F5344CB8AC3E}">
        <p14:creationId xmlns:p14="http://schemas.microsoft.com/office/powerpoint/2010/main" val="1471081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D4C501-A167-4125-A3CB-217F95E6CF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7363B8-16AC-4ADC-B737-78C5A9FE1132}"/>
              </a:ext>
            </a:extLst>
          </p:cNvPr>
          <p:cNvSpPr>
            <a:spLocks noGrp="1"/>
          </p:cNvSpPr>
          <p:nvPr>
            <p:ph type="body" orient="vert" idx="1"/>
          </p:nvPr>
        </p:nvSpPr>
        <p:spPr>
          <a:xfrm>
            <a:off x="838200" y="365125"/>
            <a:ext cx="7734300" cy="581183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EF94C6C-54B6-4393-85A7-3DE19977E376}"/>
              </a:ext>
            </a:extLst>
          </p:cNvPr>
          <p:cNvSpPr>
            <a:spLocks noGrp="1"/>
          </p:cNvSpPr>
          <p:nvPr>
            <p:ph type="dt" sz="half" idx="10"/>
          </p:nvPr>
        </p:nvSpPr>
        <p:spPr/>
        <p:txBody>
          <a:bodyPr/>
          <a:lstStyle/>
          <a:p>
            <a:fld id="{73BD8401-1633-4BD9-AF95-401DA54E174A}" type="datetimeFigureOut">
              <a:rPr lang="en-US" smtClean="0"/>
              <a:t>5/22/2024</a:t>
            </a:fld>
            <a:endParaRPr lang="en-US"/>
          </a:p>
        </p:txBody>
      </p:sp>
      <p:sp>
        <p:nvSpPr>
          <p:cNvPr id="6" name="Slide Number Placeholder 5">
            <a:extLst>
              <a:ext uri="{FF2B5EF4-FFF2-40B4-BE49-F238E27FC236}">
                <a16:creationId xmlns:a16="http://schemas.microsoft.com/office/drawing/2014/main" id="{BCDAF5D5-5715-4464-A0F7-6C1283A8CBCB}"/>
              </a:ext>
            </a:extLst>
          </p:cNvPr>
          <p:cNvSpPr>
            <a:spLocks noGrp="1"/>
          </p:cNvSpPr>
          <p:nvPr>
            <p:ph type="sldNum" sz="quarter" idx="12"/>
          </p:nvPr>
        </p:nvSpPr>
        <p:spPr/>
        <p:txBody>
          <a:bodyPr/>
          <a:lstStyle/>
          <a:p>
            <a:fld id="{D73D4500-E060-48CF-B125-6FD6B40FED22}" type="slidenum">
              <a:rPr lang="en-US" smtClean="0"/>
              <a:t>‹#›</a:t>
            </a:fld>
            <a:endParaRPr lang="en-US"/>
          </a:p>
        </p:txBody>
      </p:sp>
      <p:sp>
        <p:nvSpPr>
          <p:cNvPr id="7" name="Footer Placeholder 4">
            <a:extLst>
              <a:ext uri="{FF2B5EF4-FFF2-40B4-BE49-F238E27FC236}">
                <a16:creationId xmlns:a16="http://schemas.microsoft.com/office/drawing/2014/main" id="{650C1AB2-0580-F1CD-9178-4BBCB30F655B}"/>
              </a:ext>
            </a:extLst>
          </p:cNvPr>
          <p:cNvSpPr>
            <a:spLocks noGrp="1"/>
          </p:cNvSpPr>
          <p:nvPr>
            <p:ph type="ftr" sz="quarter" idx="11"/>
          </p:nvPr>
        </p:nvSpPr>
        <p:spPr>
          <a:xfrm>
            <a:off x="4038600" y="6356350"/>
            <a:ext cx="4572000" cy="365125"/>
          </a:xfrm>
          <a:prstGeom prst="rect">
            <a:avLst/>
          </a:prstGeom>
        </p:spPr>
        <p:txBody>
          <a:bodyPr/>
          <a:lstStyle>
            <a:lvl1pPr>
              <a:defRPr b="0">
                <a:solidFill>
                  <a:srgbClr val="FF0000"/>
                </a:solidFill>
              </a:defRPr>
            </a:lvl1pPr>
          </a:lstStyle>
          <a:p>
            <a:r>
              <a:rPr lang="en-US" dirty="0"/>
              <a:t>www.trademarkafrica.com  @trademarkafrica</a:t>
            </a:r>
          </a:p>
        </p:txBody>
      </p:sp>
    </p:spTree>
    <p:extLst>
      <p:ext uri="{BB962C8B-B14F-4D97-AF65-F5344CB8AC3E}">
        <p14:creationId xmlns:p14="http://schemas.microsoft.com/office/powerpoint/2010/main" val="287858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335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4605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642F1-D2B1-4FEC-9442-3C866B0161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D277E2-DC42-49D1-8B54-9AE1D0337D4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060B30-D374-479B-8A02-3B8AC686A0D2}"/>
              </a:ext>
            </a:extLst>
          </p:cNvPr>
          <p:cNvSpPr>
            <a:spLocks noGrp="1"/>
          </p:cNvSpPr>
          <p:nvPr>
            <p:ph type="dt" sz="half" idx="10"/>
          </p:nvPr>
        </p:nvSpPr>
        <p:spPr/>
        <p:txBody>
          <a:bodyPr/>
          <a:lstStyle/>
          <a:p>
            <a:fld id="{73BD8401-1633-4BD9-AF95-401DA54E174A}" type="datetimeFigureOut">
              <a:rPr lang="en-US" smtClean="0"/>
              <a:t>5/22/2024</a:t>
            </a:fld>
            <a:endParaRPr lang="en-US"/>
          </a:p>
        </p:txBody>
      </p:sp>
      <p:sp>
        <p:nvSpPr>
          <p:cNvPr id="5" name="Footer Placeholder 4">
            <a:extLst>
              <a:ext uri="{FF2B5EF4-FFF2-40B4-BE49-F238E27FC236}">
                <a16:creationId xmlns:a16="http://schemas.microsoft.com/office/drawing/2014/main" id="{63040C17-DA6E-49A5-B9F2-787A904F9FB1}"/>
              </a:ext>
            </a:extLst>
          </p:cNvPr>
          <p:cNvSpPr>
            <a:spLocks noGrp="1"/>
          </p:cNvSpPr>
          <p:nvPr>
            <p:ph type="ftr" sz="quarter" idx="11"/>
          </p:nvPr>
        </p:nvSpPr>
        <p:spPr>
          <a:xfrm>
            <a:off x="4038599" y="6356350"/>
            <a:ext cx="4504267" cy="365125"/>
          </a:xfrm>
          <a:prstGeom prst="rect">
            <a:avLst/>
          </a:prstGeom>
        </p:spPr>
        <p:txBody>
          <a:bodyPr/>
          <a:lstStyle>
            <a:lvl1pPr>
              <a:defRPr>
                <a:solidFill>
                  <a:srgbClr val="FF0000"/>
                </a:solidFill>
              </a:defRPr>
            </a:lvl1pPr>
          </a:lstStyle>
          <a:p>
            <a:r>
              <a:rPr lang="en-US" dirty="0"/>
              <a:t>www.trademarkafrica.com  @trademarkafrica</a:t>
            </a:r>
          </a:p>
        </p:txBody>
      </p:sp>
      <p:sp>
        <p:nvSpPr>
          <p:cNvPr id="6" name="Slide Number Placeholder 5">
            <a:extLst>
              <a:ext uri="{FF2B5EF4-FFF2-40B4-BE49-F238E27FC236}">
                <a16:creationId xmlns:a16="http://schemas.microsoft.com/office/drawing/2014/main" id="{9EAB2D30-9668-4DE3-A7E1-866E7D59DF07}"/>
              </a:ext>
            </a:extLst>
          </p:cNvPr>
          <p:cNvSpPr>
            <a:spLocks noGrp="1"/>
          </p:cNvSpPr>
          <p:nvPr>
            <p:ph type="sldNum" sz="quarter" idx="12"/>
          </p:nvPr>
        </p:nvSpPr>
        <p:spPr/>
        <p:txBody>
          <a:bodyPr/>
          <a:lstStyle/>
          <a:p>
            <a:fld id="{D73D4500-E060-48CF-B125-6FD6B40FED22}" type="slidenum">
              <a:rPr lang="en-US" smtClean="0"/>
              <a:t>‹#›</a:t>
            </a:fld>
            <a:endParaRPr lang="en-US"/>
          </a:p>
        </p:txBody>
      </p:sp>
    </p:spTree>
    <p:extLst>
      <p:ext uri="{BB962C8B-B14F-4D97-AF65-F5344CB8AC3E}">
        <p14:creationId xmlns:p14="http://schemas.microsoft.com/office/powerpoint/2010/main" val="2008938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A69D9-B5F0-4506-8599-3C2827B30B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3725F9-190B-4C9A-BAE4-A895CACED5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0AE17A2-2E5D-49E6-AA96-9F0CC8FE5CEC}"/>
              </a:ext>
            </a:extLst>
          </p:cNvPr>
          <p:cNvSpPr>
            <a:spLocks noGrp="1"/>
          </p:cNvSpPr>
          <p:nvPr>
            <p:ph type="dt" sz="half" idx="10"/>
          </p:nvPr>
        </p:nvSpPr>
        <p:spPr/>
        <p:txBody>
          <a:bodyPr/>
          <a:lstStyle/>
          <a:p>
            <a:fld id="{73BD8401-1633-4BD9-AF95-401DA54E174A}" type="datetimeFigureOut">
              <a:rPr lang="en-US" smtClean="0"/>
              <a:t>5/22/2024</a:t>
            </a:fld>
            <a:endParaRPr lang="en-US"/>
          </a:p>
        </p:txBody>
      </p:sp>
      <p:sp>
        <p:nvSpPr>
          <p:cNvPr id="6" name="Slide Number Placeholder 5">
            <a:extLst>
              <a:ext uri="{FF2B5EF4-FFF2-40B4-BE49-F238E27FC236}">
                <a16:creationId xmlns:a16="http://schemas.microsoft.com/office/drawing/2014/main" id="{8E92CE2C-FC93-4DDB-A83B-0B6F55467DA3}"/>
              </a:ext>
            </a:extLst>
          </p:cNvPr>
          <p:cNvSpPr>
            <a:spLocks noGrp="1"/>
          </p:cNvSpPr>
          <p:nvPr>
            <p:ph type="sldNum" sz="quarter" idx="12"/>
          </p:nvPr>
        </p:nvSpPr>
        <p:spPr/>
        <p:txBody>
          <a:bodyPr/>
          <a:lstStyle/>
          <a:p>
            <a:fld id="{D73D4500-E060-48CF-B125-6FD6B40FED22}" type="slidenum">
              <a:rPr lang="en-US" smtClean="0"/>
              <a:t>‹#›</a:t>
            </a:fld>
            <a:endParaRPr lang="en-US"/>
          </a:p>
        </p:txBody>
      </p:sp>
      <p:sp>
        <p:nvSpPr>
          <p:cNvPr id="9" name="Footer Placeholder 4">
            <a:extLst>
              <a:ext uri="{FF2B5EF4-FFF2-40B4-BE49-F238E27FC236}">
                <a16:creationId xmlns:a16="http://schemas.microsoft.com/office/drawing/2014/main" id="{31B5ADA7-7C45-EF6F-D753-E76AFFFDD7C3}"/>
              </a:ext>
            </a:extLst>
          </p:cNvPr>
          <p:cNvSpPr>
            <a:spLocks noGrp="1"/>
          </p:cNvSpPr>
          <p:nvPr>
            <p:ph type="ftr" sz="quarter" idx="11"/>
          </p:nvPr>
        </p:nvSpPr>
        <p:spPr>
          <a:xfrm>
            <a:off x="4038599" y="6356350"/>
            <a:ext cx="4512733" cy="365125"/>
          </a:xfrm>
          <a:prstGeom prst="rect">
            <a:avLst/>
          </a:prstGeom>
        </p:spPr>
        <p:txBody>
          <a:bodyPr/>
          <a:lstStyle>
            <a:lvl1pPr>
              <a:defRPr>
                <a:solidFill>
                  <a:srgbClr val="FF0000"/>
                </a:solidFill>
              </a:defRPr>
            </a:lvl1pPr>
          </a:lstStyle>
          <a:p>
            <a:r>
              <a:rPr lang="en-US" dirty="0"/>
              <a:t>www.trademarkafrica.com  @trademarkafrica</a:t>
            </a:r>
          </a:p>
        </p:txBody>
      </p:sp>
    </p:spTree>
    <p:extLst>
      <p:ext uri="{BB962C8B-B14F-4D97-AF65-F5344CB8AC3E}">
        <p14:creationId xmlns:p14="http://schemas.microsoft.com/office/powerpoint/2010/main" val="1091966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601C6-E0DA-4454-BE66-EE89FF0399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8393DA-0A28-4B6C-9F67-6F742424DF7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A6BF6A-8C4F-4D05-8388-4C70C35B6C7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8C19E7-49BB-4E87-9B4B-9D2AB42DA687}"/>
              </a:ext>
            </a:extLst>
          </p:cNvPr>
          <p:cNvSpPr>
            <a:spLocks noGrp="1"/>
          </p:cNvSpPr>
          <p:nvPr>
            <p:ph type="dt" sz="half" idx="10"/>
          </p:nvPr>
        </p:nvSpPr>
        <p:spPr/>
        <p:txBody>
          <a:bodyPr/>
          <a:lstStyle/>
          <a:p>
            <a:fld id="{73BD8401-1633-4BD9-AF95-401DA54E174A}" type="datetimeFigureOut">
              <a:rPr lang="en-US" smtClean="0"/>
              <a:t>5/22/2024</a:t>
            </a:fld>
            <a:endParaRPr lang="en-US"/>
          </a:p>
        </p:txBody>
      </p:sp>
      <p:sp>
        <p:nvSpPr>
          <p:cNvPr id="7" name="Slide Number Placeholder 6">
            <a:extLst>
              <a:ext uri="{FF2B5EF4-FFF2-40B4-BE49-F238E27FC236}">
                <a16:creationId xmlns:a16="http://schemas.microsoft.com/office/drawing/2014/main" id="{90402430-C173-43AC-8AC1-67778EF9DC74}"/>
              </a:ext>
            </a:extLst>
          </p:cNvPr>
          <p:cNvSpPr>
            <a:spLocks noGrp="1"/>
          </p:cNvSpPr>
          <p:nvPr>
            <p:ph type="sldNum" sz="quarter" idx="12"/>
          </p:nvPr>
        </p:nvSpPr>
        <p:spPr/>
        <p:txBody>
          <a:bodyPr/>
          <a:lstStyle/>
          <a:p>
            <a:fld id="{D73D4500-E060-48CF-B125-6FD6B40FED22}" type="slidenum">
              <a:rPr lang="en-US" smtClean="0"/>
              <a:t>‹#›</a:t>
            </a:fld>
            <a:endParaRPr lang="en-US"/>
          </a:p>
        </p:txBody>
      </p:sp>
      <p:sp>
        <p:nvSpPr>
          <p:cNvPr id="8" name="Footer Placeholder 4">
            <a:extLst>
              <a:ext uri="{FF2B5EF4-FFF2-40B4-BE49-F238E27FC236}">
                <a16:creationId xmlns:a16="http://schemas.microsoft.com/office/drawing/2014/main" id="{913E6495-5462-2D1B-F19B-2AFB9C1F1A44}"/>
              </a:ext>
            </a:extLst>
          </p:cNvPr>
          <p:cNvSpPr>
            <a:spLocks noGrp="1"/>
          </p:cNvSpPr>
          <p:nvPr>
            <p:ph type="ftr" sz="quarter" idx="11"/>
          </p:nvPr>
        </p:nvSpPr>
        <p:spPr>
          <a:xfrm>
            <a:off x="4038600" y="6356350"/>
            <a:ext cx="4572000" cy="365125"/>
          </a:xfrm>
          <a:prstGeom prst="rect">
            <a:avLst/>
          </a:prstGeom>
        </p:spPr>
        <p:txBody>
          <a:bodyPr/>
          <a:lstStyle>
            <a:lvl1pPr>
              <a:defRPr>
                <a:solidFill>
                  <a:srgbClr val="FF0000"/>
                </a:solidFill>
              </a:defRPr>
            </a:lvl1pPr>
          </a:lstStyle>
          <a:p>
            <a:r>
              <a:rPr lang="en-US" dirty="0"/>
              <a:t>www.trademarkafrica.com  @trademarkafrica</a:t>
            </a:r>
          </a:p>
        </p:txBody>
      </p:sp>
    </p:spTree>
    <p:extLst>
      <p:ext uri="{BB962C8B-B14F-4D97-AF65-F5344CB8AC3E}">
        <p14:creationId xmlns:p14="http://schemas.microsoft.com/office/powerpoint/2010/main" val="2875073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3A28E-7786-4D31-AC10-0F0F4F69AB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CE5D7-284E-4BFD-9147-1E2D8C8C4B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52C9268-5A4D-4A4D-B7CC-B0D72515E8E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FDEC8A-CE15-4682-A167-8AA0874354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C2C4510-21C0-476C-9221-EAF9B241879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DC605D-4FF9-4BA1-8A98-81816974040C}"/>
              </a:ext>
            </a:extLst>
          </p:cNvPr>
          <p:cNvSpPr>
            <a:spLocks noGrp="1"/>
          </p:cNvSpPr>
          <p:nvPr>
            <p:ph type="dt" sz="half" idx="10"/>
          </p:nvPr>
        </p:nvSpPr>
        <p:spPr/>
        <p:txBody>
          <a:bodyPr/>
          <a:lstStyle/>
          <a:p>
            <a:fld id="{73BD8401-1633-4BD9-AF95-401DA54E174A}" type="datetimeFigureOut">
              <a:rPr lang="en-US" smtClean="0"/>
              <a:t>5/22/2024</a:t>
            </a:fld>
            <a:endParaRPr lang="en-US"/>
          </a:p>
        </p:txBody>
      </p:sp>
      <p:sp>
        <p:nvSpPr>
          <p:cNvPr id="9" name="Slide Number Placeholder 8">
            <a:extLst>
              <a:ext uri="{FF2B5EF4-FFF2-40B4-BE49-F238E27FC236}">
                <a16:creationId xmlns:a16="http://schemas.microsoft.com/office/drawing/2014/main" id="{588A819E-9659-4D33-BF48-236AD993AB72}"/>
              </a:ext>
            </a:extLst>
          </p:cNvPr>
          <p:cNvSpPr>
            <a:spLocks noGrp="1"/>
          </p:cNvSpPr>
          <p:nvPr>
            <p:ph type="sldNum" sz="quarter" idx="12"/>
          </p:nvPr>
        </p:nvSpPr>
        <p:spPr/>
        <p:txBody>
          <a:bodyPr/>
          <a:lstStyle/>
          <a:p>
            <a:fld id="{D73D4500-E060-48CF-B125-6FD6B40FED22}" type="slidenum">
              <a:rPr lang="en-US" smtClean="0"/>
              <a:t>‹#›</a:t>
            </a:fld>
            <a:endParaRPr lang="en-US"/>
          </a:p>
        </p:txBody>
      </p:sp>
      <p:sp>
        <p:nvSpPr>
          <p:cNvPr id="10" name="Footer Placeholder 4">
            <a:extLst>
              <a:ext uri="{FF2B5EF4-FFF2-40B4-BE49-F238E27FC236}">
                <a16:creationId xmlns:a16="http://schemas.microsoft.com/office/drawing/2014/main" id="{4195D230-F8E4-6835-0588-0EC1404E0558}"/>
              </a:ext>
            </a:extLst>
          </p:cNvPr>
          <p:cNvSpPr>
            <a:spLocks noGrp="1"/>
          </p:cNvSpPr>
          <p:nvPr>
            <p:ph type="ftr" sz="quarter" idx="11"/>
          </p:nvPr>
        </p:nvSpPr>
        <p:spPr>
          <a:xfrm>
            <a:off x="4038599" y="6356350"/>
            <a:ext cx="4572001" cy="365125"/>
          </a:xfrm>
          <a:prstGeom prst="rect">
            <a:avLst/>
          </a:prstGeom>
        </p:spPr>
        <p:txBody>
          <a:bodyPr/>
          <a:lstStyle>
            <a:lvl1pPr>
              <a:defRPr>
                <a:solidFill>
                  <a:srgbClr val="FF0000"/>
                </a:solidFill>
              </a:defRPr>
            </a:lvl1pPr>
          </a:lstStyle>
          <a:p>
            <a:r>
              <a:rPr lang="en-US" dirty="0"/>
              <a:t>www.trademarkafrica.com  @trademarkafrica</a:t>
            </a:r>
          </a:p>
        </p:txBody>
      </p:sp>
    </p:spTree>
    <p:extLst>
      <p:ext uri="{BB962C8B-B14F-4D97-AF65-F5344CB8AC3E}">
        <p14:creationId xmlns:p14="http://schemas.microsoft.com/office/powerpoint/2010/main" val="774932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1E1B6-3561-4642-AEAF-171BC582A6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574486-8C50-47FE-84D5-CEE917C9F0FE}"/>
              </a:ext>
            </a:extLst>
          </p:cNvPr>
          <p:cNvSpPr>
            <a:spLocks noGrp="1"/>
          </p:cNvSpPr>
          <p:nvPr>
            <p:ph type="dt" sz="half" idx="10"/>
          </p:nvPr>
        </p:nvSpPr>
        <p:spPr/>
        <p:txBody>
          <a:bodyPr/>
          <a:lstStyle/>
          <a:p>
            <a:fld id="{73BD8401-1633-4BD9-AF95-401DA54E174A}" type="datetimeFigureOut">
              <a:rPr lang="en-US" smtClean="0"/>
              <a:t>5/22/2024</a:t>
            </a:fld>
            <a:endParaRPr lang="en-US"/>
          </a:p>
        </p:txBody>
      </p:sp>
      <p:sp>
        <p:nvSpPr>
          <p:cNvPr id="5" name="Slide Number Placeholder 4">
            <a:extLst>
              <a:ext uri="{FF2B5EF4-FFF2-40B4-BE49-F238E27FC236}">
                <a16:creationId xmlns:a16="http://schemas.microsoft.com/office/drawing/2014/main" id="{C94702F8-CC45-4EEC-9565-A155D54273AA}"/>
              </a:ext>
            </a:extLst>
          </p:cNvPr>
          <p:cNvSpPr>
            <a:spLocks noGrp="1"/>
          </p:cNvSpPr>
          <p:nvPr>
            <p:ph type="sldNum" sz="quarter" idx="12"/>
          </p:nvPr>
        </p:nvSpPr>
        <p:spPr/>
        <p:txBody>
          <a:bodyPr/>
          <a:lstStyle/>
          <a:p>
            <a:fld id="{D73D4500-E060-48CF-B125-6FD6B40FED22}" type="slidenum">
              <a:rPr lang="en-US" smtClean="0"/>
              <a:t>‹#›</a:t>
            </a:fld>
            <a:endParaRPr lang="en-US"/>
          </a:p>
        </p:txBody>
      </p:sp>
      <p:sp>
        <p:nvSpPr>
          <p:cNvPr id="6" name="Footer Placeholder 4">
            <a:extLst>
              <a:ext uri="{FF2B5EF4-FFF2-40B4-BE49-F238E27FC236}">
                <a16:creationId xmlns:a16="http://schemas.microsoft.com/office/drawing/2014/main" id="{6A7B3E4D-CFF1-21D6-DB4B-E5349C089E76}"/>
              </a:ext>
            </a:extLst>
          </p:cNvPr>
          <p:cNvSpPr>
            <a:spLocks noGrp="1"/>
          </p:cNvSpPr>
          <p:nvPr>
            <p:ph type="ftr" sz="quarter" idx="11"/>
          </p:nvPr>
        </p:nvSpPr>
        <p:spPr>
          <a:xfrm>
            <a:off x="4038600" y="6356350"/>
            <a:ext cx="4673600" cy="365125"/>
          </a:xfrm>
          <a:prstGeom prst="rect">
            <a:avLst/>
          </a:prstGeom>
        </p:spPr>
        <p:txBody>
          <a:bodyPr/>
          <a:lstStyle>
            <a:lvl1pPr>
              <a:defRPr>
                <a:solidFill>
                  <a:srgbClr val="FF0000"/>
                </a:solidFill>
              </a:defRPr>
            </a:lvl1pPr>
          </a:lstStyle>
          <a:p>
            <a:r>
              <a:rPr lang="en-US" dirty="0"/>
              <a:t>www.trademarkafrica.com @trademarkafrica</a:t>
            </a:r>
          </a:p>
        </p:txBody>
      </p:sp>
    </p:spTree>
    <p:extLst>
      <p:ext uri="{BB962C8B-B14F-4D97-AF65-F5344CB8AC3E}">
        <p14:creationId xmlns:p14="http://schemas.microsoft.com/office/powerpoint/2010/main" val="1410214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BE3093-0E14-4270-917B-283FC377390C}"/>
              </a:ext>
            </a:extLst>
          </p:cNvPr>
          <p:cNvSpPr>
            <a:spLocks noGrp="1"/>
          </p:cNvSpPr>
          <p:nvPr>
            <p:ph type="dt" sz="half" idx="10"/>
          </p:nvPr>
        </p:nvSpPr>
        <p:spPr/>
        <p:txBody>
          <a:bodyPr/>
          <a:lstStyle/>
          <a:p>
            <a:fld id="{73BD8401-1633-4BD9-AF95-401DA54E174A}" type="datetimeFigureOut">
              <a:rPr lang="en-US" smtClean="0"/>
              <a:t>5/22/2024</a:t>
            </a:fld>
            <a:endParaRPr lang="en-US"/>
          </a:p>
        </p:txBody>
      </p:sp>
      <p:sp>
        <p:nvSpPr>
          <p:cNvPr id="4" name="Slide Number Placeholder 3">
            <a:extLst>
              <a:ext uri="{FF2B5EF4-FFF2-40B4-BE49-F238E27FC236}">
                <a16:creationId xmlns:a16="http://schemas.microsoft.com/office/drawing/2014/main" id="{CA0DC9D4-1713-4DC6-99C3-3C00021AE522}"/>
              </a:ext>
            </a:extLst>
          </p:cNvPr>
          <p:cNvSpPr>
            <a:spLocks noGrp="1"/>
          </p:cNvSpPr>
          <p:nvPr>
            <p:ph type="sldNum" sz="quarter" idx="12"/>
          </p:nvPr>
        </p:nvSpPr>
        <p:spPr/>
        <p:txBody>
          <a:bodyPr/>
          <a:lstStyle/>
          <a:p>
            <a:fld id="{D73D4500-E060-48CF-B125-6FD6B40FED22}" type="slidenum">
              <a:rPr lang="en-US" smtClean="0"/>
              <a:t>‹#›</a:t>
            </a:fld>
            <a:endParaRPr lang="en-US"/>
          </a:p>
        </p:txBody>
      </p:sp>
      <p:sp>
        <p:nvSpPr>
          <p:cNvPr id="5" name="Footer Placeholder 4">
            <a:extLst>
              <a:ext uri="{FF2B5EF4-FFF2-40B4-BE49-F238E27FC236}">
                <a16:creationId xmlns:a16="http://schemas.microsoft.com/office/drawing/2014/main" id="{13903901-BF78-5243-5768-94890F0F407F}"/>
              </a:ext>
            </a:extLst>
          </p:cNvPr>
          <p:cNvSpPr>
            <a:spLocks noGrp="1"/>
          </p:cNvSpPr>
          <p:nvPr>
            <p:ph type="ftr" sz="quarter" idx="11"/>
          </p:nvPr>
        </p:nvSpPr>
        <p:spPr>
          <a:xfrm>
            <a:off x="4038600" y="6356350"/>
            <a:ext cx="4673600" cy="365125"/>
          </a:xfrm>
          <a:prstGeom prst="rect">
            <a:avLst/>
          </a:prstGeom>
        </p:spPr>
        <p:txBody>
          <a:bodyPr/>
          <a:lstStyle>
            <a:lvl1pPr>
              <a:defRPr>
                <a:solidFill>
                  <a:srgbClr val="FF0000"/>
                </a:solidFill>
              </a:defRPr>
            </a:lvl1pPr>
          </a:lstStyle>
          <a:p>
            <a:r>
              <a:rPr lang="en-US" dirty="0"/>
              <a:t>www.trademarkafrica.com  @trademarkafrica</a:t>
            </a:r>
          </a:p>
        </p:txBody>
      </p:sp>
    </p:spTree>
    <p:extLst>
      <p:ext uri="{BB962C8B-B14F-4D97-AF65-F5344CB8AC3E}">
        <p14:creationId xmlns:p14="http://schemas.microsoft.com/office/powerpoint/2010/main" val="2331707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F0D45-5F0E-4CCE-96EE-EFE36F07FD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C5A564-D1B5-4910-81BF-F8E9D8D917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20A696-1005-4A95-85A2-4A3053F611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C6DE0D7-112B-481D-B49C-61668D00D8BE}"/>
              </a:ext>
            </a:extLst>
          </p:cNvPr>
          <p:cNvSpPr>
            <a:spLocks noGrp="1"/>
          </p:cNvSpPr>
          <p:nvPr>
            <p:ph type="dt" sz="half" idx="10"/>
          </p:nvPr>
        </p:nvSpPr>
        <p:spPr/>
        <p:txBody>
          <a:bodyPr/>
          <a:lstStyle/>
          <a:p>
            <a:fld id="{73BD8401-1633-4BD9-AF95-401DA54E174A}" type="datetimeFigureOut">
              <a:rPr lang="en-US" smtClean="0"/>
              <a:t>5/22/2024</a:t>
            </a:fld>
            <a:endParaRPr lang="en-US"/>
          </a:p>
        </p:txBody>
      </p:sp>
      <p:sp>
        <p:nvSpPr>
          <p:cNvPr id="7" name="Slide Number Placeholder 6">
            <a:extLst>
              <a:ext uri="{FF2B5EF4-FFF2-40B4-BE49-F238E27FC236}">
                <a16:creationId xmlns:a16="http://schemas.microsoft.com/office/drawing/2014/main" id="{5F928022-B94A-4BA3-89F0-43050EF4043E}"/>
              </a:ext>
            </a:extLst>
          </p:cNvPr>
          <p:cNvSpPr>
            <a:spLocks noGrp="1"/>
          </p:cNvSpPr>
          <p:nvPr>
            <p:ph type="sldNum" sz="quarter" idx="12"/>
          </p:nvPr>
        </p:nvSpPr>
        <p:spPr/>
        <p:txBody>
          <a:bodyPr/>
          <a:lstStyle/>
          <a:p>
            <a:fld id="{D73D4500-E060-48CF-B125-6FD6B40FED22}" type="slidenum">
              <a:rPr lang="en-US" smtClean="0"/>
              <a:t>‹#›</a:t>
            </a:fld>
            <a:endParaRPr lang="en-US"/>
          </a:p>
        </p:txBody>
      </p:sp>
      <p:sp>
        <p:nvSpPr>
          <p:cNvPr id="8" name="Footer Placeholder 4">
            <a:extLst>
              <a:ext uri="{FF2B5EF4-FFF2-40B4-BE49-F238E27FC236}">
                <a16:creationId xmlns:a16="http://schemas.microsoft.com/office/drawing/2014/main" id="{60E81968-FF90-0D44-D230-5812B4DE7ED9}"/>
              </a:ext>
            </a:extLst>
          </p:cNvPr>
          <p:cNvSpPr>
            <a:spLocks noGrp="1"/>
          </p:cNvSpPr>
          <p:nvPr>
            <p:ph type="ftr" sz="quarter" idx="11"/>
          </p:nvPr>
        </p:nvSpPr>
        <p:spPr>
          <a:xfrm>
            <a:off x="4038600" y="6356350"/>
            <a:ext cx="5003800" cy="365125"/>
          </a:xfrm>
          <a:prstGeom prst="rect">
            <a:avLst/>
          </a:prstGeom>
        </p:spPr>
        <p:txBody>
          <a:bodyPr/>
          <a:lstStyle>
            <a:lvl1pPr>
              <a:defRPr>
                <a:solidFill>
                  <a:srgbClr val="FF0000"/>
                </a:solidFill>
              </a:defRPr>
            </a:lvl1pPr>
          </a:lstStyle>
          <a:p>
            <a:r>
              <a:rPr lang="en-US" dirty="0"/>
              <a:t>www.trademarkafrica.com  @trademarkafrica</a:t>
            </a:r>
          </a:p>
        </p:txBody>
      </p:sp>
    </p:spTree>
    <p:extLst>
      <p:ext uri="{BB962C8B-B14F-4D97-AF65-F5344CB8AC3E}">
        <p14:creationId xmlns:p14="http://schemas.microsoft.com/office/powerpoint/2010/main" val="1709850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9B787-5ACC-4DA3-BF1A-8E68653594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61EBEC-BBEC-4BCA-9F39-83D6304FE3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0C2EB1-BE89-411C-B274-41F82C2AE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3E1E850-99EC-4FEB-89F6-D5210F27718C}"/>
              </a:ext>
            </a:extLst>
          </p:cNvPr>
          <p:cNvSpPr>
            <a:spLocks noGrp="1"/>
          </p:cNvSpPr>
          <p:nvPr>
            <p:ph type="dt" sz="half" idx="10"/>
          </p:nvPr>
        </p:nvSpPr>
        <p:spPr/>
        <p:txBody>
          <a:bodyPr/>
          <a:lstStyle/>
          <a:p>
            <a:fld id="{73BD8401-1633-4BD9-AF95-401DA54E174A}" type="datetimeFigureOut">
              <a:rPr lang="en-US" smtClean="0"/>
              <a:t>5/22/2024</a:t>
            </a:fld>
            <a:endParaRPr lang="en-US"/>
          </a:p>
        </p:txBody>
      </p:sp>
      <p:sp>
        <p:nvSpPr>
          <p:cNvPr id="7" name="Slide Number Placeholder 6">
            <a:extLst>
              <a:ext uri="{FF2B5EF4-FFF2-40B4-BE49-F238E27FC236}">
                <a16:creationId xmlns:a16="http://schemas.microsoft.com/office/drawing/2014/main" id="{83F7340E-B29F-4232-98FD-096594F2E3E9}"/>
              </a:ext>
            </a:extLst>
          </p:cNvPr>
          <p:cNvSpPr>
            <a:spLocks noGrp="1"/>
          </p:cNvSpPr>
          <p:nvPr>
            <p:ph type="sldNum" sz="quarter" idx="12"/>
          </p:nvPr>
        </p:nvSpPr>
        <p:spPr/>
        <p:txBody>
          <a:bodyPr/>
          <a:lstStyle/>
          <a:p>
            <a:fld id="{D73D4500-E060-48CF-B125-6FD6B40FED22}" type="slidenum">
              <a:rPr lang="en-US" smtClean="0"/>
              <a:t>‹#›</a:t>
            </a:fld>
            <a:endParaRPr lang="en-US"/>
          </a:p>
        </p:txBody>
      </p:sp>
      <p:sp>
        <p:nvSpPr>
          <p:cNvPr id="8" name="Footer Placeholder 4">
            <a:extLst>
              <a:ext uri="{FF2B5EF4-FFF2-40B4-BE49-F238E27FC236}">
                <a16:creationId xmlns:a16="http://schemas.microsoft.com/office/drawing/2014/main" id="{DDC8D071-C79A-80B5-1AC8-EC3580663034}"/>
              </a:ext>
            </a:extLst>
          </p:cNvPr>
          <p:cNvSpPr>
            <a:spLocks noGrp="1"/>
          </p:cNvSpPr>
          <p:nvPr>
            <p:ph type="ftr" sz="quarter" idx="11"/>
          </p:nvPr>
        </p:nvSpPr>
        <p:spPr>
          <a:xfrm>
            <a:off x="4038600" y="6356350"/>
            <a:ext cx="4572000" cy="365125"/>
          </a:xfrm>
          <a:prstGeom prst="rect">
            <a:avLst/>
          </a:prstGeom>
        </p:spPr>
        <p:txBody>
          <a:bodyPr/>
          <a:lstStyle>
            <a:lvl1pPr>
              <a:defRPr>
                <a:solidFill>
                  <a:srgbClr val="FF0000"/>
                </a:solidFill>
              </a:defRPr>
            </a:lvl1pPr>
          </a:lstStyle>
          <a:p>
            <a:r>
              <a:rPr lang="en-US" dirty="0"/>
              <a:t>www.trademarkafrica.com  @trademarkafrica</a:t>
            </a:r>
          </a:p>
        </p:txBody>
      </p:sp>
    </p:spTree>
    <p:extLst>
      <p:ext uri="{BB962C8B-B14F-4D97-AF65-F5344CB8AC3E}">
        <p14:creationId xmlns:p14="http://schemas.microsoft.com/office/powerpoint/2010/main" val="3355361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C202A5-794F-4235-B79C-845FAAC89E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1D6CCE-2FE7-4D0D-9228-170C2F5235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010E22-1444-4A3E-8322-9BA67CFF24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BD8401-1633-4BD9-AF95-401DA54E174A}" type="datetimeFigureOut">
              <a:rPr lang="en-US" smtClean="0"/>
              <a:t>5/22/2024</a:t>
            </a:fld>
            <a:endParaRPr lang="en-US"/>
          </a:p>
        </p:txBody>
      </p:sp>
      <p:sp>
        <p:nvSpPr>
          <p:cNvPr id="6" name="Slide Number Placeholder 5">
            <a:extLst>
              <a:ext uri="{FF2B5EF4-FFF2-40B4-BE49-F238E27FC236}">
                <a16:creationId xmlns:a16="http://schemas.microsoft.com/office/drawing/2014/main" id="{F51EFE17-390A-473E-A57C-29043E717C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3D4500-E060-48CF-B125-6FD6B40FED22}" type="slidenum">
              <a:rPr lang="en-US" smtClean="0"/>
              <a:t>‹#›</a:t>
            </a:fld>
            <a:endParaRPr lang="en-US"/>
          </a:p>
        </p:txBody>
      </p:sp>
      <p:sp>
        <p:nvSpPr>
          <p:cNvPr id="9" name="Footer Placeholder 4">
            <a:extLst>
              <a:ext uri="{FF2B5EF4-FFF2-40B4-BE49-F238E27FC236}">
                <a16:creationId xmlns:a16="http://schemas.microsoft.com/office/drawing/2014/main" id="{B9B04245-DB29-2FA0-3E02-AD7AEC4D0997}"/>
              </a:ext>
            </a:extLst>
          </p:cNvPr>
          <p:cNvSpPr>
            <a:spLocks noGrp="1"/>
          </p:cNvSpPr>
          <p:nvPr>
            <p:ph type="ftr" sz="quarter" idx="3"/>
          </p:nvPr>
        </p:nvSpPr>
        <p:spPr>
          <a:xfrm>
            <a:off x="3539065" y="5416550"/>
            <a:ext cx="4478867" cy="365125"/>
          </a:xfrm>
          <a:prstGeom prst="rect">
            <a:avLst/>
          </a:prstGeom>
        </p:spPr>
        <p:txBody>
          <a:bodyPr/>
          <a:lstStyle>
            <a:lvl1pPr>
              <a:defRPr>
                <a:solidFill>
                  <a:srgbClr val="FF0000"/>
                </a:solidFill>
              </a:defRPr>
            </a:lvl1pPr>
          </a:lstStyle>
          <a:p>
            <a:r>
              <a:rPr lang="en-US" dirty="0"/>
              <a:t>www.trademarkafrica.com  @trademarkafrica</a:t>
            </a:r>
          </a:p>
        </p:txBody>
      </p:sp>
    </p:spTree>
    <p:extLst>
      <p:ext uri="{BB962C8B-B14F-4D97-AF65-F5344CB8AC3E}">
        <p14:creationId xmlns:p14="http://schemas.microsoft.com/office/powerpoint/2010/main" val="2084673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DAA4E229-A0BE-2A4B-A1A1-FE2D7F084B63}"/>
              </a:ext>
            </a:extLst>
          </p:cNvPr>
          <p:cNvSpPr/>
          <p:nvPr userDrawn="1"/>
        </p:nvSpPr>
        <p:spPr>
          <a:xfrm>
            <a:off x="11069280" y="376277"/>
            <a:ext cx="356709" cy="356616"/>
          </a:xfrm>
          <a:prstGeom prst="ellipse">
            <a:avLst/>
          </a:prstGeom>
          <a:solidFill>
            <a:srgbClr val="26A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Placeholder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F4AFA0A0-434E-E340-A675-5E45B45DDFED}"/>
              </a:ext>
            </a:extLst>
          </p:cNvPr>
          <p:cNvSpPr txBox="1">
            <a:spLocks noChangeAspect="1"/>
          </p:cNvSpPr>
          <p:nvPr userDrawn="1"/>
        </p:nvSpPr>
        <p:spPr>
          <a:xfrm>
            <a:off x="11074537" y="386142"/>
            <a:ext cx="356717" cy="367873"/>
          </a:xfrm>
          <a:prstGeom prst="ellipse">
            <a:avLst/>
          </a:prstGeom>
          <a:noFill/>
        </p:spPr>
        <p:txBody>
          <a:bodyPr wrap="square" lIns="22860" rIns="22860" rtlCol="0" anchor="ctr">
            <a:spAutoFit/>
          </a:bodyPr>
          <a:lstStyle/>
          <a:p>
            <a:pPr algn="ctr"/>
            <a:fld id="{C2130A1F-96FE-9345-9E91-FD9BE4197128}" type="slidenum">
              <a:rPr lang="en-US" sz="1100" b="0" i="0" spc="0" smtClean="0">
                <a:solidFill>
                  <a:schemeClr val="bg1"/>
                </a:solidFill>
                <a:latin typeface="Poppins Medium" pitchFamily="2" charset="77"/>
                <a:cs typeface="Poppins Medium" pitchFamily="2" charset="77"/>
              </a:rPr>
              <a:pPr algn="ctr"/>
              <a:t>‹#›</a:t>
            </a:fld>
            <a:endParaRPr lang="en-US" sz="1100" b="0" i="0" spc="0" dirty="0">
              <a:solidFill>
                <a:schemeClr val="bg1"/>
              </a:solidFill>
              <a:latin typeface="Poppins Medium" pitchFamily="2" charset="77"/>
              <a:cs typeface="Poppins Medium" pitchFamily="2" charset="77"/>
            </a:endParaRPr>
          </a:p>
        </p:txBody>
      </p:sp>
    </p:spTree>
    <p:extLst>
      <p:ext uri="{BB962C8B-B14F-4D97-AF65-F5344CB8AC3E}">
        <p14:creationId xmlns:p14="http://schemas.microsoft.com/office/powerpoint/2010/main" val="1269269910"/>
      </p:ext>
    </p:extLst>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l" defTabSz="914172" rtl="0" eaLnBrk="1" latinLnBrk="0" hangingPunct="1">
        <a:lnSpc>
          <a:spcPct val="90000"/>
        </a:lnSpc>
        <a:spcBef>
          <a:spcPct val="0"/>
        </a:spcBef>
        <a:buNone/>
        <a:defRPr sz="4399" b="1" i="0" kern="1200">
          <a:solidFill>
            <a:schemeClr val="tx2"/>
          </a:solidFill>
          <a:latin typeface="Poppins" pitchFamily="2" charset="77"/>
          <a:ea typeface="+mj-ea"/>
          <a:cs typeface="+mj-cs"/>
        </a:defRPr>
      </a:lvl1pPr>
    </p:titleStyle>
    <p:bodyStyle>
      <a:lvl1pPr marL="0" indent="0" algn="l" defTabSz="914172" rtl="0" eaLnBrk="1" latinLnBrk="0" hangingPunct="1">
        <a:lnSpc>
          <a:spcPct val="90000"/>
        </a:lnSpc>
        <a:spcBef>
          <a:spcPts val="1000"/>
        </a:spcBef>
        <a:buFont typeface="Arial" panose="020B0604020202020204" pitchFamily="34" charset="0"/>
        <a:buNone/>
        <a:defRPr sz="2800" b="0" i="0" kern="1200">
          <a:solidFill>
            <a:schemeClr val="tx1"/>
          </a:solidFill>
          <a:latin typeface="Lato Light" panose="020F0502020204030203" pitchFamily="34" charset="0"/>
          <a:ea typeface="+mn-ea"/>
          <a:cs typeface="+mn-cs"/>
        </a:defRPr>
      </a:lvl1pPr>
      <a:lvl2pPr marL="457086" indent="0" algn="l" defTabSz="914172" rtl="0" eaLnBrk="1" latinLnBrk="0" hangingPunct="1">
        <a:lnSpc>
          <a:spcPct val="90000"/>
        </a:lnSpc>
        <a:spcBef>
          <a:spcPts val="500"/>
        </a:spcBef>
        <a:buFont typeface="Arial" panose="020B0604020202020204" pitchFamily="34" charset="0"/>
        <a:buNone/>
        <a:defRPr sz="2400" b="0" i="0" kern="1200">
          <a:solidFill>
            <a:schemeClr val="tx1"/>
          </a:solidFill>
          <a:latin typeface="Lato Light" panose="020F0502020204030203" pitchFamily="34" charset="0"/>
          <a:ea typeface="+mn-ea"/>
          <a:cs typeface="+mn-cs"/>
        </a:defRPr>
      </a:lvl2pPr>
      <a:lvl3pPr marL="914172" indent="0" algn="l" defTabSz="914172" rtl="0" eaLnBrk="1" latinLnBrk="0" hangingPunct="1">
        <a:lnSpc>
          <a:spcPct val="90000"/>
        </a:lnSpc>
        <a:spcBef>
          <a:spcPts val="500"/>
        </a:spcBef>
        <a:buFont typeface="Arial" panose="020B0604020202020204" pitchFamily="34" charset="0"/>
        <a:buNone/>
        <a:defRPr sz="2000" b="0" i="0" kern="1200">
          <a:solidFill>
            <a:schemeClr val="tx1"/>
          </a:solidFill>
          <a:latin typeface="Lato Light" panose="020F0502020204030203" pitchFamily="34" charset="0"/>
          <a:ea typeface="+mn-ea"/>
          <a:cs typeface="+mn-cs"/>
        </a:defRPr>
      </a:lvl3pPr>
      <a:lvl4pPr marL="1371257" indent="0" algn="l" defTabSz="914172" rtl="0" eaLnBrk="1" latinLnBrk="0" hangingPunct="1">
        <a:lnSpc>
          <a:spcPct val="90000"/>
        </a:lnSpc>
        <a:spcBef>
          <a:spcPts val="500"/>
        </a:spcBef>
        <a:buFont typeface="Arial" panose="020B0604020202020204" pitchFamily="34" charset="0"/>
        <a:buNone/>
        <a:defRPr sz="1800" b="0" i="0" kern="1200">
          <a:solidFill>
            <a:schemeClr val="tx1"/>
          </a:solidFill>
          <a:latin typeface="Lato Light" panose="020F0502020204030203" pitchFamily="34" charset="0"/>
          <a:ea typeface="+mn-ea"/>
          <a:cs typeface="+mn-cs"/>
        </a:defRPr>
      </a:lvl4pPr>
      <a:lvl5pPr marL="1828343" indent="0" algn="l" defTabSz="914172" rtl="0" eaLnBrk="1" latinLnBrk="0" hangingPunct="1">
        <a:lnSpc>
          <a:spcPct val="90000"/>
        </a:lnSpc>
        <a:spcBef>
          <a:spcPts val="500"/>
        </a:spcBef>
        <a:buFont typeface="Arial" panose="020B0604020202020204" pitchFamily="34" charset="0"/>
        <a:buNone/>
        <a:defRPr sz="1800" b="0" i="0" kern="1200">
          <a:solidFill>
            <a:schemeClr val="tx1"/>
          </a:solidFill>
          <a:latin typeface="Lato Light" panose="020F0502020204030203" pitchFamily="34" charset="0"/>
          <a:ea typeface="+mn-ea"/>
          <a:cs typeface="+mn-cs"/>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BBCCF403-77F5-E64B-B3A1-43CAED52C50B}"/>
              </a:ext>
            </a:extLst>
          </p:cNvPr>
          <p:cNvSpPr/>
          <p:nvPr userDrawn="1"/>
        </p:nvSpPr>
        <p:spPr>
          <a:xfrm>
            <a:off x="11154250" y="381000"/>
            <a:ext cx="277139" cy="27706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dirty="0">
              <a:latin typeface="Lato Light" panose="020F0502020204030203" pitchFamily="34" charset="0"/>
            </a:endParaRPr>
          </a:p>
        </p:txBody>
      </p:sp>
      <p:sp>
        <p:nvSpPr>
          <p:cNvPr id="2" name="Title Placeholder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F4AFA0A0-434E-E340-A675-5E45B45DDFED}"/>
              </a:ext>
            </a:extLst>
          </p:cNvPr>
          <p:cNvSpPr txBox="1"/>
          <p:nvPr userDrawn="1"/>
        </p:nvSpPr>
        <p:spPr>
          <a:xfrm>
            <a:off x="11198243" y="442590"/>
            <a:ext cx="189155" cy="153888"/>
          </a:xfrm>
          <a:prstGeom prst="rect">
            <a:avLst/>
          </a:prstGeom>
          <a:noFill/>
        </p:spPr>
        <p:txBody>
          <a:bodyPr wrap="none" lIns="0" tIns="0" rIns="0" bIns="0" rtlCol="0" anchor="ctr">
            <a:spAutoFit/>
          </a:bodyPr>
          <a:lstStyle/>
          <a:p>
            <a:pPr algn="ctr"/>
            <a:fld id="{C2130A1F-96FE-9345-9E91-FD9BE4197128}" type="slidenum">
              <a:rPr lang="en-US" sz="1000" b="0" i="0" spc="0" smtClean="0">
                <a:solidFill>
                  <a:schemeClr val="bg1"/>
                </a:solidFill>
                <a:latin typeface="Poppins Medium" pitchFamily="2" charset="77"/>
                <a:cs typeface="Poppins Medium" pitchFamily="2" charset="77"/>
              </a:rPr>
              <a:pPr algn="ctr"/>
              <a:t>‹#›</a:t>
            </a:fld>
            <a:endParaRPr lang="en-US" sz="1400" b="0" i="0" spc="0" dirty="0">
              <a:solidFill>
                <a:schemeClr val="bg1"/>
              </a:solidFill>
              <a:latin typeface="Poppins Medium" pitchFamily="2" charset="77"/>
              <a:cs typeface="Poppins Medium" pitchFamily="2" charset="77"/>
            </a:endParaRPr>
          </a:p>
        </p:txBody>
      </p:sp>
    </p:spTree>
    <p:extLst>
      <p:ext uri="{BB962C8B-B14F-4D97-AF65-F5344CB8AC3E}">
        <p14:creationId xmlns:p14="http://schemas.microsoft.com/office/powerpoint/2010/main" val="1602972043"/>
      </p:ext>
    </p:extLst>
  </p:cSld>
  <p:clrMap bg1="lt1" tx1="dk1" bg2="lt2" tx2="dk2" accent1="accent1" accent2="accent2" accent3="accent3" accent4="accent4" accent5="accent5" accent6="accent6" hlink="hlink" folHlink="folHlink"/>
  <p:sldLayoutIdLst>
    <p:sldLayoutId id="2147483663" r:id="rId1"/>
  </p:sldLayoutIdLst>
  <p:hf hdr="0" ftr="0" dt="0"/>
  <p:txStyles>
    <p:titleStyle>
      <a:lvl1pPr algn="l" defTabSz="914172" rtl="0" eaLnBrk="1" latinLnBrk="0" hangingPunct="1">
        <a:lnSpc>
          <a:spcPct val="90000"/>
        </a:lnSpc>
        <a:spcBef>
          <a:spcPct val="0"/>
        </a:spcBef>
        <a:buNone/>
        <a:defRPr sz="3300" b="1" i="0" kern="1200">
          <a:solidFill>
            <a:schemeClr val="tx2"/>
          </a:solidFill>
          <a:latin typeface="Poppins" pitchFamily="2" charset="77"/>
          <a:ea typeface="+mj-ea"/>
          <a:cs typeface="+mj-cs"/>
        </a:defRPr>
      </a:lvl1pPr>
    </p:titleStyle>
    <p:bodyStyle>
      <a:lvl1pPr marL="0" indent="0" algn="l" defTabSz="914172" rtl="0" eaLnBrk="1" latinLnBrk="0" hangingPunct="1">
        <a:lnSpc>
          <a:spcPct val="90000"/>
        </a:lnSpc>
        <a:spcBef>
          <a:spcPts val="1000"/>
        </a:spcBef>
        <a:buFont typeface="Arial" panose="020B0604020202020204" pitchFamily="34" charset="0"/>
        <a:buNone/>
        <a:defRPr sz="2800" b="0" i="0" kern="1200">
          <a:solidFill>
            <a:schemeClr val="tx1"/>
          </a:solidFill>
          <a:latin typeface="Lato Light" panose="020F0502020204030203" pitchFamily="34" charset="0"/>
          <a:ea typeface="+mn-ea"/>
          <a:cs typeface="+mn-cs"/>
        </a:defRPr>
      </a:lvl1pPr>
      <a:lvl2pPr marL="457086" indent="0" algn="l" defTabSz="914172" rtl="0" eaLnBrk="1" latinLnBrk="0" hangingPunct="1">
        <a:lnSpc>
          <a:spcPct val="90000"/>
        </a:lnSpc>
        <a:spcBef>
          <a:spcPts val="500"/>
        </a:spcBef>
        <a:buFont typeface="Arial" panose="020B0604020202020204" pitchFamily="34" charset="0"/>
        <a:buNone/>
        <a:defRPr sz="2400" b="0" i="0" kern="1200">
          <a:solidFill>
            <a:schemeClr val="tx1"/>
          </a:solidFill>
          <a:latin typeface="Lato Light" panose="020F0502020204030203" pitchFamily="34" charset="0"/>
          <a:ea typeface="+mn-ea"/>
          <a:cs typeface="+mn-cs"/>
        </a:defRPr>
      </a:lvl2pPr>
      <a:lvl3pPr marL="914172" indent="0" algn="l" defTabSz="914172" rtl="0" eaLnBrk="1" latinLnBrk="0" hangingPunct="1">
        <a:lnSpc>
          <a:spcPct val="90000"/>
        </a:lnSpc>
        <a:spcBef>
          <a:spcPts val="500"/>
        </a:spcBef>
        <a:buFont typeface="Arial" panose="020B0604020202020204" pitchFamily="34" charset="0"/>
        <a:buNone/>
        <a:defRPr sz="2000" b="0" i="0" kern="1200">
          <a:solidFill>
            <a:schemeClr val="tx1"/>
          </a:solidFill>
          <a:latin typeface="Lato Light" panose="020F0502020204030203" pitchFamily="34" charset="0"/>
          <a:ea typeface="+mn-ea"/>
          <a:cs typeface="+mn-cs"/>
        </a:defRPr>
      </a:lvl3pPr>
      <a:lvl4pPr marL="1371257" indent="0" algn="l" defTabSz="914172" rtl="0" eaLnBrk="1" latinLnBrk="0" hangingPunct="1">
        <a:lnSpc>
          <a:spcPct val="90000"/>
        </a:lnSpc>
        <a:spcBef>
          <a:spcPts val="500"/>
        </a:spcBef>
        <a:buFont typeface="Arial" panose="020B0604020202020204" pitchFamily="34" charset="0"/>
        <a:buNone/>
        <a:defRPr sz="1800" b="0" i="0" kern="1200">
          <a:solidFill>
            <a:schemeClr val="tx1"/>
          </a:solidFill>
          <a:latin typeface="Lato Light" panose="020F0502020204030203" pitchFamily="34" charset="0"/>
          <a:ea typeface="+mn-ea"/>
          <a:cs typeface="+mn-cs"/>
        </a:defRPr>
      </a:lvl4pPr>
      <a:lvl5pPr marL="1828343" indent="0" algn="l" defTabSz="914172" rtl="0" eaLnBrk="1" latinLnBrk="0" hangingPunct="1">
        <a:lnSpc>
          <a:spcPct val="90000"/>
        </a:lnSpc>
        <a:spcBef>
          <a:spcPts val="500"/>
        </a:spcBef>
        <a:buFont typeface="Arial" panose="020B0604020202020204" pitchFamily="34" charset="0"/>
        <a:buNone/>
        <a:defRPr sz="1800" b="0" i="0" kern="1200">
          <a:solidFill>
            <a:schemeClr val="tx1"/>
          </a:solidFill>
          <a:latin typeface="Lato Light" panose="020F0502020204030203" pitchFamily="34" charset="0"/>
          <a:ea typeface="+mn-ea"/>
          <a:cs typeface="+mn-cs"/>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image" Target="../media/image16.png"/><Relationship Id="rId7" Type="http://schemas.openxmlformats.org/officeDocument/2006/relationships/image" Target="../media/image25.svg"/><Relationship Id="rId12"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5848D0-B4B6-4344-8CF1-9B72B54A943D}"/>
              </a:ext>
            </a:extLst>
          </p:cNvPr>
          <p:cNvPicPr>
            <a:picLocks noGrp="1" noRot="1" noChangeAspect="1" noMove="1" noResize="1" noEditPoints="1" noAdjustHandles="1" noChangeArrowheads="1" noChangeShapeType="1" noCrop="1"/>
          </p:cNvPicPr>
          <p:nvPr/>
        </p:nvPicPr>
        <p:blipFill>
          <a:blip r:embed="rId3"/>
          <a:srcRect/>
          <a:stretch/>
        </p:blipFill>
        <p:spPr>
          <a:xfrm>
            <a:off x="1727607" y="-4548"/>
            <a:ext cx="2498706" cy="2127058"/>
          </a:xfrm>
          <a:prstGeom prst="rect">
            <a:avLst/>
          </a:prstGeom>
        </p:spPr>
      </p:pic>
      <p:cxnSp>
        <p:nvCxnSpPr>
          <p:cNvPr id="9" name="Straight Connector 8"/>
          <p:cNvCxnSpPr>
            <a:cxnSpLocks noGrp="1" noRot="1" noMove="1" noResize="1" noEditPoints="1" noAdjustHandles="1" noChangeArrowheads="1" noChangeShapeType="1"/>
          </p:cNvCxnSpPr>
          <p:nvPr/>
        </p:nvCxnSpPr>
        <p:spPr>
          <a:xfrm>
            <a:off x="1269921" y="2917100"/>
            <a:ext cx="3575351" cy="0"/>
          </a:xfrm>
          <a:prstGeom prst="line">
            <a:avLst/>
          </a:prstGeom>
          <a:ln w="15875">
            <a:solidFill>
              <a:srgbClr val="2A5E8C"/>
            </a:solidFill>
          </a:ln>
        </p:spPr>
        <p:style>
          <a:lnRef idx="1">
            <a:schemeClr val="accent1"/>
          </a:lnRef>
          <a:fillRef idx="0">
            <a:schemeClr val="accent1"/>
          </a:fillRef>
          <a:effectRef idx="0">
            <a:schemeClr val="accent1"/>
          </a:effectRef>
          <a:fontRef idx="minor">
            <a:schemeClr val="tx1"/>
          </a:fontRef>
        </p:style>
      </p:cxnSp>
      <p:sp>
        <p:nvSpPr>
          <p:cNvPr id="10" name="TextBox 9"/>
          <p:cNvSpPr txBox="1">
            <a:spLocks noGrp="1" noRot="1" noMove="1" noResize="1" noEditPoints="1" noAdjustHandles="1" noChangeArrowheads="1" noChangeShapeType="1"/>
          </p:cNvSpPr>
          <p:nvPr/>
        </p:nvSpPr>
        <p:spPr>
          <a:xfrm>
            <a:off x="1023300" y="2080575"/>
            <a:ext cx="5613719" cy="738664"/>
          </a:xfrm>
          <a:prstGeom prst="rect">
            <a:avLst/>
          </a:prstGeom>
          <a:noFill/>
        </p:spPr>
        <p:txBody>
          <a:bodyPr wrap="square" rtlCol="0">
            <a:spAutoFit/>
          </a:bodyPr>
          <a:lstStyle/>
          <a:p>
            <a:r>
              <a:rPr lang="en-US" sz="4200" dirty="0">
                <a:solidFill>
                  <a:srgbClr val="2A5E8C"/>
                </a:solidFill>
                <a:latin typeface="Montserrat ExtraBold" panose="00000900000000000000" pitchFamily="50" charset="0"/>
              </a:rPr>
              <a:t>TradeMark Africa</a:t>
            </a:r>
          </a:p>
        </p:txBody>
      </p:sp>
      <p:sp>
        <p:nvSpPr>
          <p:cNvPr id="14" name="TextBox 13"/>
          <p:cNvSpPr txBox="1">
            <a:spLocks noGrp="1" noRot="1" noMove="1" noResize="1" noEditPoints="1" noAdjustHandles="1" noChangeArrowheads="1" noChangeShapeType="1"/>
          </p:cNvSpPr>
          <p:nvPr/>
        </p:nvSpPr>
        <p:spPr>
          <a:xfrm>
            <a:off x="1141380" y="5707574"/>
            <a:ext cx="4183891" cy="677108"/>
          </a:xfrm>
          <a:prstGeom prst="rect">
            <a:avLst/>
          </a:prstGeom>
          <a:solidFill>
            <a:schemeClr val="accent1">
              <a:lumMod val="75000"/>
            </a:schemeClr>
          </a:solidFill>
        </p:spPr>
        <p:txBody>
          <a:bodyPr wrap="square" rtlCol="0">
            <a:spAutoFit/>
          </a:bodyPr>
          <a:lstStyle/>
          <a:p>
            <a:pPr algn="ctr"/>
            <a:r>
              <a:rPr lang="en-US" sz="1900" b="1" dirty="0">
                <a:solidFill>
                  <a:schemeClr val="bg1"/>
                </a:solidFill>
                <a:latin typeface="Montserrat" panose="00000500000000000000" pitchFamily="2" charset="0"/>
              </a:rPr>
              <a:t>TradeMark Africa Procurement Unit – 30 May 2024</a:t>
            </a:r>
            <a:endParaRPr lang="en-US" sz="1900" b="1" dirty="0">
              <a:solidFill>
                <a:schemeClr val="bg1"/>
              </a:solidFill>
              <a:latin typeface="Montserrat SemiBold" panose="00000700000000000000" pitchFamily="50" charset="0"/>
            </a:endParaRPr>
          </a:p>
        </p:txBody>
      </p:sp>
      <p:grpSp>
        <p:nvGrpSpPr>
          <p:cNvPr id="13" name="Group 12"/>
          <p:cNvGrpSpPr/>
          <p:nvPr/>
        </p:nvGrpSpPr>
        <p:grpSpPr>
          <a:xfrm>
            <a:off x="6018491" y="-21932"/>
            <a:ext cx="864249" cy="6879933"/>
            <a:chOff x="4864625" y="-21932"/>
            <a:chExt cx="864249" cy="6879933"/>
          </a:xfrm>
        </p:grpSpPr>
        <p:cxnSp>
          <p:nvCxnSpPr>
            <p:cNvPr id="16" name="Straight Connector 15"/>
            <p:cNvCxnSpPr/>
            <p:nvPr/>
          </p:nvCxnSpPr>
          <p:spPr>
            <a:xfrm flipV="1">
              <a:off x="4970609" y="-21932"/>
              <a:ext cx="0" cy="4090218"/>
            </a:xfrm>
            <a:prstGeom prst="line">
              <a:avLst/>
            </a:prstGeom>
            <a:ln w="19050">
              <a:solidFill>
                <a:srgbClr val="2A5E8C"/>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4864625" y="4021394"/>
              <a:ext cx="864249" cy="2836607"/>
              <a:chOff x="4684145" y="4021394"/>
              <a:chExt cx="864249" cy="2836607"/>
            </a:xfrm>
          </p:grpSpPr>
          <p:sp>
            <p:nvSpPr>
              <p:cNvPr id="19" name="Rectangle 18"/>
              <p:cNvSpPr/>
              <p:nvPr/>
            </p:nvSpPr>
            <p:spPr>
              <a:xfrm>
                <a:off x="4691180" y="4835471"/>
                <a:ext cx="857214" cy="2022530"/>
              </a:xfrm>
              <a:prstGeom prst="rect">
                <a:avLst/>
              </a:prstGeom>
              <a:solidFill>
                <a:srgbClr val="2A5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89096" y="4160753"/>
                <a:ext cx="857214" cy="153433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684145" y="4021394"/>
                <a:ext cx="857214" cy="98455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 name="TextBox 3">
            <a:extLst>
              <a:ext uri="{FF2B5EF4-FFF2-40B4-BE49-F238E27FC236}">
                <a16:creationId xmlns:a16="http://schemas.microsoft.com/office/drawing/2014/main" id="{FAEF9E94-F888-470E-C4FA-B7B144FD39B1}"/>
              </a:ext>
            </a:extLst>
          </p:cNvPr>
          <p:cNvSpPr txBox="1">
            <a:spLocks noGrp="1" noRot="1" noMove="1" noResize="1" noEditPoints="1" noAdjustHandles="1" noChangeArrowheads="1" noChangeShapeType="1"/>
          </p:cNvSpPr>
          <p:nvPr/>
        </p:nvSpPr>
        <p:spPr>
          <a:xfrm>
            <a:off x="1141380" y="3335701"/>
            <a:ext cx="4210461" cy="369332"/>
          </a:xfrm>
          <a:prstGeom prst="rect">
            <a:avLst/>
          </a:prstGeom>
          <a:solidFill>
            <a:schemeClr val="accent1">
              <a:lumMod val="75000"/>
            </a:schemeClr>
          </a:solidFill>
          <a:ln>
            <a:solidFill>
              <a:schemeClr val="accent5">
                <a:lumMod val="50000"/>
              </a:schemeClr>
            </a:solidFill>
          </a:ln>
        </p:spPr>
        <p:txBody>
          <a:bodyPr wrap="square" rtlCol="0">
            <a:spAutoFit/>
          </a:bodyPr>
          <a:lstStyle/>
          <a:p>
            <a:pPr algn="ctr"/>
            <a:r>
              <a:rPr lang="en-GB" b="1" dirty="0">
                <a:solidFill>
                  <a:schemeClr val="bg1"/>
                </a:solidFill>
                <a:latin typeface="Montserrat" panose="00000500000000000000" pitchFamily="2" charset="0"/>
              </a:rPr>
              <a:t>Virtual Supplier Conference</a:t>
            </a:r>
            <a:endParaRPr lang="en-KE" b="1" dirty="0">
              <a:solidFill>
                <a:schemeClr val="bg1"/>
              </a:solidFill>
              <a:latin typeface="Montserrat" panose="00000500000000000000" pitchFamily="2" charset="0"/>
            </a:endParaRPr>
          </a:p>
        </p:txBody>
      </p:sp>
      <p:grpSp>
        <p:nvGrpSpPr>
          <p:cNvPr id="6" name="Group 5">
            <a:extLst>
              <a:ext uri="{FF2B5EF4-FFF2-40B4-BE49-F238E27FC236}">
                <a16:creationId xmlns:a16="http://schemas.microsoft.com/office/drawing/2014/main" id="{8DD02824-0647-2EC1-D7DE-8CA583D81BD3}"/>
              </a:ext>
            </a:extLst>
          </p:cNvPr>
          <p:cNvGrpSpPr/>
          <p:nvPr/>
        </p:nvGrpSpPr>
        <p:grpSpPr>
          <a:xfrm>
            <a:off x="6230460" y="0"/>
            <a:ext cx="5961539" cy="6861028"/>
            <a:chOff x="6198930" y="0"/>
            <a:chExt cx="5961539" cy="6861028"/>
          </a:xfrm>
        </p:grpSpPr>
        <p:pic>
          <p:nvPicPr>
            <p:cNvPr id="7" name="Picture 6" descr="A building with a large building and a street light&#10;&#10;Description automatically generated with medium confidence">
              <a:extLst>
                <a:ext uri="{FF2B5EF4-FFF2-40B4-BE49-F238E27FC236}">
                  <a16:creationId xmlns:a16="http://schemas.microsoft.com/office/drawing/2014/main" id="{26980BE7-FA82-7889-FB22-D340A8130FFF}"/>
                </a:ext>
              </a:extLst>
            </p:cNvPr>
            <p:cNvPicPr>
              <a:picLocks noChangeAspect="1"/>
            </p:cNvPicPr>
            <p:nvPr/>
          </p:nvPicPr>
          <p:blipFill rotWithShape="1">
            <a:blip r:embed="rId4">
              <a:extLst>
                <a:ext uri="{28A0092B-C50C-407E-A947-70E740481C1C}">
                  <a14:useLocalDpi xmlns:a14="http://schemas.microsoft.com/office/drawing/2010/main" val="0"/>
                </a:ext>
              </a:extLst>
            </a:blip>
            <a:srcRect l="42048" t="-45" b="-1"/>
            <a:stretch/>
          </p:blipFill>
          <p:spPr>
            <a:xfrm>
              <a:off x="6198930" y="0"/>
              <a:ext cx="5961539" cy="6861028"/>
            </a:xfrm>
            <a:prstGeom prst="rect">
              <a:avLst/>
            </a:prstGeom>
          </p:spPr>
        </p:pic>
        <p:sp>
          <p:nvSpPr>
            <p:cNvPr id="8" name="TextBox 7">
              <a:extLst>
                <a:ext uri="{FF2B5EF4-FFF2-40B4-BE49-F238E27FC236}">
                  <a16:creationId xmlns:a16="http://schemas.microsoft.com/office/drawing/2014/main" id="{9A6106F3-6752-A0D4-79E5-D1242D8C53BE}"/>
                </a:ext>
              </a:extLst>
            </p:cNvPr>
            <p:cNvSpPr txBox="1"/>
            <p:nvPr/>
          </p:nvSpPr>
          <p:spPr>
            <a:xfrm>
              <a:off x="9179699" y="6453352"/>
              <a:ext cx="2791149" cy="215444"/>
            </a:xfrm>
            <a:prstGeom prst="rect">
              <a:avLst/>
            </a:prstGeom>
            <a:noFill/>
          </p:spPr>
          <p:txBody>
            <a:bodyPr wrap="none" rtlCol="0">
              <a:spAutoFit/>
            </a:bodyPr>
            <a:lstStyle/>
            <a:p>
              <a:r>
                <a:rPr lang="en-GB" sz="800" b="1" dirty="0">
                  <a:solidFill>
                    <a:schemeClr val="bg1"/>
                  </a:solidFill>
                  <a:latin typeface="Montserrat Bold" panose="00000800000000000000" pitchFamily="2" charset="0"/>
                </a:rPr>
                <a:t>Taveta, Kenya –</a:t>
              </a:r>
              <a:r>
                <a:rPr lang="en-GB" sz="800" b="1" dirty="0" err="1">
                  <a:solidFill>
                    <a:schemeClr val="bg1"/>
                  </a:solidFill>
                  <a:latin typeface="Montserrat Bold" panose="00000800000000000000" pitchFamily="2" charset="0"/>
                </a:rPr>
                <a:t>Holili</a:t>
              </a:r>
              <a:r>
                <a:rPr lang="en-GB" sz="800" b="1" dirty="0">
                  <a:solidFill>
                    <a:schemeClr val="bg1"/>
                  </a:solidFill>
                  <a:latin typeface="Montserrat Bold" panose="00000800000000000000" pitchFamily="2" charset="0"/>
                </a:rPr>
                <a:t>, Tanzania OSBP. Photo/TMA</a:t>
              </a:r>
              <a:endParaRPr lang="en-KE" sz="800" b="1" dirty="0">
                <a:solidFill>
                  <a:schemeClr val="bg1"/>
                </a:solidFill>
                <a:latin typeface="Montserrat Bold" panose="00000800000000000000" pitchFamily="2" charset="0"/>
              </a:endParaRPr>
            </a:p>
          </p:txBody>
        </p:sp>
      </p:grpSp>
      <p:sp>
        <p:nvSpPr>
          <p:cNvPr id="2" name="Rectangle 1">
            <a:extLst>
              <a:ext uri="{FF2B5EF4-FFF2-40B4-BE49-F238E27FC236}">
                <a16:creationId xmlns:a16="http://schemas.microsoft.com/office/drawing/2014/main" id="{B76EB8A3-5F1D-A658-9072-FEDAE2D83457}"/>
              </a:ext>
            </a:extLst>
          </p:cNvPr>
          <p:cNvSpPr/>
          <p:nvPr/>
        </p:nvSpPr>
        <p:spPr>
          <a:xfrm>
            <a:off x="1141380" y="4576358"/>
            <a:ext cx="4210460" cy="452252"/>
          </a:xfrm>
          <a:prstGeom prst="rect">
            <a:avLst/>
          </a:prstGeom>
          <a:solidFill>
            <a:schemeClr val="accent1">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ontserrat" panose="00000500000000000000" pitchFamily="2" charset="0"/>
              </a:rPr>
              <a:t>Framework Contracting</a:t>
            </a:r>
          </a:p>
        </p:txBody>
      </p:sp>
    </p:spTree>
    <p:extLst>
      <p:ext uri="{BB962C8B-B14F-4D97-AF65-F5344CB8AC3E}">
        <p14:creationId xmlns:p14="http://schemas.microsoft.com/office/powerpoint/2010/main" val="2400871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5CBF4-BD29-4FD1-930F-7FC1CD3304D6}"/>
              </a:ext>
            </a:extLst>
          </p:cNvPr>
          <p:cNvSpPr>
            <a:spLocks noGrp="1"/>
          </p:cNvSpPr>
          <p:nvPr>
            <p:ph type="ctrTitle"/>
          </p:nvPr>
        </p:nvSpPr>
        <p:spPr>
          <a:xfrm>
            <a:off x="1524000" y="307649"/>
            <a:ext cx="9144000" cy="882354"/>
          </a:xfrm>
        </p:spPr>
        <p:txBody>
          <a:bodyPr>
            <a:normAutofit/>
          </a:bodyPr>
          <a:lstStyle/>
          <a:p>
            <a:pPr algn="l"/>
            <a:r>
              <a:rPr kumimoji="0" lang="en-US" sz="3200" b="1" i="0" u="none" strike="noStrike" kern="1200" cap="none" spc="0" normalizeH="0" baseline="0" noProof="0" dirty="0">
                <a:ln>
                  <a:noFill/>
                </a:ln>
                <a:solidFill>
                  <a:srgbClr val="003B71"/>
                </a:solidFill>
                <a:effectLst/>
                <a:uLnTx/>
                <a:uFillTx/>
                <a:latin typeface="Catamaran" pitchFamily="2" charset="0"/>
                <a:ea typeface="+mj-ea"/>
                <a:cs typeface="Catamaran" pitchFamily="2" charset="0"/>
              </a:rPr>
              <a:t>Framework Agreements Thematic Areas</a:t>
            </a:r>
            <a:endParaRPr lang="en-US" sz="3200" b="1" dirty="0">
              <a:solidFill>
                <a:srgbClr val="003B71"/>
              </a:solidFill>
              <a:latin typeface="Catamaran" pitchFamily="2" charset="0"/>
              <a:cs typeface="Catamaran" pitchFamily="2" charset="0"/>
            </a:endParaRPr>
          </a:p>
        </p:txBody>
      </p:sp>
      <p:cxnSp>
        <p:nvCxnSpPr>
          <p:cNvPr id="6" name="Straight Connector 5">
            <a:extLst>
              <a:ext uri="{FF2B5EF4-FFF2-40B4-BE49-F238E27FC236}">
                <a16:creationId xmlns:a16="http://schemas.microsoft.com/office/drawing/2014/main" id="{A4E5AB54-C768-4BF3-AA97-256A1E319888}"/>
              </a:ext>
            </a:extLst>
          </p:cNvPr>
          <p:cNvCxnSpPr/>
          <p:nvPr/>
        </p:nvCxnSpPr>
        <p:spPr>
          <a:xfrm>
            <a:off x="1524000" y="1190003"/>
            <a:ext cx="9144000" cy="0"/>
          </a:xfrm>
          <a:prstGeom prst="line">
            <a:avLst/>
          </a:prstGeom>
          <a:ln w="22225">
            <a:solidFill>
              <a:srgbClr val="EB3B34"/>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C5CD6A5-706D-43C4-BE50-3B4315EDD1AF}"/>
              </a:ext>
            </a:extLst>
          </p:cNvPr>
          <p:cNvPicPr>
            <a:picLocks noChangeAspect="1"/>
          </p:cNvPicPr>
          <p:nvPr/>
        </p:nvPicPr>
        <p:blipFill>
          <a:blip r:embed="rId3"/>
          <a:srcRect/>
          <a:stretch/>
        </p:blipFill>
        <p:spPr>
          <a:xfrm>
            <a:off x="10890560" y="406262"/>
            <a:ext cx="1036520" cy="882354"/>
          </a:xfrm>
          <a:prstGeom prst="rect">
            <a:avLst/>
          </a:prstGeom>
        </p:spPr>
      </p:pic>
      <p:sp>
        <p:nvSpPr>
          <p:cNvPr id="3" name="Footer Placeholder 4">
            <a:extLst>
              <a:ext uri="{FF2B5EF4-FFF2-40B4-BE49-F238E27FC236}">
                <a16:creationId xmlns:a16="http://schemas.microsoft.com/office/drawing/2014/main" id="{AC0D6DB5-7E18-BBA5-5057-2D8AA6EEDE4D}"/>
              </a:ext>
            </a:extLst>
          </p:cNvPr>
          <p:cNvSpPr>
            <a:spLocks noGrp="1"/>
          </p:cNvSpPr>
          <p:nvPr>
            <p:ph type="ftr" sz="quarter" idx="11"/>
          </p:nvPr>
        </p:nvSpPr>
        <p:spPr>
          <a:xfrm>
            <a:off x="4489228" y="6550351"/>
            <a:ext cx="4504267" cy="365125"/>
          </a:xfrm>
          <a:prstGeom prst="rect">
            <a:avLst/>
          </a:prstGeom>
        </p:spPr>
        <p:txBody>
          <a:bodyPr/>
          <a:lstStyle>
            <a:lvl1pPr>
              <a:defRPr>
                <a:solidFill>
                  <a:srgbClr val="FF0000"/>
                </a:solidFill>
              </a:defRPr>
            </a:lvl1pPr>
          </a:lstStyle>
          <a:p>
            <a:r>
              <a:rPr lang="en-US" sz="900" dirty="0">
                <a:latin typeface="Montserrat" panose="00000500000000000000" pitchFamily="2" charset="0"/>
              </a:rPr>
              <a:t>www.trademarkafrica.com  @trademarkafrica</a:t>
            </a:r>
          </a:p>
        </p:txBody>
      </p:sp>
      <p:cxnSp>
        <p:nvCxnSpPr>
          <p:cNvPr id="5" name="Straight Connector 4">
            <a:extLst>
              <a:ext uri="{FF2B5EF4-FFF2-40B4-BE49-F238E27FC236}">
                <a16:creationId xmlns:a16="http://schemas.microsoft.com/office/drawing/2014/main" id="{F4A4F8DB-EE37-D7E0-DBF7-CE1A66CCD966}"/>
              </a:ext>
            </a:extLst>
          </p:cNvPr>
          <p:cNvCxnSpPr>
            <a:cxnSpLocks/>
          </p:cNvCxnSpPr>
          <p:nvPr/>
        </p:nvCxnSpPr>
        <p:spPr>
          <a:xfrm>
            <a:off x="6132868" y="6550033"/>
            <a:ext cx="0" cy="2286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204E2F6-276D-64EC-2464-56DA6938D82F}"/>
              </a:ext>
            </a:extLst>
          </p:cNvPr>
          <p:cNvSpPr txBox="1"/>
          <p:nvPr/>
        </p:nvSpPr>
        <p:spPr>
          <a:xfrm>
            <a:off x="1477518" y="1249824"/>
            <a:ext cx="9190482" cy="5637441"/>
          </a:xfrm>
          <a:prstGeom prst="rect">
            <a:avLst/>
          </a:prstGeom>
          <a:noFill/>
        </p:spPr>
        <p:txBody>
          <a:bodyPr wrap="square">
            <a:spAutoFit/>
          </a:bodyPr>
          <a:lstStyle/>
          <a:p>
            <a:pPr lvl="0" algn="just" rtl="0">
              <a:lnSpc>
                <a:spcPct val="115000"/>
              </a:lnSpc>
            </a:pPr>
            <a:r>
              <a:rPr lang="en-GB" sz="2000" dirty="0">
                <a:solidFill>
                  <a:srgbClr val="002060"/>
                </a:solidFill>
                <a:effectLst/>
                <a:latin typeface="+mj-lt"/>
                <a:ea typeface="Times New Roman" panose="02020603050405020304" pitchFamily="18" charset="0"/>
                <a:cs typeface="Poppins" panose="00000500000000000000" pitchFamily="2" charset="0"/>
              </a:rPr>
              <a:t>TMA </a:t>
            </a:r>
            <a:r>
              <a:rPr lang="en-GB" sz="2000" dirty="0">
                <a:solidFill>
                  <a:srgbClr val="002060"/>
                </a:solidFill>
                <a:latin typeface="+mj-lt"/>
                <a:ea typeface="Times New Roman" panose="02020603050405020304" pitchFamily="18" charset="0"/>
                <a:cs typeface="Poppins" panose="00000500000000000000" pitchFamily="2" charset="0"/>
              </a:rPr>
              <a:t>may establish </a:t>
            </a:r>
            <a:r>
              <a:rPr lang="en-GB" sz="2000" dirty="0">
                <a:solidFill>
                  <a:srgbClr val="002060"/>
                </a:solidFill>
                <a:effectLst/>
                <a:latin typeface="+mj-lt"/>
                <a:ea typeface="Times New Roman" panose="02020603050405020304" pitchFamily="18" charset="0"/>
                <a:cs typeface="Poppins" panose="00000500000000000000" pitchFamily="2" charset="0"/>
              </a:rPr>
              <a:t>Framework Agreements </a:t>
            </a:r>
            <a:r>
              <a:rPr lang="en-GB" sz="2000" dirty="0">
                <a:solidFill>
                  <a:srgbClr val="002060"/>
                </a:solidFill>
                <a:latin typeface="+mj-lt"/>
                <a:ea typeface="Times New Roman" panose="02020603050405020304" pitchFamily="18" charset="0"/>
                <a:cs typeface="Poppins" panose="00000500000000000000" pitchFamily="2" charset="0"/>
              </a:rPr>
              <a:t>for the following </a:t>
            </a:r>
            <a:r>
              <a:rPr lang="en-GB" sz="2000" dirty="0">
                <a:solidFill>
                  <a:srgbClr val="002060"/>
                </a:solidFill>
                <a:effectLst/>
                <a:latin typeface="+mj-lt"/>
                <a:ea typeface="Times New Roman" panose="02020603050405020304" pitchFamily="18" charset="0"/>
                <a:cs typeface="Poppins" panose="00000500000000000000" pitchFamily="2" charset="0"/>
              </a:rPr>
              <a:t>thematic areas, which may change from time to time:</a:t>
            </a:r>
            <a:endParaRPr lang="en-GB" sz="2400" dirty="0">
              <a:latin typeface="+mj-lt"/>
              <a:ea typeface="Times New Roman" panose="02020603050405020304" pitchFamily="18" charset="0"/>
              <a:cs typeface="Poppins" panose="00000500000000000000" pitchFamily="2" charset="0"/>
            </a:endParaRPr>
          </a:p>
          <a:p>
            <a:pPr marL="342900" lvl="0" indent="-342900" algn="just" rtl="0">
              <a:lnSpc>
                <a:spcPct val="115000"/>
              </a:lnSpc>
              <a:buFont typeface="Wingdings" panose="05000000000000000000" pitchFamily="2" charset="2"/>
              <a:buChar char="q"/>
            </a:pPr>
            <a:r>
              <a:rPr lang="en-GB" sz="2000" dirty="0">
                <a:solidFill>
                  <a:srgbClr val="002060"/>
                </a:solidFill>
                <a:effectLst/>
                <a:latin typeface="+mj-lt"/>
                <a:ea typeface="Times New Roman" panose="02020603050405020304" pitchFamily="18" charset="0"/>
                <a:cs typeface="Poppins" panose="00000500000000000000" pitchFamily="2" charset="0"/>
              </a:rPr>
              <a:t>Infrastructure and Services. </a:t>
            </a:r>
            <a:endParaRPr lang="en-KE" sz="2400" dirty="0">
              <a:effectLst/>
              <a:latin typeface="+mj-lt"/>
              <a:ea typeface="Times New Roman" panose="02020603050405020304" pitchFamily="18" charset="0"/>
              <a:cs typeface="Poppins" panose="00000500000000000000" pitchFamily="2" charset="0"/>
            </a:endParaRPr>
          </a:p>
          <a:p>
            <a:pPr marL="342900" lvl="0" indent="-342900" algn="just">
              <a:lnSpc>
                <a:spcPct val="115000"/>
              </a:lnSpc>
              <a:buFont typeface="Wingdings" panose="05000000000000000000" pitchFamily="2" charset="2"/>
              <a:buChar char="q"/>
            </a:pPr>
            <a:r>
              <a:rPr lang="en-GB" sz="2000" dirty="0">
                <a:solidFill>
                  <a:srgbClr val="002060"/>
                </a:solidFill>
                <a:effectLst/>
                <a:latin typeface="+mj-lt"/>
                <a:ea typeface="Times New Roman" panose="02020603050405020304" pitchFamily="18" charset="0"/>
                <a:cs typeface="Poppins" panose="00000500000000000000" pitchFamily="2" charset="0"/>
              </a:rPr>
              <a:t>Transport and Logistics Services. </a:t>
            </a:r>
            <a:endParaRPr lang="en-KE" sz="2400" dirty="0">
              <a:effectLst/>
              <a:latin typeface="+mj-lt"/>
              <a:ea typeface="Times New Roman" panose="02020603050405020304" pitchFamily="18" charset="0"/>
              <a:cs typeface="Poppins" panose="00000500000000000000" pitchFamily="2" charset="0"/>
            </a:endParaRPr>
          </a:p>
          <a:p>
            <a:pPr marL="342900" lvl="0" indent="-342900" algn="just">
              <a:lnSpc>
                <a:spcPct val="115000"/>
              </a:lnSpc>
              <a:buFont typeface="Wingdings" panose="05000000000000000000" pitchFamily="2" charset="2"/>
              <a:buChar char="q"/>
            </a:pPr>
            <a:r>
              <a:rPr lang="en-GB" sz="2000" dirty="0">
                <a:solidFill>
                  <a:srgbClr val="002060"/>
                </a:solidFill>
                <a:effectLst/>
                <a:latin typeface="+mj-lt"/>
                <a:ea typeface="Times New Roman" panose="02020603050405020304" pitchFamily="18" charset="0"/>
                <a:cs typeface="Poppins" panose="00000500000000000000" pitchFamily="2" charset="0"/>
              </a:rPr>
              <a:t>Standards and SPS Services. </a:t>
            </a:r>
            <a:endParaRPr lang="en-KE" sz="2400" dirty="0">
              <a:effectLst/>
              <a:latin typeface="+mj-lt"/>
              <a:ea typeface="Times New Roman" panose="02020603050405020304" pitchFamily="18" charset="0"/>
              <a:cs typeface="Poppins" panose="00000500000000000000" pitchFamily="2" charset="0"/>
            </a:endParaRPr>
          </a:p>
          <a:p>
            <a:pPr marL="342900" lvl="0" indent="-342900" algn="just">
              <a:lnSpc>
                <a:spcPct val="115000"/>
              </a:lnSpc>
              <a:buFont typeface="Wingdings" panose="05000000000000000000" pitchFamily="2" charset="2"/>
              <a:buChar char="q"/>
            </a:pPr>
            <a:r>
              <a:rPr lang="en-GB" sz="2000" dirty="0">
                <a:solidFill>
                  <a:srgbClr val="002060"/>
                </a:solidFill>
                <a:effectLst/>
                <a:latin typeface="+mj-lt"/>
                <a:ea typeface="Times New Roman" panose="02020603050405020304" pitchFamily="18" charset="0"/>
                <a:cs typeface="Poppins" panose="00000500000000000000" pitchFamily="2" charset="0"/>
              </a:rPr>
              <a:t>Improved Business Competitiveness. </a:t>
            </a:r>
            <a:endParaRPr lang="en-KE" sz="2400" dirty="0">
              <a:effectLst/>
              <a:latin typeface="+mj-lt"/>
              <a:ea typeface="Times New Roman" panose="02020603050405020304" pitchFamily="18" charset="0"/>
              <a:cs typeface="Poppins" panose="00000500000000000000" pitchFamily="2" charset="0"/>
            </a:endParaRPr>
          </a:p>
          <a:p>
            <a:pPr marL="342900" lvl="0" indent="-342900" algn="just">
              <a:lnSpc>
                <a:spcPct val="115000"/>
              </a:lnSpc>
              <a:buFont typeface="Wingdings" panose="05000000000000000000" pitchFamily="2" charset="2"/>
              <a:buChar char="q"/>
            </a:pPr>
            <a:r>
              <a:rPr lang="en-GB" sz="2000" dirty="0">
                <a:solidFill>
                  <a:srgbClr val="002060"/>
                </a:solidFill>
                <a:effectLst/>
                <a:latin typeface="+mj-lt"/>
                <a:ea typeface="Times New Roman" panose="02020603050405020304" pitchFamily="18" charset="0"/>
                <a:cs typeface="Poppins" panose="00000500000000000000" pitchFamily="2" charset="0"/>
              </a:rPr>
              <a:t>Improved Trade Environment. </a:t>
            </a:r>
            <a:endParaRPr lang="en-KE" sz="2400" dirty="0">
              <a:effectLst/>
              <a:latin typeface="+mj-lt"/>
              <a:ea typeface="Times New Roman" panose="02020603050405020304" pitchFamily="18" charset="0"/>
              <a:cs typeface="Poppins" panose="00000500000000000000" pitchFamily="2" charset="0"/>
            </a:endParaRPr>
          </a:p>
          <a:p>
            <a:pPr marL="342900" lvl="0" indent="-342900" algn="just">
              <a:lnSpc>
                <a:spcPct val="115000"/>
              </a:lnSpc>
              <a:buFont typeface="Wingdings" panose="05000000000000000000" pitchFamily="2" charset="2"/>
              <a:buChar char="q"/>
            </a:pPr>
            <a:r>
              <a:rPr lang="en-GB" sz="2000" dirty="0">
                <a:solidFill>
                  <a:srgbClr val="002060"/>
                </a:solidFill>
                <a:effectLst/>
                <a:latin typeface="+mj-lt"/>
                <a:ea typeface="Times New Roman" panose="02020603050405020304" pitchFamily="18" charset="0"/>
                <a:cs typeface="Poppins" panose="00000500000000000000" pitchFamily="2" charset="0"/>
              </a:rPr>
              <a:t>Green Trade.</a:t>
            </a:r>
            <a:endParaRPr lang="en-KE" sz="2400" dirty="0">
              <a:effectLst/>
              <a:latin typeface="+mj-lt"/>
              <a:ea typeface="Times New Roman" panose="02020603050405020304" pitchFamily="18" charset="0"/>
              <a:cs typeface="Poppins" panose="00000500000000000000" pitchFamily="2" charset="0"/>
            </a:endParaRPr>
          </a:p>
          <a:p>
            <a:pPr marL="342900" lvl="0" indent="-342900" algn="just">
              <a:lnSpc>
                <a:spcPct val="115000"/>
              </a:lnSpc>
              <a:buFont typeface="Wingdings" panose="05000000000000000000" pitchFamily="2" charset="2"/>
              <a:buChar char="q"/>
            </a:pPr>
            <a:r>
              <a:rPr lang="en-GB" sz="2000" dirty="0">
                <a:solidFill>
                  <a:srgbClr val="002060"/>
                </a:solidFill>
                <a:effectLst/>
                <a:latin typeface="+mj-lt"/>
                <a:ea typeface="Times New Roman" panose="02020603050405020304" pitchFamily="18" charset="0"/>
                <a:cs typeface="Poppins" panose="00000500000000000000" pitchFamily="2" charset="0"/>
              </a:rPr>
              <a:t>ICT and Digital Trade Systems. </a:t>
            </a:r>
            <a:endParaRPr lang="en-KE" sz="2400" dirty="0">
              <a:effectLst/>
              <a:latin typeface="+mj-lt"/>
              <a:ea typeface="Times New Roman" panose="02020603050405020304" pitchFamily="18" charset="0"/>
              <a:cs typeface="Poppins" panose="00000500000000000000" pitchFamily="2" charset="0"/>
            </a:endParaRPr>
          </a:p>
          <a:p>
            <a:pPr marL="342900" lvl="0" indent="-342900" algn="just">
              <a:lnSpc>
                <a:spcPct val="115000"/>
              </a:lnSpc>
              <a:buFont typeface="Wingdings" panose="05000000000000000000" pitchFamily="2" charset="2"/>
              <a:buChar char="q"/>
            </a:pPr>
            <a:r>
              <a:rPr lang="en-GB" sz="2000" dirty="0">
                <a:solidFill>
                  <a:srgbClr val="002060"/>
                </a:solidFill>
                <a:effectLst/>
                <a:latin typeface="+mj-lt"/>
                <a:ea typeface="Times New Roman" panose="02020603050405020304" pitchFamily="18" charset="0"/>
                <a:cs typeface="Poppins" panose="00000500000000000000" pitchFamily="2" charset="0"/>
              </a:rPr>
              <a:t>Monitoring, Evaluation, Learning and Knowledge Management. </a:t>
            </a:r>
            <a:endParaRPr lang="en-KE" sz="2400" dirty="0">
              <a:effectLst/>
              <a:latin typeface="+mj-lt"/>
              <a:ea typeface="Times New Roman" panose="02020603050405020304" pitchFamily="18" charset="0"/>
              <a:cs typeface="Poppins" panose="00000500000000000000" pitchFamily="2" charset="0"/>
            </a:endParaRPr>
          </a:p>
          <a:p>
            <a:pPr marL="342900" lvl="0" indent="-342900" algn="just">
              <a:lnSpc>
                <a:spcPct val="115000"/>
              </a:lnSpc>
              <a:buFont typeface="Wingdings" panose="05000000000000000000" pitchFamily="2" charset="2"/>
              <a:buChar char="q"/>
            </a:pPr>
            <a:r>
              <a:rPr lang="en-GB" sz="2000" dirty="0">
                <a:solidFill>
                  <a:srgbClr val="002060"/>
                </a:solidFill>
                <a:effectLst/>
                <a:latin typeface="+mj-lt"/>
                <a:ea typeface="Times New Roman" panose="02020603050405020304" pitchFamily="18" charset="0"/>
                <a:cs typeface="Poppins" panose="00000500000000000000" pitchFamily="2" charset="0"/>
              </a:rPr>
              <a:t>Public Relations and Communications. </a:t>
            </a:r>
            <a:endParaRPr lang="en-KE" sz="2400" dirty="0">
              <a:effectLst/>
              <a:latin typeface="+mj-lt"/>
              <a:ea typeface="Times New Roman" panose="02020603050405020304" pitchFamily="18" charset="0"/>
              <a:cs typeface="Poppins" panose="00000500000000000000" pitchFamily="2" charset="0"/>
            </a:endParaRPr>
          </a:p>
          <a:p>
            <a:pPr marL="342900" lvl="0" indent="-342900" algn="just">
              <a:lnSpc>
                <a:spcPct val="115000"/>
              </a:lnSpc>
              <a:spcAft>
                <a:spcPts val="1000"/>
              </a:spcAft>
              <a:buFont typeface="Wingdings" panose="05000000000000000000" pitchFamily="2" charset="2"/>
              <a:buChar char="q"/>
            </a:pPr>
            <a:r>
              <a:rPr lang="en-GB" sz="2000" dirty="0">
                <a:solidFill>
                  <a:srgbClr val="002060"/>
                </a:solidFill>
                <a:effectLst/>
                <a:latin typeface="+mj-lt"/>
                <a:ea typeface="Times New Roman" panose="02020603050405020304" pitchFamily="18" charset="0"/>
                <a:cs typeface="Poppins" panose="00000500000000000000" pitchFamily="2" charset="0"/>
              </a:rPr>
              <a:t>Corporate Services and Audit Services.</a:t>
            </a:r>
            <a:endParaRPr lang="en-KE" sz="2400" dirty="0">
              <a:effectLst/>
              <a:latin typeface="+mj-lt"/>
              <a:ea typeface="Times New Roman" panose="02020603050405020304" pitchFamily="18" charset="0"/>
              <a:cs typeface="Poppins" panose="00000500000000000000" pitchFamily="2" charset="0"/>
            </a:endParaRPr>
          </a:p>
          <a:p>
            <a:pPr marL="457200" indent="-457200" algn="just">
              <a:buFont typeface="Wingdings" panose="05000000000000000000" pitchFamily="2" charset="2"/>
              <a:buChar char="q"/>
            </a:pPr>
            <a:endParaRPr lang="en-GB" sz="2400" b="0" i="0" u="none" strike="noStrike" baseline="0" dirty="0">
              <a:solidFill>
                <a:srgbClr val="001F5F"/>
              </a:solidFill>
              <a:latin typeface="+mj-lt"/>
            </a:endParaRPr>
          </a:p>
          <a:p>
            <a:pPr marL="457200" indent="-457200" algn="just">
              <a:buFont typeface="Wingdings" panose="05000000000000000000" pitchFamily="2" charset="2"/>
              <a:buChar char="q"/>
            </a:pPr>
            <a:endParaRPr lang="en-GB" sz="2400" b="0" i="0" u="none" strike="noStrike" baseline="0" dirty="0">
              <a:solidFill>
                <a:srgbClr val="000000"/>
              </a:solidFill>
              <a:latin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KE"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5" name="Picture 44">
            <a:extLst>
              <a:ext uri="{FF2B5EF4-FFF2-40B4-BE49-F238E27FC236}">
                <a16:creationId xmlns:a16="http://schemas.microsoft.com/office/drawing/2014/main" id="{EE56BC94-629A-C306-A65C-15953AEECDB4}"/>
              </a:ext>
            </a:extLst>
          </p:cNvPr>
          <p:cNvPicPr>
            <a:picLocks noChangeAspect="1"/>
          </p:cNvPicPr>
          <p:nvPr/>
        </p:nvPicPr>
        <p:blipFill>
          <a:blip r:embed="rId4"/>
          <a:stretch>
            <a:fillRect/>
          </a:stretch>
        </p:blipFill>
        <p:spPr>
          <a:xfrm>
            <a:off x="8403844" y="2072357"/>
            <a:ext cx="1887976" cy="3902734"/>
          </a:xfrm>
          <a:prstGeom prst="rect">
            <a:avLst/>
          </a:prstGeom>
        </p:spPr>
      </p:pic>
    </p:spTree>
    <p:extLst>
      <p:ext uri="{BB962C8B-B14F-4D97-AF65-F5344CB8AC3E}">
        <p14:creationId xmlns:p14="http://schemas.microsoft.com/office/powerpoint/2010/main" val="3152060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5CBF4-BD29-4FD1-930F-7FC1CD3304D6}"/>
              </a:ext>
            </a:extLst>
          </p:cNvPr>
          <p:cNvSpPr>
            <a:spLocks noGrp="1"/>
          </p:cNvSpPr>
          <p:nvPr>
            <p:ph type="ctrTitle"/>
          </p:nvPr>
        </p:nvSpPr>
        <p:spPr>
          <a:xfrm>
            <a:off x="1524000" y="307649"/>
            <a:ext cx="9144000" cy="882354"/>
          </a:xfrm>
        </p:spPr>
        <p:txBody>
          <a:bodyPr>
            <a:normAutofit/>
          </a:bodyPr>
          <a:lstStyle/>
          <a:p>
            <a:pPr algn="l"/>
            <a:r>
              <a:rPr lang="en-US" sz="3200" b="1" dirty="0">
                <a:solidFill>
                  <a:srgbClr val="003B71"/>
                </a:solidFill>
                <a:latin typeface="Catamaran" pitchFamily="2" charset="0"/>
                <a:cs typeface="Catamaran" pitchFamily="2" charset="0"/>
              </a:rPr>
              <a:t>Establishment of Framework Agreements</a:t>
            </a:r>
          </a:p>
        </p:txBody>
      </p:sp>
      <p:cxnSp>
        <p:nvCxnSpPr>
          <p:cNvPr id="6" name="Straight Connector 5">
            <a:extLst>
              <a:ext uri="{FF2B5EF4-FFF2-40B4-BE49-F238E27FC236}">
                <a16:creationId xmlns:a16="http://schemas.microsoft.com/office/drawing/2014/main" id="{A4E5AB54-C768-4BF3-AA97-256A1E319888}"/>
              </a:ext>
            </a:extLst>
          </p:cNvPr>
          <p:cNvCxnSpPr/>
          <p:nvPr/>
        </p:nvCxnSpPr>
        <p:spPr>
          <a:xfrm>
            <a:off x="1524000" y="1190003"/>
            <a:ext cx="9144000" cy="0"/>
          </a:xfrm>
          <a:prstGeom prst="line">
            <a:avLst/>
          </a:prstGeom>
          <a:ln w="22225">
            <a:solidFill>
              <a:srgbClr val="EB3B34"/>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C5CD6A5-706D-43C4-BE50-3B4315EDD1AF}"/>
              </a:ext>
            </a:extLst>
          </p:cNvPr>
          <p:cNvPicPr>
            <a:picLocks noChangeAspect="1"/>
          </p:cNvPicPr>
          <p:nvPr/>
        </p:nvPicPr>
        <p:blipFill>
          <a:blip r:embed="rId3"/>
          <a:srcRect/>
          <a:stretch/>
        </p:blipFill>
        <p:spPr>
          <a:xfrm>
            <a:off x="10890560" y="406262"/>
            <a:ext cx="1036520" cy="882354"/>
          </a:xfrm>
          <a:prstGeom prst="rect">
            <a:avLst/>
          </a:prstGeom>
        </p:spPr>
      </p:pic>
      <p:sp>
        <p:nvSpPr>
          <p:cNvPr id="3" name="Footer Placeholder 4">
            <a:extLst>
              <a:ext uri="{FF2B5EF4-FFF2-40B4-BE49-F238E27FC236}">
                <a16:creationId xmlns:a16="http://schemas.microsoft.com/office/drawing/2014/main" id="{AC0D6DB5-7E18-BBA5-5057-2D8AA6EEDE4D}"/>
              </a:ext>
            </a:extLst>
          </p:cNvPr>
          <p:cNvSpPr>
            <a:spLocks noGrp="1"/>
          </p:cNvSpPr>
          <p:nvPr>
            <p:ph type="ftr" sz="quarter" idx="11"/>
          </p:nvPr>
        </p:nvSpPr>
        <p:spPr>
          <a:xfrm>
            <a:off x="4489228" y="6550351"/>
            <a:ext cx="4504267" cy="365125"/>
          </a:xfrm>
          <a:prstGeom prst="rect">
            <a:avLst/>
          </a:prstGeom>
        </p:spPr>
        <p:txBody>
          <a:bodyPr/>
          <a:lstStyle>
            <a:lvl1pPr>
              <a:defRPr>
                <a:solidFill>
                  <a:srgbClr val="FF0000"/>
                </a:solidFill>
              </a:defRPr>
            </a:lvl1pPr>
          </a:lstStyle>
          <a:p>
            <a:r>
              <a:rPr lang="en-US" sz="900" dirty="0">
                <a:latin typeface="Montserrat" panose="00000500000000000000" pitchFamily="2" charset="0"/>
              </a:rPr>
              <a:t>www.trademarkafrica.com  @trademarkafrica</a:t>
            </a:r>
          </a:p>
        </p:txBody>
      </p:sp>
      <p:cxnSp>
        <p:nvCxnSpPr>
          <p:cNvPr id="5" name="Straight Connector 4">
            <a:extLst>
              <a:ext uri="{FF2B5EF4-FFF2-40B4-BE49-F238E27FC236}">
                <a16:creationId xmlns:a16="http://schemas.microsoft.com/office/drawing/2014/main" id="{F4A4F8DB-EE37-D7E0-DBF7-CE1A66CCD966}"/>
              </a:ext>
            </a:extLst>
          </p:cNvPr>
          <p:cNvCxnSpPr>
            <a:cxnSpLocks/>
          </p:cNvCxnSpPr>
          <p:nvPr/>
        </p:nvCxnSpPr>
        <p:spPr>
          <a:xfrm>
            <a:off x="6132868" y="6550033"/>
            <a:ext cx="0" cy="2286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B98D31F3-EB04-B148-963D-D7002CC80C0E}"/>
              </a:ext>
            </a:extLst>
          </p:cNvPr>
          <p:cNvGrpSpPr/>
          <p:nvPr/>
        </p:nvGrpSpPr>
        <p:grpSpPr>
          <a:xfrm>
            <a:off x="1353792" y="1190003"/>
            <a:ext cx="9765401" cy="5223187"/>
            <a:chOff x="4830762" y="1785938"/>
            <a:chExt cx="16198040" cy="8463450"/>
          </a:xfrm>
        </p:grpSpPr>
        <p:sp>
          <p:nvSpPr>
            <p:cNvPr id="17" name="Shape 43963">
              <a:extLst>
                <a:ext uri="{FF2B5EF4-FFF2-40B4-BE49-F238E27FC236}">
                  <a16:creationId xmlns:a16="http://schemas.microsoft.com/office/drawing/2014/main" id="{09A9147F-399C-0767-0B0F-7E66F986D2FE}"/>
                </a:ext>
              </a:extLst>
            </p:cNvPr>
            <p:cNvSpPr/>
            <p:nvPr/>
          </p:nvSpPr>
          <p:spPr>
            <a:xfrm flipH="1">
              <a:off x="20401805" y="1785938"/>
              <a:ext cx="626997" cy="774737"/>
            </a:xfrm>
            <a:custGeom>
              <a:avLst/>
              <a:gdLst/>
              <a:ahLst/>
              <a:cxnLst>
                <a:cxn ang="0">
                  <a:pos x="wd2" y="hd2"/>
                </a:cxn>
                <a:cxn ang="5400000">
                  <a:pos x="wd2" y="hd2"/>
                </a:cxn>
                <a:cxn ang="10800000">
                  <a:pos x="wd2" y="hd2"/>
                </a:cxn>
                <a:cxn ang="16200000">
                  <a:pos x="wd2" y="hd2"/>
                </a:cxn>
              </a:cxnLst>
              <a:rect l="0" t="0" r="r" b="b"/>
              <a:pathLst>
                <a:path w="21600" h="21600" extrusionOk="0">
                  <a:moveTo>
                    <a:pt x="0" y="9340"/>
                  </a:moveTo>
                  <a:lnTo>
                    <a:pt x="21600" y="0"/>
                  </a:lnTo>
                  <a:lnTo>
                    <a:pt x="21600" y="21600"/>
                  </a:lnTo>
                  <a:lnTo>
                    <a:pt x="0" y="21600"/>
                  </a:lnTo>
                  <a:lnTo>
                    <a:pt x="0" y="9340"/>
                  </a:lnTo>
                  <a:close/>
                </a:path>
              </a:pathLst>
            </a:custGeom>
            <a:solidFill>
              <a:srgbClr val="0A67D4">
                <a:lumMod val="75000"/>
              </a:srgbClr>
            </a:solidFill>
            <a:ln w="12700" cap="flat">
              <a:noFill/>
              <a:miter lim="400000"/>
            </a:ln>
            <a:effectLst/>
          </p:spPr>
          <p:txBody>
            <a:bodyPr wrap="square" lIns="0" tIns="0" rIns="0" bIns="0" numCol="1" anchor="t">
              <a:no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1200" cap="none" spc="0" normalizeH="0" baseline="0" noProof="0" dirty="0">
                <a:ln>
                  <a:noFill/>
                </a:ln>
                <a:solidFill>
                  <a:srgbClr val="272727"/>
                </a:solidFill>
                <a:effectLst/>
                <a:uLnTx/>
                <a:uFillTx/>
                <a:latin typeface="Lato Light" panose="020F0502020204030203" pitchFamily="34" charset="0"/>
                <a:ea typeface="+mn-ea"/>
                <a:cs typeface="+mn-cs"/>
              </a:endParaRPr>
            </a:p>
          </p:txBody>
        </p:sp>
        <p:sp>
          <p:nvSpPr>
            <p:cNvPr id="18" name="Shape 43964">
              <a:extLst>
                <a:ext uri="{FF2B5EF4-FFF2-40B4-BE49-F238E27FC236}">
                  <a16:creationId xmlns:a16="http://schemas.microsoft.com/office/drawing/2014/main" id="{0D26FA9F-FB0B-7C2D-8287-0F7C633A8C76}"/>
                </a:ext>
              </a:extLst>
            </p:cNvPr>
            <p:cNvSpPr/>
            <p:nvPr/>
          </p:nvSpPr>
          <p:spPr>
            <a:xfrm>
              <a:off x="15975660" y="2122313"/>
              <a:ext cx="5052346" cy="4405988"/>
            </a:xfrm>
            <a:prstGeom prst="rect">
              <a:avLst/>
            </a:prstGeom>
            <a:solidFill>
              <a:srgbClr val="0A67D4"/>
            </a:solidFill>
            <a:ln w="12700" cap="flat">
              <a:noFill/>
              <a:miter lim="400000"/>
            </a:ln>
            <a:effectLst/>
          </p:spPr>
          <p:txBody>
            <a:bodyPr wrap="square" lIns="0" tIns="0" rIns="0" bIns="0" numCol="1" anchor="t">
              <a:no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1200" cap="none" spc="0" normalizeH="0" baseline="0" noProof="0" dirty="0">
                <a:ln>
                  <a:noFill/>
                </a:ln>
                <a:solidFill>
                  <a:srgbClr val="272727"/>
                </a:solidFill>
                <a:effectLst/>
                <a:uLnTx/>
                <a:uFillTx/>
                <a:latin typeface="Lato Light" panose="020F0502020204030203" pitchFamily="34" charset="0"/>
                <a:ea typeface="+mn-ea"/>
                <a:cs typeface="+mn-cs"/>
              </a:endParaRPr>
            </a:p>
          </p:txBody>
        </p:sp>
        <p:sp>
          <p:nvSpPr>
            <p:cNvPr id="19" name="Shape 43966">
              <a:extLst>
                <a:ext uri="{FF2B5EF4-FFF2-40B4-BE49-F238E27FC236}">
                  <a16:creationId xmlns:a16="http://schemas.microsoft.com/office/drawing/2014/main" id="{6384F03A-7DBB-601D-E61D-F11AB5F3EB8A}"/>
                </a:ext>
              </a:extLst>
            </p:cNvPr>
            <p:cNvSpPr/>
            <p:nvPr/>
          </p:nvSpPr>
          <p:spPr>
            <a:xfrm flipH="1">
              <a:off x="15975660" y="2121017"/>
              <a:ext cx="800676" cy="989340"/>
            </a:xfrm>
            <a:custGeom>
              <a:avLst/>
              <a:gdLst/>
              <a:ahLst/>
              <a:cxnLst>
                <a:cxn ang="0">
                  <a:pos x="wd2" y="hd2"/>
                </a:cxn>
                <a:cxn ang="5400000">
                  <a:pos x="wd2" y="hd2"/>
                </a:cxn>
                <a:cxn ang="10800000">
                  <a:pos x="wd2" y="hd2"/>
                </a:cxn>
                <a:cxn ang="16200000">
                  <a:pos x="wd2" y="hd2"/>
                </a:cxn>
              </a:cxnLst>
              <a:rect l="0" t="0" r="r" b="b"/>
              <a:pathLst>
                <a:path w="21600" h="21600" extrusionOk="0">
                  <a:moveTo>
                    <a:pt x="0" y="9340"/>
                  </a:moveTo>
                  <a:lnTo>
                    <a:pt x="21600" y="0"/>
                  </a:lnTo>
                  <a:lnTo>
                    <a:pt x="21600" y="21600"/>
                  </a:lnTo>
                  <a:lnTo>
                    <a:pt x="0" y="21600"/>
                  </a:lnTo>
                  <a:lnTo>
                    <a:pt x="0" y="9340"/>
                  </a:lnTo>
                  <a:close/>
                </a:path>
              </a:pathLst>
            </a:custGeom>
            <a:solidFill>
              <a:srgbClr val="1BB1EC">
                <a:lumMod val="75000"/>
              </a:srgbClr>
            </a:solidFill>
            <a:ln w="12700" cap="flat">
              <a:noFill/>
              <a:miter lim="400000"/>
            </a:ln>
            <a:effectLst/>
          </p:spPr>
          <p:txBody>
            <a:bodyPr wrap="square" lIns="0" tIns="0" rIns="0" bIns="0" numCol="1" anchor="t">
              <a:no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1200" cap="none" spc="0" normalizeH="0" baseline="0" noProof="0" dirty="0">
                <a:ln>
                  <a:noFill/>
                </a:ln>
                <a:solidFill>
                  <a:srgbClr val="272727"/>
                </a:solidFill>
                <a:effectLst/>
                <a:uLnTx/>
                <a:uFillTx/>
                <a:latin typeface="Lato Light" panose="020F0502020204030203" pitchFamily="34" charset="0"/>
                <a:ea typeface="+mn-ea"/>
                <a:cs typeface="+mn-cs"/>
              </a:endParaRPr>
            </a:p>
          </p:txBody>
        </p:sp>
        <p:sp>
          <p:nvSpPr>
            <p:cNvPr id="20" name="Shape 43967">
              <a:extLst>
                <a:ext uri="{FF2B5EF4-FFF2-40B4-BE49-F238E27FC236}">
                  <a16:creationId xmlns:a16="http://schemas.microsoft.com/office/drawing/2014/main" id="{2D68D93D-D463-52FB-3EB8-7F0B298C634C}"/>
                </a:ext>
              </a:extLst>
            </p:cNvPr>
            <p:cNvSpPr/>
            <p:nvPr/>
          </p:nvSpPr>
          <p:spPr>
            <a:xfrm>
              <a:off x="10419914" y="2551743"/>
              <a:ext cx="6358013" cy="5608146"/>
            </a:xfrm>
            <a:prstGeom prst="rect">
              <a:avLst/>
            </a:prstGeom>
            <a:solidFill>
              <a:srgbClr val="1BB1EC"/>
            </a:solidFill>
            <a:ln w="12700" cap="flat">
              <a:noFill/>
              <a:miter lim="400000"/>
            </a:ln>
            <a:effectLst/>
          </p:spPr>
          <p:txBody>
            <a:bodyPr wrap="square" lIns="0" tIns="0" rIns="0" bIns="0" numCol="1" anchor="t">
              <a:no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1200" cap="none" spc="0" normalizeH="0" baseline="0" noProof="0" dirty="0">
                <a:ln>
                  <a:noFill/>
                </a:ln>
                <a:solidFill>
                  <a:srgbClr val="272727"/>
                </a:solidFill>
                <a:effectLst/>
                <a:uLnTx/>
                <a:uFillTx/>
                <a:latin typeface="Lato Light" panose="020F0502020204030203" pitchFamily="34" charset="0"/>
                <a:ea typeface="+mn-ea"/>
                <a:cs typeface="+mn-cs"/>
              </a:endParaRPr>
            </a:p>
          </p:txBody>
        </p:sp>
        <p:sp>
          <p:nvSpPr>
            <p:cNvPr id="21" name="Shape 43969">
              <a:extLst>
                <a:ext uri="{FF2B5EF4-FFF2-40B4-BE49-F238E27FC236}">
                  <a16:creationId xmlns:a16="http://schemas.microsoft.com/office/drawing/2014/main" id="{4E792CA7-DD43-2316-EF3E-4424AD43D08F}"/>
                </a:ext>
              </a:extLst>
            </p:cNvPr>
            <p:cNvSpPr/>
            <p:nvPr/>
          </p:nvSpPr>
          <p:spPr>
            <a:xfrm>
              <a:off x="4830762" y="2566088"/>
              <a:ext cx="1203273" cy="1486803"/>
            </a:xfrm>
            <a:custGeom>
              <a:avLst/>
              <a:gdLst/>
              <a:ahLst/>
              <a:cxnLst>
                <a:cxn ang="0">
                  <a:pos x="wd2" y="hd2"/>
                </a:cxn>
                <a:cxn ang="5400000">
                  <a:pos x="wd2" y="hd2"/>
                </a:cxn>
                <a:cxn ang="10800000">
                  <a:pos x="wd2" y="hd2"/>
                </a:cxn>
                <a:cxn ang="16200000">
                  <a:pos x="wd2" y="hd2"/>
                </a:cxn>
              </a:cxnLst>
              <a:rect l="0" t="0" r="r" b="b"/>
              <a:pathLst>
                <a:path w="21600" h="21600" extrusionOk="0">
                  <a:moveTo>
                    <a:pt x="0" y="9340"/>
                  </a:moveTo>
                  <a:lnTo>
                    <a:pt x="21600" y="0"/>
                  </a:lnTo>
                  <a:lnTo>
                    <a:pt x="21600" y="21600"/>
                  </a:lnTo>
                  <a:lnTo>
                    <a:pt x="0" y="21600"/>
                  </a:lnTo>
                  <a:lnTo>
                    <a:pt x="0" y="9340"/>
                  </a:lnTo>
                  <a:close/>
                </a:path>
              </a:pathLst>
            </a:custGeom>
            <a:solidFill>
              <a:srgbClr val="27AC95">
                <a:lumMod val="75000"/>
              </a:srgbClr>
            </a:solidFill>
            <a:ln w="12700" cap="flat">
              <a:noFill/>
              <a:miter lim="400000"/>
            </a:ln>
            <a:effectLst/>
          </p:spPr>
          <p:txBody>
            <a:bodyPr wrap="square" lIns="0" tIns="0" rIns="0" bIns="0" numCol="1" anchor="t">
              <a:no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1200" cap="none" spc="0" normalizeH="0" baseline="0" noProof="0" dirty="0">
                <a:ln>
                  <a:noFill/>
                </a:ln>
                <a:solidFill>
                  <a:srgbClr val="272727"/>
                </a:solidFill>
                <a:effectLst/>
                <a:uLnTx/>
                <a:uFillTx/>
                <a:latin typeface="Lato Light" panose="020F0502020204030203" pitchFamily="34" charset="0"/>
                <a:ea typeface="+mn-ea"/>
                <a:cs typeface="+mn-cs"/>
              </a:endParaRPr>
            </a:p>
          </p:txBody>
        </p:sp>
        <p:sp>
          <p:nvSpPr>
            <p:cNvPr id="22" name="Shape 43970">
              <a:extLst>
                <a:ext uri="{FF2B5EF4-FFF2-40B4-BE49-F238E27FC236}">
                  <a16:creationId xmlns:a16="http://schemas.microsoft.com/office/drawing/2014/main" id="{0B13F34C-CACF-FC2E-8788-9BCF47586A54}"/>
                </a:ext>
              </a:extLst>
            </p:cNvPr>
            <p:cNvSpPr/>
            <p:nvPr/>
          </p:nvSpPr>
          <p:spPr>
            <a:xfrm flipH="1">
              <a:off x="10419915" y="2566088"/>
              <a:ext cx="1203274" cy="1486803"/>
            </a:xfrm>
            <a:custGeom>
              <a:avLst/>
              <a:gdLst/>
              <a:ahLst/>
              <a:cxnLst>
                <a:cxn ang="0">
                  <a:pos x="wd2" y="hd2"/>
                </a:cxn>
                <a:cxn ang="5400000">
                  <a:pos x="wd2" y="hd2"/>
                </a:cxn>
                <a:cxn ang="10800000">
                  <a:pos x="wd2" y="hd2"/>
                </a:cxn>
                <a:cxn ang="16200000">
                  <a:pos x="wd2" y="hd2"/>
                </a:cxn>
              </a:cxnLst>
              <a:rect l="0" t="0" r="r" b="b"/>
              <a:pathLst>
                <a:path w="21600" h="21600" extrusionOk="0">
                  <a:moveTo>
                    <a:pt x="0" y="9340"/>
                  </a:moveTo>
                  <a:lnTo>
                    <a:pt x="21600" y="0"/>
                  </a:lnTo>
                  <a:lnTo>
                    <a:pt x="21600" y="21600"/>
                  </a:lnTo>
                  <a:lnTo>
                    <a:pt x="0" y="21600"/>
                  </a:lnTo>
                  <a:lnTo>
                    <a:pt x="0" y="9340"/>
                  </a:lnTo>
                  <a:close/>
                </a:path>
              </a:pathLst>
            </a:custGeom>
            <a:solidFill>
              <a:srgbClr val="27AC95">
                <a:lumMod val="75000"/>
              </a:srgbClr>
            </a:solidFill>
            <a:ln w="12700" cap="flat">
              <a:noFill/>
              <a:miter lim="400000"/>
            </a:ln>
            <a:effectLst/>
          </p:spPr>
          <p:txBody>
            <a:bodyPr wrap="square" lIns="0" tIns="0" rIns="0" bIns="0" numCol="1" anchor="t">
              <a:no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1200" cap="none" spc="0" normalizeH="0" baseline="0" noProof="0" dirty="0">
                <a:ln>
                  <a:noFill/>
                </a:ln>
                <a:solidFill>
                  <a:srgbClr val="272727"/>
                </a:solidFill>
                <a:effectLst/>
                <a:uLnTx/>
                <a:uFillTx/>
                <a:latin typeface="Lato Light" panose="020F0502020204030203" pitchFamily="34" charset="0"/>
                <a:ea typeface="+mn-ea"/>
                <a:cs typeface="+mn-cs"/>
              </a:endParaRPr>
            </a:p>
          </p:txBody>
        </p:sp>
        <p:sp>
          <p:nvSpPr>
            <p:cNvPr id="23" name="Shape 43972">
              <a:extLst>
                <a:ext uri="{FF2B5EF4-FFF2-40B4-BE49-F238E27FC236}">
                  <a16:creationId xmlns:a16="http://schemas.microsoft.com/office/drawing/2014/main" id="{895683E1-1391-A607-5ADB-EFAF198DDE89}"/>
                </a:ext>
              </a:extLst>
            </p:cNvPr>
            <p:cNvSpPr/>
            <p:nvPr/>
          </p:nvSpPr>
          <p:spPr>
            <a:xfrm>
              <a:off x="4830762" y="3249594"/>
              <a:ext cx="6792427" cy="6999794"/>
            </a:xfrm>
            <a:prstGeom prst="rect">
              <a:avLst/>
            </a:prstGeom>
            <a:solidFill>
              <a:srgbClr val="27AC95"/>
            </a:solidFill>
            <a:ln w="12700" cap="flat">
              <a:noFill/>
              <a:miter lim="400000"/>
            </a:ln>
            <a:effectLst/>
          </p:spPr>
          <p:txBody>
            <a:bodyPr wrap="square" lIns="0" tIns="0" rIns="0" bIns="0" numCol="1" anchor="t">
              <a:no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1200" cap="none" spc="0" normalizeH="0" baseline="0" noProof="0" dirty="0">
                <a:ln>
                  <a:noFill/>
                </a:ln>
                <a:solidFill>
                  <a:srgbClr val="272727"/>
                </a:solidFill>
                <a:effectLst/>
                <a:uLnTx/>
                <a:uFillTx/>
                <a:latin typeface="Lato Light" panose="020F0502020204030203" pitchFamily="34" charset="0"/>
                <a:ea typeface="+mn-ea"/>
                <a:cs typeface="+mn-cs"/>
              </a:endParaRPr>
            </a:p>
          </p:txBody>
        </p:sp>
      </p:grpSp>
      <p:sp>
        <p:nvSpPr>
          <p:cNvPr id="33" name="TextBox 29">
            <a:extLst>
              <a:ext uri="{FF2B5EF4-FFF2-40B4-BE49-F238E27FC236}">
                <a16:creationId xmlns:a16="http://schemas.microsoft.com/office/drawing/2014/main" id="{C7EAFBCB-4E66-2748-B0D2-28C54B80A559}"/>
              </a:ext>
            </a:extLst>
          </p:cNvPr>
          <p:cNvSpPr txBox="1"/>
          <p:nvPr/>
        </p:nvSpPr>
        <p:spPr>
          <a:xfrm>
            <a:off x="1449128" y="2220022"/>
            <a:ext cx="3882834" cy="3785652"/>
          </a:xfrm>
          <a:prstGeom prst="rect">
            <a:avLst/>
          </a:prstGeom>
          <a:noFill/>
        </p:spPr>
        <p:txBody>
          <a:bodyPr wrap="square" rtlCol="0" anchor="ctr" anchorCtr="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defTabSz="1828434" rtl="0" eaLnBrk="1" fontAlgn="auto" latinLnBrk="0" hangingPunct="1">
              <a:lnSpc>
                <a:spcPct val="100000"/>
              </a:lnSpc>
              <a:spcBef>
                <a:spcPts val="0"/>
              </a:spcBef>
              <a:spcAft>
                <a:spcPts val="0"/>
              </a:spcAft>
              <a:buClrTx/>
              <a:buSzTx/>
              <a:buFontTx/>
              <a:buNone/>
              <a:tabLst/>
              <a:defRPr/>
            </a:pPr>
            <a:r>
              <a:rPr kumimoji="0" lang="en-GB" sz="1600" i="0" u="none" strike="noStrike" kern="1200" cap="none" spc="0" normalizeH="0" baseline="0" noProof="0" dirty="0">
                <a:ln>
                  <a:noFill/>
                </a:ln>
                <a:solidFill>
                  <a:srgbClr val="FFFFFF"/>
                </a:solidFill>
                <a:effectLst/>
                <a:uLnTx/>
                <a:uFillTx/>
                <a:latin typeface="+mj-lt"/>
                <a:ea typeface="League Spartan" charset="0"/>
                <a:cs typeface="Poppins" pitchFamily="2" charset="77"/>
              </a:rPr>
              <a:t>Framework Agreement may be established at regional and/or country level, incorporating ‘Lots’ where necessary and appropriate to the relevant market.</a:t>
            </a:r>
          </a:p>
          <a:p>
            <a:pPr marL="0" marR="0" lvl="0" indent="0" defTabSz="1828434" rtl="0" eaLnBrk="1" fontAlgn="auto" latinLnBrk="0" hangingPunct="1">
              <a:lnSpc>
                <a:spcPct val="100000"/>
              </a:lnSpc>
              <a:spcBef>
                <a:spcPts val="0"/>
              </a:spcBef>
              <a:spcAft>
                <a:spcPts val="0"/>
              </a:spcAft>
              <a:buClrTx/>
              <a:buSzTx/>
              <a:buFontTx/>
              <a:buNone/>
              <a:tabLst/>
              <a:defRPr/>
            </a:pPr>
            <a:endParaRPr kumimoji="0" lang="en-GB" sz="1600" i="0" u="none" strike="noStrike" kern="1200" cap="none" spc="0" normalizeH="0" baseline="0" noProof="0" dirty="0">
              <a:ln>
                <a:noFill/>
              </a:ln>
              <a:solidFill>
                <a:srgbClr val="FFFFFF"/>
              </a:solidFill>
              <a:effectLst/>
              <a:uLnTx/>
              <a:uFillTx/>
              <a:latin typeface="+mj-lt"/>
              <a:ea typeface="League Spartan" charset="0"/>
              <a:cs typeface="Poppins" pitchFamily="2" charset="77"/>
            </a:endParaRPr>
          </a:p>
          <a:p>
            <a:r>
              <a:rPr lang="en-GB" sz="1600" dirty="0">
                <a:solidFill>
                  <a:srgbClr val="FFFFFF"/>
                </a:solidFill>
                <a:latin typeface="+mj-lt"/>
                <a:cs typeface="Poppins" pitchFamily="2" charset="77"/>
              </a:rPr>
              <a:t>The initial establishment and subsequent contracting from a framework agreement, may include a round(s) of pre-tender market engagement, prior to tenders being invited.</a:t>
            </a:r>
          </a:p>
          <a:p>
            <a:endParaRPr lang="en-GB" sz="1600" dirty="0">
              <a:solidFill>
                <a:srgbClr val="FFFFFF"/>
              </a:solidFill>
              <a:latin typeface="+mj-lt"/>
              <a:cs typeface="Poppins" pitchFamily="2" charset="77"/>
            </a:endParaRPr>
          </a:p>
          <a:p>
            <a:r>
              <a:rPr lang="en-GB" sz="1600" dirty="0">
                <a:solidFill>
                  <a:srgbClr val="FFFFFF"/>
                </a:solidFill>
                <a:latin typeface="+mj-lt"/>
                <a:cs typeface="Poppins" pitchFamily="2" charset="77"/>
              </a:rPr>
              <a:t>The initial establishment and subsequent contracting from a framework agreement may include a round(s) of negotiation, during the evaluation process and prior to contract award.</a:t>
            </a:r>
            <a:endParaRPr lang="en-US" sz="1600" dirty="0">
              <a:solidFill>
                <a:srgbClr val="FFFFFF"/>
              </a:solidFill>
              <a:latin typeface="+mj-lt"/>
              <a:cs typeface="Poppins" pitchFamily="2" charset="77"/>
            </a:endParaRPr>
          </a:p>
        </p:txBody>
      </p:sp>
      <p:sp>
        <p:nvSpPr>
          <p:cNvPr id="34" name="TextBox 29">
            <a:extLst>
              <a:ext uri="{FF2B5EF4-FFF2-40B4-BE49-F238E27FC236}">
                <a16:creationId xmlns:a16="http://schemas.microsoft.com/office/drawing/2014/main" id="{57FCA5ED-D593-A9EF-3F45-2B0767821533}"/>
              </a:ext>
            </a:extLst>
          </p:cNvPr>
          <p:cNvSpPr txBox="1"/>
          <p:nvPr/>
        </p:nvSpPr>
        <p:spPr>
          <a:xfrm>
            <a:off x="5448779" y="1869646"/>
            <a:ext cx="3157410" cy="3046988"/>
          </a:xfrm>
          <a:prstGeom prst="rect">
            <a:avLst/>
          </a:prstGeom>
          <a:noFill/>
        </p:spPr>
        <p:txBody>
          <a:bodyPr wrap="square" rtlCol="0" anchor="ctr" anchorCtr="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defTabSz="1828434" rtl="0" eaLnBrk="1" fontAlgn="auto" latinLnBrk="0" hangingPunct="1">
              <a:lnSpc>
                <a:spcPct val="100000"/>
              </a:lnSpc>
              <a:spcBef>
                <a:spcPts val="0"/>
              </a:spcBef>
              <a:spcAft>
                <a:spcPts val="0"/>
              </a:spcAft>
              <a:buClrTx/>
              <a:buSzTx/>
              <a:buFontTx/>
              <a:buNone/>
              <a:tabLst/>
              <a:defRPr/>
            </a:pPr>
            <a:r>
              <a:rPr lang="en-GB" sz="1600" dirty="0">
                <a:solidFill>
                  <a:srgbClr val="FFFFFF"/>
                </a:solidFill>
                <a:latin typeface="+mj-lt"/>
                <a:cs typeface="Poppins" pitchFamily="2" charset="77"/>
              </a:rPr>
              <a:t>TMA may add additional related works, services, or goods to the scope of the framework agreement as deemed appropriate at any time during the life of the framework. </a:t>
            </a:r>
          </a:p>
          <a:p>
            <a:pPr marL="0" marR="0" lvl="0" indent="0" algn="just" defTabSz="1828434" rtl="0" eaLnBrk="1" fontAlgn="auto" latinLnBrk="0" hangingPunct="1">
              <a:lnSpc>
                <a:spcPct val="100000"/>
              </a:lnSpc>
              <a:spcBef>
                <a:spcPts val="0"/>
              </a:spcBef>
              <a:spcAft>
                <a:spcPts val="0"/>
              </a:spcAft>
              <a:buClrTx/>
              <a:buSzTx/>
              <a:buFontTx/>
              <a:buNone/>
              <a:tabLst/>
              <a:defRPr/>
            </a:pPr>
            <a:endParaRPr lang="en-GB" sz="1600" dirty="0">
              <a:solidFill>
                <a:srgbClr val="FFFFFF"/>
              </a:solidFill>
              <a:latin typeface="+mj-lt"/>
              <a:cs typeface="Poppins" pitchFamily="2" charset="77"/>
            </a:endParaRPr>
          </a:p>
          <a:p>
            <a:pPr marL="0" marR="0" lvl="0" indent="0" defTabSz="1828434" rtl="0" eaLnBrk="1" fontAlgn="auto" latinLnBrk="0" hangingPunct="1">
              <a:lnSpc>
                <a:spcPct val="100000"/>
              </a:lnSpc>
              <a:spcBef>
                <a:spcPts val="0"/>
              </a:spcBef>
              <a:spcAft>
                <a:spcPts val="0"/>
              </a:spcAft>
              <a:buClrTx/>
              <a:buSzTx/>
              <a:buFontTx/>
              <a:buNone/>
              <a:tabLst/>
              <a:defRPr/>
            </a:pPr>
            <a:r>
              <a:rPr lang="en-GB" sz="1600" dirty="0">
                <a:solidFill>
                  <a:srgbClr val="FFFFFF"/>
                </a:solidFill>
                <a:latin typeface="+mj-lt"/>
                <a:cs typeface="Poppins" pitchFamily="2" charset="77"/>
              </a:rPr>
              <a:t>TMA may open the framework by adding more suppliers through an initial competitive process and exclude non-performing suppliers from the framework list based on performance assessment.</a:t>
            </a:r>
            <a:endParaRPr lang="en-US" sz="1600" dirty="0">
              <a:solidFill>
                <a:srgbClr val="FFFFFF"/>
              </a:solidFill>
              <a:latin typeface="+mj-lt"/>
              <a:cs typeface="Poppins" pitchFamily="2" charset="77"/>
            </a:endParaRPr>
          </a:p>
        </p:txBody>
      </p:sp>
      <p:sp>
        <p:nvSpPr>
          <p:cNvPr id="35" name="TextBox 29">
            <a:extLst>
              <a:ext uri="{FF2B5EF4-FFF2-40B4-BE49-F238E27FC236}">
                <a16:creationId xmlns:a16="http://schemas.microsoft.com/office/drawing/2014/main" id="{225F4C43-AB42-4A70-9687-430CDFCDD793}"/>
              </a:ext>
            </a:extLst>
          </p:cNvPr>
          <p:cNvSpPr txBox="1"/>
          <p:nvPr/>
        </p:nvSpPr>
        <p:spPr>
          <a:xfrm>
            <a:off x="8626310" y="1506365"/>
            <a:ext cx="2422538" cy="1815882"/>
          </a:xfrm>
          <a:prstGeom prst="rect">
            <a:avLst/>
          </a:prstGeom>
          <a:noFill/>
        </p:spPr>
        <p:txBody>
          <a:bodyPr wrap="square" rtlCol="0" anchor="ctr" anchorCtr="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defTabSz="1828434" rtl="0" eaLnBrk="1" fontAlgn="auto" latinLnBrk="0" hangingPunct="1">
              <a:lnSpc>
                <a:spcPct val="100000"/>
              </a:lnSpc>
              <a:spcBef>
                <a:spcPts val="0"/>
              </a:spcBef>
              <a:spcAft>
                <a:spcPts val="0"/>
              </a:spcAft>
              <a:buClrTx/>
              <a:buSzTx/>
              <a:buFontTx/>
              <a:buNone/>
              <a:tabLst/>
              <a:defRPr/>
            </a:pPr>
            <a:r>
              <a:rPr lang="en-GB" sz="1600" dirty="0">
                <a:solidFill>
                  <a:srgbClr val="FFFFFF"/>
                </a:solidFill>
                <a:latin typeface="+mj-lt"/>
                <a:cs typeface="Poppins" pitchFamily="2" charset="77"/>
              </a:rPr>
              <a:t>For individual consultancy frameworks, TMA may request potential framework service providers to submit fee rates at the establishment of the frameworks. </a:t>
            </a:r>
            <a:endParaRPr lang="en-US" sz="1600" dirty="0">
              <a:solidFill>
                <a:srgbClr val="FFFFFF"/>
              </a:solidFill>
              <a:latin typeface="+mj-lt"/>
              <a:cs typeface="Poppins" pitchFamily="2" charset="77"/>
            </a:endParaRPr>
          </a:p>
        </p:txBody>
      </p:sp>
    </p:spTree>
    <p:extLst>
      <p:ext uri="{BB962C8B-B14F-4D97-AF65-F5344CB8AC3E}">
        <p14:creationId xmlns:p14="http://schemas.microsoft.com/office/powerpoint/2010/main" val="1507179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5CBF4-BD29-4FD1-930F-7FC1CD3304D6}"/>
              </a:ext>
            </a:extLst>
          </p:cNvPr>
          <p:cNvSpPr>
            <a:spLocks noGrp="1"/>
          </p:cNvSpPr>
          <p:nvPr>
            <p:ph type="ctrTitle"/>
          </p:nvPr>
        </p:nvSpPr>
        <p:spPr>
          <a:xfrm>
            <a:off x="1524000" y="307649"/>
            <a:ext cx="9144000" cy="882354"/>
          </a:xfrm>
        </p:spPr>
        <p:txBody>
          <a:bodyPr>
            <a:normAutofit/>
          </a:bodyPr>
          <a:lstStyle/>
          <a:p>
            <a:pPr algn="l"/>
            <a:r>
              <a:rPr kumimoji="0" lang="en-US" sz="3200" b="1" i="0" u="none" strike="noStrike" kern="1200" cap="none" spc="0" normalizeH="0" baseline="0" noProof="0" dirty="0">
                <a:ln>
                  <a:noFill/>
                </a:ln>
                <a:solidFill>
                  <a:srgbClr val="003B71"/>
                </a:solidFill>
                <a:effectLst/>
                <a:uLnTx/>
                <a:uFillTx/>
                <a:latin typeface="Catamaran" pitchFamily="2" charset="0"/>
                <a:ea typeface="+mj-ea"/>
                <a:cs typeface="Catamaran" pitchFamily="2" charset="0"/>
              </a:rPr>
              <a:t>Establishment of Framework Agreements</a:t>
            </a:r>
            <a:endParaRPr lang="en-US" sz="3200" b="1" dirty="0">
              <a:solidFill>
                <a:srgbClr val="003B71"/>
              </a:solidFill>
              <a:latin typeface="Catamaran" pitchFamily="2" charset="0"/>
              <a:cs typeface="Catamaran" pitchFamily="2" charset="0"/>
            </a:endParaRPr>
          </a:p>
        </p:txBody>
      </p:sp>
      <p:cxnSp>
        <p:nvCxnSpPr>
          <p:cNvPr id="6" name="Straight Connector 5">
            <a:extLst>
              <a:ext uri="{FF2B5EF4-FFF2-40B4-BE49-F238E27FC236}">
                <a16:creationId xmlns:a16="http://schemas.microsoft.com/office/drawing/2014/main" id="{A4E5AB54-C768-4BF3-AA97-256A1E319888}"/>
              </a:ext>
            </a:extLst>
          </p:cNvPr>
          <p:cNvCxnSpPr/>
          <p:nvPr/>
        </p:nvCxnSpPr>
        <p:spPr>
          <a:xfrm>
            <a:off x="1524000" y="1190003"/>
            <a:ext cx="9144000" cy="0"/>
          </a:xfrm>
          <a:prstGeom prst="line">
            <a:avLst/>
          </a:prstGeom>
          <a:ln w="22225">
            <a:solidFill>
              <a:srgbClr val="EB3B34"/>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C5CD6A5-706D-43C4-BE50-3B4315EDD1AF}"/>
              </a:ext>
            </a:extLst>
          </p:cNvPr>
          <p:cNvPicPr>
            <a:picLocks noChangeAspect="1"/>
          </p:cNvPicPr>
          <p:nvPr/>
        </p:nvPicPr>
        <p:blipFill>
          <a:blip r:embed="rId3"/>
          <a:srcRect/>
          <a:stretch/>
        </p:blipFill>
        <p:spPr>
          <a:xfrm>
            <a:off x="10890560" y="406262"/>
            <a:ext cx="1036520" cy="882354"/>
          </a:xfrm>
          <a:prstGeom prst="rect">
            <a:avLst/>
          </a:prstGeom>
        </p:spPr>
      </p:pic>
      <p:sp>
        <p:nvSpPr>
          <p:cNvPr id="3" name="Footer Placeholder 4">
            <a:extLst>
              <a:ext uri="{FF2B5EF4-FFF2-40B4-BE49-F238E27FC236}">
                <a16:creationId xmlns:a16="http://schemas.microsoft.com/office/drawing/2014/main" id="{AC0D6DB5-7E18-BBA5-5057-2D8AA6EEDE4D}"/>
              </a:ext>
            </a:extLst>
          </p:cNvPr>
          <p:cNvSpPr>
            <a:spLocks noGrp="1"/>
          </p:cNvSpPr>
          <p:nvPr>
            <p:ph type="ftr" sz="quarter" idx="11"/>
          </p:nvPr>
        </p:nvSpPr>
        <p:spPr>
          <a:xfrm>
            <a:off x="4912776" y="6299208"/>
            <a:ext cx="4504267" cy="365125"/>
          </a:xfrm>
          <a:prstGeom prst="rect">
            <a:avLst/>
          </a:prstGeom>
        </p:spPr>
        <p:txBody>
          <a:bodyPr/>
          <a:lstStyle>
            <a:lvl1pPr>
              <a:defRPr>
                <a:solidFill>
                  <a:srgbClr val="FF0000"/>
                </a:solidFill>
              </a:defRPr>
            </a:lvl1pPr>
          </a:lstStyle>
          <a:p>
            <a:r>
              <a:rPr lang="en-US" sz="900" dirty="0">
                <a:latin typeface="Montserrat" panose="00000500000000000000" pitchFamily="2" charset="0"/>
              </a:rPr>
              <a:t>www.trademarkafrica.com  @trademarkafrica</a:t>
            </a:r>
          </a:p>
        </p:txBody>
      </p:sp>
      <p:cxnSp>
        <p:nvCxnSpPr>
          <p:cNvPr id="5" name="Straight Connector 4">
            <a:extLst>
              <a:ext uri="{FF2B5EF4-FFF2-40B4-BE49-F238E27FC236}">
                <a16:creationId xmlns:a16="http://schemas.microsoft.com/office/drawing/2014/main" id="{F4A4F8DB-EE37-D7E0-DBF7-CE1A66CCD966}"/>
              </a:ext>
            </a:extLst>
          </p:cNvPr>
          <p:cNvCxnSpPr>
            <a:cxnSpLocks/>
          </p:cNvCxnSpPr>
          <p:nvPr/>
        </p:nvCxnSpPr>
        <p:spPr>
          <a:xfrm>
            <a:off x="6132868" y="6550033"/>
            <a:ext cx="0" cy="2286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Shape 51089">
            <a:extLst>
              <a:ext uri="{FF2B5EF4-FFF2-40B4-BE49-F238E27FC236}">
                <a16:creationId xmlns:a16="http://schemas.microsoft.com/office/drawing/2014/main" id="{9FD1D6C7-7D5E-F148-94F3-D9360C500B97}"/>
              </a:ext>
            </a:extLst>
          </p:cNvPr>
          <p:cNvSpPr/>
          <p:nvPr/>
        </p:nvSpPr>
        <p:spPr>
          <a:xfrm rot="10800000" flipH="1">
            <a:off x="1020619" y="2137871"/>
            <a:ext cx="3349362" cy="40373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800" y="18833"/>
                </a:lnTo>
                <a:lnTo>
                  <a:pt x="0" y="21600"/>
                </a:lnTo>
                <a:lnTo>
                  <a:pt x="0" y="0"/>
                </a:lnTo>
                <a:close/>
              </a:path>
            </a:pathLst>
          </a:custGeom>
          <a:solidFill>
            <a:srgbClr val="27AC95"/>
          </a:solidFill>
          <a:ln w="12700" cap="flat">
            <a:noFill/>
            <a:miter lim="400000"/>
          </a:ln>
          <a:effectLst/>
        </p:spPr>
        <p:txBody>
          <a:bodyPr wrap="square" lIns="0" tIns="0" rIns="0" bIns="0" numCol="1" anchor="t">
            <a:no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1200" cap="none" spc="0" normalizeH="0" baseline="0" noProof="0" dirty="0">
              <a:ln>
                <a:noFill/>
              </a:ln>
              <a:solidFill>
                <a:srgbClr val="272727"/>
              </a:solidFill>
              <a:effectLst/>
              <a:uLnTx/>
              <a:uFillTx/>
              <a:latin typeface="Lato Light" panose="020F0502020204030203" pitchFamily="34" charset="0"/>
              <a:ea typeface="+mn-ea"/>
              <a:cs typeface="+mn-cs"/>
            </a:endParaRPr>
          </a:p>
        </p:txBody>
      </p:sp>
      <p:sp>
        <p:nvSpPr>
          <p:cNvPr id="11" name="Shape 51098">
            <a:extLst>
              <a:ext uri="{FF2B5EF4-FFF2-40B4-BE49-F238E27FC236}">
                <a16:creationId xmlns:a16="http://schemas.microsoft.com/office/drawing/2014/main" id="{2F41EA54-8D65-0345-85BD-CB8F7EF5BEC5}"/>
              </a:ext>
            </a:extLst>
          </p:cNvPr>
          <p:cNvSpPr/>
          <p:nvPr/>
        </p:nvSpPr>
        <p:spPr>
          <a:xfrm rot="10800000" flipH="1">
            <a:off x="8290408" y="2137873"/>
            <a:ext cx="2933750" cy="40627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800" y="18833"/>
                </a:lnTo>
                <a:lnTo>
                  <a:pt x="0" y="21600"/>
                </a:lnTo>
                <a:lnTo>
                  <a:pt x="0" y="0"/>
                </a:lnTo>
                <a:close/>
              </a:path>
            </a:pathLst>
          </a:custGeom>
          <a:solidFill>
            <a:srgbClr val="0A67D4"/>
          </a:solidFill>
          <a:ln w="12700" cap="flat">
            <a:noFill/>
            <a:miter lim="400000"/>
          </a:ln>
          <a:effectLst/>
        </p:spPr>
        <p:txBody>
          <a:bodyPr wrap="square" lIns="0" tIns="0" rIns="0" bIns="0" numCol="1" anchor="t">
            <a:no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1200" cap="none" spc="0" normalizeH="0" baseline="0" noProof="0" dirty="0">
              <a:ln>
                <a:noFill/>
              </a:ln>
              <a:solidFill>
                <a:srgbClr val="272727"/>
              </a:solidFill>
              <a:effectLst/>
              <a:uLnTx/>
              <a:uFillTx/>
              <a:latin typeface="Lato Light" panose="020F0502020204030203" pitchFamily="34" charset="0"/>
              <a:ea typeface="+mn-ea"/>
              <a:cs typeface="+mn-cs"/>
            </a:endParaRPr>
          </a:p>
        </p:txBody>
      </p:sp>
      <p:sp>
        <p:nvSpPr>
          <p:cNvPr id="17" name="Shape 51116">
            <a:extLst>
              <a:ext uri="{FF2B5EF4-FFF2-40B4-BE49-F238E27FC236}">
                <a16:creationId xmlns:a16="http://schemas.microsoft.com/office/drawing/2014/main" id="{D842FFFD-01F2-CE40-9E23-1C156727B524}"/>
              </a:ext>
            </a:extLst>
          </p:cNvPr>
          <p:cNvSpPr/>
          <p:nvPr/>
        </p:nvSpPr>
        <p:spPr>
          <a:xfrm rot="10800000" flipH="1">
            <a:off x="4902027" y="2112501"/>
            <a:ext cx="2933749" cy="40627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800" y="18833"/>
                </a:lnTo>
                <a:lnTo>
                  <a:pt x="0" y="21600"/>
                </a:lnTo>
                <a:lnTo>
                  <a:pt x="0" y="0"/>
                </a:lnTo>
                <a:close/>
              </a:path>
            </a:pathLst>
          </a:custGeom>
          <a:solidFill>
            <a:srgbClr val="1BB1EC"/>
          </a:solidFill>
          <a:ln w="12700" cap="flat">
            <a:noFill/>
            <a:miter lim="400000"/>
          </a:ln>
          <a:effectLst/>
        </p:spPr>
        <p:txBody>
          <a:bodyPr wrap="square" lIns="0" tIns="0" rIns="0" bIns="0" numCol="1" anchor="t">
            <a:no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1200" cap="none" spc="0" normalizeH="0" baseline="0" noProof="0" dirty="0">
              <a:ln>
                <a:noFill/>
              </a:ln>
              <a:solidFill>
                <a:srgbClr val="272727"/>
              </a:solidFill>
              <a:effectLst/>
              <a:uLnTx/>
              <a:uFillTx/>
              <a:latin typeface="Lato Light" panose="020F0502020204030203" pitchFamily="34" charset="0"/>
              <a:ea typeface="+mn-ea"/>
              <a:cs typeface="+mn-cs"/>
            </a:endParaRPr>
          </a:p>
        </p:txBody>
      </p:sp>
      <p:sp>
        <p:nvSpPr>
          <p:cNvPr id="20" name="Shape 51126">
            <a:extLst>
              <a:ext uri="{FF2B5EF4-FFF2-40B4-BE49-F238E27FC236}">
                <a16:creationId xmlns:a16="http://schemas.microsoft.com/office/drawing/2014/main" id="{BB417733-EDF1-C04A-9175-CECF4EA4A03A}"/>
              </a:ext>
            </a:extLst>
          </p:cNvPr>
          <p:cNvSpPr/>
          <p:nvPr/>
        </p:nvSpPr>
        <p:spPr>
          <a:xfrm>
            <a:off x="2160039" y="1501691"/>
            <a:ext cx="1096192" cy="1014109"/>
          </a:xfrm>
          <a:prstGeom prst="ellipse">
            <a:avLst/>
          </a:prstGeom>
          <a:solidFill>
            <a:srgbClr val="27AC95"/>
          </a:solidFill>
          <a:ln w="12700" cap="flat">
            <a:noFill/>
            <a:miter lim="400000"/>
          </a:ln>
          <a:effectLst/>
        </p:spPr>
        <p:txBody>
          <a:bodyPr wrap="square" lIns="0" tIns="0" rIns="0" bIns="0" numCol="1" anchor="t">
            <a:no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1200" cap="none" spc="0" normalizeH="0" baseline="0" noProof="0" dirty="0">
              <a:ln>
                <a:noFill/>
              </a:ln>
              <a:solidFill>
                <a:srgbClr val="272727"/>
              </a:solidFill>
              <a:effectLst/>
              <a:uLnTx/>
              <a:uFillTx/>
              <a:latin typeface="Lato Light" panose="020F0502020204030203" pitchFamily="34" charset="0"/>
              <a:ea typeface="+mn-ea"/>
              <a:cs typeface="+mn-cs"/>
            </a:endParaRPr>
          </a:p>
        </p:txBody>
      </p:sp>
      <p:sp>
        <p:nvSpPr>
          <p:cNvPr id="21" name="Shape 51129">
            <a:extLst>
              <a:ext uri="{FF2B5EF4-FFF2-40B4-BE49-F238E27FC236}">
                <a16:creationId xmlns:a16="http://schemas.microsoft.com/office/drawing/2014/main" id="{63F8C99D-ECE6-1A47-B2A3-F2D6A7F201E5}"/>
              </a:ext>
            </a:extLst>
          </p:cNvPr>
          <p:cNvSpPr/>
          <p:nvPr/>
        </p:nvSpPr>
        <p:spPr>
          <a:xfrm>
            <a:off x="5811475" y="1460757"/>
            <a:ext cx="1124573" cy="1020463"/>
          </a:xfrm>
          <a:prstGeom prst="ellipse">
            <a:avLst/>
          </a:prstGeom>
          <a:solidFill>
            <a:srgbClr val="1BB1EC"/>
          </a:solidFill>
          <a:ln w="12700" cap="flat">
            <a:noFill/>
            <a:miter lim="400000"/>
          </a:ln>
          <a:effectLst/>
        </p:spPr>
        <p:txBody>
          <a:bodyPr wrap="square" lIns="0" tIns="0" rIns="0" bIns="0" numCol="1" anchor="t">
            <a:no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1200" cap="none" spc="0" normalizeH="0" baseline="0" noProof="0" dirty="0">
              <a:ln>
                <a:noFill/>
              </a:ln>
              <a:solidFill>
                <a:srgbClr val="272727"/>
              </a:solidFill>
              <a:effectLst/>
              <a:uLnTx/>
              <a:uFillTx/>
              <a:latin typeface="Lato Light" panose="020F0502020204030203" pitchFamily="34" charset="0"/>
              <a:ea typeface="+mn-ea"/>
              <a:cs typeface="+mn-cs"/>
            </a:endParaRPr>
          </a:p>
        </p:txBody>
      </p:sp>
      <p:sp>
        <p:nvSpPr>
          <p:cNvPr id="23" name="Shape 51135">
            <a:extLst>
              <a:ext uri="{FF2B5EF4-FFF2-40B4-BE49-F238E27FC236}">
                <a16:creationId xmlns:a16="http://schemas.microsoft.com/office/drawing/2014/main" id="{99B7E893-E8FC-1540-BEA7-A18A9DB4D9DF}"/>
              </a:ext>
            </a:extLst>
          </p:cNvPr>
          <p:cNvSpPr/>
          <p:nvPr/>
        </p:nvSpPr>
        <p:spPr>
          <a:xfrm>
            <a:off x="9252690" y="1467112"/>
            <a:ext cx="1124573" cy="1048688"/>
          </a:xfrm>
          <a:prstGeom prst="ellipse">
            <a:avLst/>
          </a:prstGeom>
          <a:solidFill>
            <a:srgbClr val="0A67D4"/>
          </a:solidFill>
          <a:ln w="12700" cap="flat">
            <a:noFill/>
            <a:miter lim="400000"/>
          </a:ln>
          <a:effectLst/>
        </p:spPr>
        <p:txBody>
          <a:bodyPr wrap="square" lIns="0" tIns="0" rIns="0" bIns="0" numCol="1" anchor="t">
            <a:no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1200" cap="none" spc="0" normalizeH="0" baseline="0" noProof="0" dirty="0">
              <a:ln>
                <a:noFill/>
              </a:ln>
              <a:solidFill>
                <a:srgbClr val="272727"/>
              </a:solidFill>
              <a:effectLst/>
              <a:uLnTx/>
              <a:uFillTx/>
              <a:latin typeface="Lato Light" panose="020F0502020204030203" pitchFamily="34" charset="0"/>
              <a:ea typeface="+mn-ea"/>
              <a:cs typeface="+mn-cs"/>
            </a:endParaRPr>
          </a:p>
        </p:txBody>
      </p:sp>
      <p:sp>
        <p:nvSpPr>
          <p:cNvPr id="24" name="TextBox 56">
            <a:extLst>
              <a:ext uri="{FF2B5EF4-FFF2-40B4-BE49-F238E27FC236}">
                <a16:creationId xmlns:a16="http://schemas.microsoft.com/office/drawing/2014/main" id="{79711CD1-3B1F-5247-9DEB-9EEC8F1FE98A}"/>
              </a:ext>
            </a:extLst>
          </p:cNvPr>
          <p:cNvSpPr txBox="1"/>
          <p:nvPr/>
        </p:nvSpPr>
        <p:spPr>
          <a:xfrm>
            <a:off x="1407705" y="-2330804"/>
            <a:ext cx="9384300" cy="1015663"/>
          </a:xfrm>
          <a:prstGeom prst="rect">
            <a:avLst/>
          </a:prstGeom>
          <a:noFill/>
        </p:spPr>
        <p:txBody>
          <a:bodyPr wrap="none"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Poppins" pitchFamily="2" charset="77"/>
                <a:ea typeface="+mn-ea"/>
                <a:cs typeface="Poppins" pitchFamily="2" charset="77"/>
              </a:rPr>
              <a:t>BUSINESS INFOGRAPHIC</a:t>
            </a:r>
          </a:p>
        </p:txBody>
      </p:sp>
      <p:sp>
        <p:nvSpPr>
          <p:cNvPr id="25" name="TextBox 57">
            <a:extLst>
              <a:ext uri="{FF2B5EF4-FFF2-40B4-BE49-F238E27FC236}">
                <a16:creationId xmlns:a16="http://schemas.microsoft.com/office/drawing/2014/main" id="{07052905-5687-0E48-9904-AC4AC6ED93FE}"/>
              </a:ext>
            </a:extLst>
          </p:cNvPr>
          <p:cNvSpPr txBox="1"/>
          <p:nvPr/>
        </p:nvSpPr>
        <p:spPr>
          <a:xfrm>
            <a:off x="3617423" y="-1367990"/>
            <a:ext cx="4964821" cy="461665"/>
          </a:xfrm>
          <a:prstGeom prst="rect">
            <a:avLst/>
          </a:prstGeom>
          <a:noFill/>
        </p:spPr>
        <p:txBody>
          <a:bodyPr wrap="none"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srgbClr val="FFFFFF">
                    <a:lumMod val="65000"/>
                  </a:srgbClr>
                </a:solidFill>
                <a:effectLst/>
                <a:uLnTx/>
                <a:uFillTx/>
                <a:latin typeface="Poppins Light" pitchFamily="2" charset="77"/>
                <a:ea typeface="+mn-ea"/>
                <a:cs typeface="Poppins Light" pitchFamily="2" charset="77"/>
              </a:rPr>
              <a:t>WRITE YOUR SUBTITLE HERE</a:t>
            </a:r>
          </a:p>
        </p:txBody>
      </p:sp>
      <p:sp>
        <p:nvSpPr>
          <p:cNvPr id="26" name="Freeform 933">
            <a:extLst>
              <a:ext uri="{FF2B5EF4-FFF2-40B4-BE49-F238E27FC236}">
                <a16:creationId xmlns:a16="http://schemas.microsoft.com/office/drawing/2014/main" id="{A251FDC2-F232-FC4C-B533-05E611761A62}"/>
              </a:ext>
            </a:extLst>
          </p:cNvPr>
          <p:cNvSpPr>
            <a:spLocks noChangeAspect="1" noChangeArrowheads="1"/>
          </p:cNvSpPr>
          <p:nvPr/>
        </p:nvSpPr>
        <p:spPr bwMode="auto">
          <a:xfrm>
            <a:off x="2403013" y="1679820"/>
            <a:ext cx="610245" cy="615316"/>
          </a:xfrm>
          <a:custGeom>
            <a:avLst/>
            <a:gdLst>
              <a:gd name="T0" fmla="*/ 505720 w 291412"/>
              <a:gd name="T1" fmla="*/ 2301153 h 272690"/>
              <a:gd name="T2" fmla="*/ 932921 w 291412"/>
              <a:gd name="T3" fmla="*/ 2391876 h 272690"/>
              <a:gd name="T4" fmla="*/ 853059 w 291412"/>
              <a:gd name="T5" fmla="*/ 2652197 h 272690"/>
              <a:gd name="T6" fmla="*/ 1236350 w 291412"/>
              <a:gd name="T7" fmla="*/ 2561474 h 272690"/>
              <a:gd name="T8" fmla="*/ 1547771 w 291412"/>
              <a:gd name="T9" fmla="*/ 2892814 h 272690"/>
              <a:gd name="T10" fmla="*/ 1831237 w 291412"/>
              <a:gd name="T11" fmla="*/ 2628537 h 272690"/>
              <a:gd name="T12" fmla="*/ 2266415 w 291412"/>
              <a:gd name="T13" fmla="*/ 2758691 h 272690"/>
              <a:gd name="T14" fmla="*/ 2366238 w 291412"/>
              <a:gd name="T15" fmla="*/ 2451038 h 272690"/>
              <a:gd name="T16" fmla="*/ 2793434 w 291412"/>
              <a:gd name="T17" fmla="*/ 2297197 h 272690"/>
              <a:gd name="T18" fmla="*/ 3001034 w 291412"/>
              <a:gd name="T19" fmla="*/ 2084200 h 272690"/>
              <a:gd name="T20" fmla="*/ 2741523 w 291412"/>
              <a:gd name="T21" fmla="*/ 2380036 h 272690"/>
              <a:gd name="T22" fmla="*/ 2561875 w 291412"/>
              <a:gd name="T23" fmla="*/ 2664036 h 272690"/>
              <a:gd name="T24" fmla="*/ 2070775 w 291412"/>
              <a:gd name="T25" fmla="*/ 2667969 h 272690"/>
              <a:gd name="T26" fmla="*/ 1547771 w 291412"/>
              <a:gd name="T27" fmla="*/ 2991406 h 272690"/>
              <a:gd name="T28" fmla="*/ 1164487 w 291412"/>
              <a:gd name="T29" fmla="*/ 2798159 h 272690"/>
              <a:gd name="T30" fmla="*/ 765243 w 291412"/>
              <a:gd name="T31" fmla="*/ 2569364 h 272690"/>
              <a:gd name="T32" fmla="*/ 477781 w 291412"/>
              <a:gd name="T33" fmla="*/ 2395801 h 272690"/>
              <a:gd name="T34" fmla="*/ 1048179 w 291412"/>
              <a:gd name="T35" fmla="*/ 1836782 h 272690"/>
              <a:gd name="T36" fmla="*/ 2244406 w 291412"/>
              <a:gd name="T37" fmla="*/ 1836782 h 272690"/>
              <a:gd name="T38" fmla="*/ 483344 w 291412"/>
              <a:gd name="T39" fmla="*/ 1674293 h 272690"/>
              <a:gd name="T40" fmla="*/ 483344 w 291412"/>
              <a:gd name="T41" fmla="*/ 1317167 h 272690"/>
              <a:gd name="T42" fmla="*/ 904797 w 291412"/>
              <a:gd name="T43" fmla="*/ 1474143 h 272690"/>
              <a:gd name="T44" fmla="*/ 454978 w 291412"/>
              <a:gd name="T45" fmla="*/ 1772393 h 272690"/>
              <a:gd name="T46" fmla="*/ 410398 w 291412"/>
              <a:gd name="T47" fmla="*/ 1242597 h 272690"/>
              <a:gd name="T48" fmla="*/ 580098 w 291412"/>
              <a:gd name="T49" fmla="*/ 1970836 h 272690"/>
              <a:gd name="T50" fmla="*/ 2308418 w 291412"/>
              <a:gd name="T51" fmla="*/ 1761860 h 272690"/>
              <a:gd name="T52" fmla="*/ 2596456 w 291412"/>
              <a:gd name="T53" fmla="*/ 1750042 h 272690"/>
              <a:gd name="T54" fmla="*/ 2640481 w 291412"/>
              <a:gd name="T55" fmla="*/ 1217734 h 272690"/>
              <a:gd name="T56" fmla="*/ 2268411 w 291412"/>
              <a:gd name="T57" fmla="*/ 1249279 h 272690"/>
              <a:gd name="T58" fmla="*/ 1644294 w 291412"/>
              <a:gd name="T59" fmla="*/ 756396 h 272690"/>
              <a:gd name="T60" fmla="*/ 2280414 w 291412"/>
              <a:gd name="T61" fmla="*/ 1107328 h 272690"/>
              <a:gd name="T62" fmla="*/ 2708494 w 291412"/>
              <a:gd name="T63" fmla="*/ 922009 h 272690"/>
              <a:gd name="T64" fmla="*/ 2668485 w 291412"/>
              <a:gd name="T65" fmla="*/ 1316300 h 272690"/>
              <a:gd name="T66" fmla="*/ 3228568 w 291412"/>
              <a:gd name="T67" fmla="*/ 1698776 h 272690"/>
              <a:gd name="T68" fmla="*/ 1644294 w 291412"/>
              <a:gd name="T69" fmla="*/ 2329654 h 272690"/>
              <a:gd name="T70" fmla="*/ 580098 w 291412"/>
              <a:gd name="T71" fmla="*/ 922009 h 272690"/>
              <a:gd name="T72" fmla="*/ 1767356 w 291412"/>
              <a:gd name="T73" fmla="*/ 0 h 272690"/>
              <a:gd name="T74" fmla="*/ 2150623 w 291412"/>
              <a:gd name="T75" fmla="*/ 189340 h 272690"/>
              <a:gd name="T76" fmla="*/ 2561875 w 291412"/>
              <a:gd name="T77" fmla="*/ 327386 h 272690"/>
              <a:gd name="T78" fmla="*/ 2741523 w 291412"/>
              <a:gd name="T79" fmla="*/ 611394 h 272690"/>
              <a:gd name="T80" fmla="*/ 3001034 w 291412"/>
              <a:gd name="T81" fmla="*/ 907206 h 272690"/>
              <a:gd name="T82" fmla="*/ 2809404 w 291412"/>
              <a:gd name="T83" fmla="*/ 690265 h 272690"/>
              <a:gd name="T84" fmla="*/ 2378203 w 291412"/>
              <a:gd name="T85" fmla="*/ 603502 h 272690"/>
              <a:gd name="T86" fmla="*/ 2266415 w 291412"/>
              <a:gd name="T87" fmla="*/ 228794 h 272690"/>
              <a:gd name="T88" fmla="*/ 1831237 w 291412"/>
              <a:gd name="T89" fmla="*/ 362890 h 272690"/>
              <a:gd name="T90" fmla="*/ 1547771 w 291412"/>
              <a:gd name="T91" fmla="*/ 98617 h 272690"/>
              <a:gd name="T92" fmla="*/ 1236350 w 291412"/>
              <a:gd name="T93" fmla="*/ 429944 h 272690"/>
              <a:gd name="T94" fmla="*/ 853059 w 291412"/>
              <a:gd name="T95" fmla="*/ 339223 h 272690"/>
              <a:gd name="T96" fmla="*/ 932921 w 291412"/>
              <a:gd name="T97" fmla="*/ 603502 h 272690"/>
              <a:gd name="T98" fmla="*/ 505720 w 291412"/>
              <a:gd name="T99" fmla="*/ 690265 h 272690"/>
              <a:gd name="T100" fmla="*/ 294123 w 291412"/>
              <a:gd name="T101" fmla="*/ 840157 h 272690"/>
              <a:gd name="T102" fmla="*/ 705345 w 291412"/>
              <a:gd name="T103" fmla="*/ 686329 h 272690"/>
              <a:gd name="T104" fmla="*/ 809148 w 291412"/>
              <a:gd name="T105" fmla="*/ 256381 h 272690"/>
              <a:gd name="T106" fmla="*/ 1240350 w 291412"/>
              <a:gd name="T107" fmla="*/ 323435 h 2726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91412" h="272690">
                <a:moveTo>
                  <a:pt x="28276" y="189991"/>
                </a:moveTo>
                <a:cubicBezTo>
                  <a:pt x="30432" y="188912"/>
                  <a:pt x="32948" y="189631"/>
                  <a:pt x="34027" y="191789"/>
                </a:cubicBezTo>
                <a:lnTo>
                  <a:pt x="44091" y="208328"/>
                </a:lnTo>
                <a:cubicBezTo>
                  <a:pt x="44450" y="209407"/>
                  <a:pt x="45169" y="209767"/>
                  <a:pt x="45528" y="209767"/>
                </a:cubicBezTo>
                <a:cubicBezTo>
                  <a:pt x="45888" y="209767"/>
                  <a:pt x="46247" y="209767"/>
                  <a:pt x="46966" y="209407"/>
                </a:cubicBezTo>
                <a:lnTo>
                  <a:pt x="62422" y="200418"/>
                </a:lnTo>
                <a:cubicBezTo>
                  <a:pt x="64219" y="199339"/>
                  <a:pt x="66735" y="200059"/>
                  <a:pt x="67813" y="201497"/>
                </a:cubicBezTo>
                <a:cubicBezTo>
                  <a:pt x="72845" y="207609"/>
                  <a:pt x="78237" y="213003"/>
                  <a:pt x="83988" y="218037"/>
                </a:cubicBezTo>
                <a:cubicBezTo>
                  <a:pt x="85785" y="219115"/>
                  <a:pt x="86144" y="221632"/>
                  <a:pt x="85426" y="223430"/>
                </a:cubicBezTo>
                <a:lnTo>
                  <a:pt x="76440" y="238891"/>
                </a:lnTo>
                <a:cubicBezTo>
                  <a:pt x="76080" y="239611"/>
                  <a:pt x="76080" y="239970"/>
                  <a:pt x="76080" y="240330"/>
                </a:cubicBezTo>
                <a:cubicBezTo>
                  <a:pt x="76080" y="240689"/>
                  <a:pt x="76440" y="241408"/>
                  <a:pt x="76799" y="241768"/>
                </a:cubicBezTo>
                <a:lnTo>
                  <a:pt x="94052" y="251476"/>
                </a:lnTo>
                <a:cubicBezTo>
                  <a:pt x="95130" y="252195"/>
                  <a:pt x="96568" y="251836"/>
                  <a:pt x="96927" y="250757"/>
                </a:cubicBezTo>
                <a:lnTo>
                  <a:pt x="105913" y="235296"/>
                </a:lnTo>
                <a:cubicBezTo>
                  <a:pt x="106992" y="233498"/>
                  <a:pt x="109148" y="232779"/>
                  <a:pt x="111305" y="233498"/>
                </a:cubicBezTo>
                <a:cubicBezTo>
                  <a:pt x="118494" y="236374"/>
                  <a:pt x="126042" y="238172"/>
                  <a:pt x="133230" y="239611"/>
                </a:cubicBezTo>
                <a:cubicBezTo>
                  <a:pt x="135387" y="239970"/>
                  <a:pt x="137184" y="241768"/>
                  <a:pt x="137184" y="243925"/>
                </a:cubicBezTo>
                <a:lnTo>
                  <a:pt x="137184" y="261544"/>
                </a:lnTo>
                <a:cubicBezTo>
                  <a:pt x="137184" y="262623"/>
                  <a:pt x="137903" y="263701"/>
                  <a:pt x="139341" y="263701"/>
                </a:cubicBezTo>
                <a:lnTo>
                  <a:pt x="159110" y="263701"/>
                </a:lnTo>
                <a:cubicBezTo>
                  <a:pt x="160188" y="263701"/>
                  <a:pt x="161266" y="262623"/>
                  <a:pt x="161266" y="261544"/>
                </a:cubicBezTo>
                <a:lnTo>
                  <a:pt x="161266" y="243925"/>
                </a:lnTo>
                <a:cubicBezTo>
                  <a:pt x="161266" y="241768"/>
                  <a:pt x="162704" y="239970"/>
                  <a:pt x="164861" y="239611"/>
                </a:cubicBezTo>
                <a:cubicBezTo>
                  <a:pt x="172409" y="238172"/>
                  <a:pt x="179957" y="236374"/>
                  <a:pt x="187145" y="233498"/>
                </a:cubicBezTo>
                <a:cubicBezTo>
                  <a:pt x="188943" y="232779"/>
                  <a:pt x="191099" y="233498"/>
                  <a:pt x="192177" y="235296"/>
                </a:cubicBezTo>
                <a:lnTo>
                  <a:pt x="201163" y="250757"/>
                </a:lnTo>
                <a:cubicBezTo>
                  <a:pt x="201882" y="251836"/>
                  <a:pt x="202961" y="252195"/>
                  <a:pt x="204039" y="251476"/>
                </a:cubicBezTo>
                <a:lnTo>
                  <a:pt x="221292" y="241768"/>
                </a:lnTo>
                <a:cubicBezTo>
                  <a:pt x="221651" y="241408"/>
                  <a:pt x="222011" y="240689"/>
                  <a:pt x="222011" y="240330"/>
                </a:cubicBezTo>
                <a:cubicBezTo>
                  <a:pt x="222011" y="239970"/>
                  <a:pt x="222370" y="239611"/>
                  <a:pt x="222011" y="238891"/>
                </a:cubicBezTo>
                <a:lnTo>
                  <a:pt x="213025" y="223430"/>
                </a:lnTo>
                <a:cubicBezTo>
                  <a:pt x="211946" y="221632"/>
                  <a:pt x="212665" y="219115"/>
                  <a:pt x="214103" y="218037"/>
                </a:cubicBezTo>
                <a:cubicBezTo>
                  <a:pt x="220213" y="213003"/>
                  <a:pt x="225605" y="207609"/>
                  <a:pt x="230277" y="201497"/>
                </a:cubicBezTo>
                <a:cubicBezTo>
                  <a:pt x="231715" y="200059"/>
                  <a:pt x="234231" y="199339"/>
                  <a:pt x="236028" y="200418"/>
                </a:cubicBezTo>
                <a:lnTo>
                  <a:pt x="251484" y="209407"/>
                </a:lnTo>
                <a:cubicBezTo>
                  <a:pt x="251844" y="209767"/>
                  <a:pt x="252562" y="209767"/>
                  <a:pt x="252922" y="209767"/>
                </a:cubicBezTo>
                <a:cubicBezTo>
                  <a:pt x="253281" y="209767"/>
                  <a:pt x="254000" y="209407"/>
                  <a:pt x="254360" y="208328"/>
                </a:cubicBezTo>
                <a:lnTo>
                  <a:pt x="264064" y="191789"/>
                </a:lnTo>
                <a:cubicBezTo>
                  <a:pt x="265143" y="189631"/>
                  <a:pt x="268018" y="188912"/>
                  <a:pt x="270175" y="189991"/>
                </a:cubicBezTo>
                <a:cubicBezTo>
                  <a:pt x="272331" y="191069"/>
                  <a:pt x="272691" y="193586"/>
                  <a:pt x="271972" y="195744"/>
                </a:cubicBezTo>
                <a:lnTo>
                  <a:pt x="261908" y="213003"/>
                </a:lnTo>
                <a:cubicBezTo>
                  <a:pt x="260470" y="215520"/>
                  <a:pt x="257954" y="217318"/>
                  <a:pt x="255078" y="218396"/>
                </a:cubicBezTo>
                <a:cubicBezTo>
                  <a:pt x="252562" y="218756"/>
                  <a:pt x="249327" y="218396"/>
                  <a:pt x="246811" y="216958"/>
                </a:cubicBezTo>
                <a:lnTo>
                  <a:pt x="234591" y="210126"/>
                </a:lnTo>
                <a:cubicBezTo>
                  <a:pt x="230996" y="214441"/>
                  <a:pt x="227043" y="218396"/>
                  <a:pt x="222729" y="222351"/>
                </a:cubicBezTo>
                <a:lnTo>
                  <a:pt x="229559" y="234217"/>
                </a:lnTo>
                <a:cubicBezTo>
                  <a:pt x="230996" y="236734"/>
                  <a:pt x="231715" y="239970"/>
                  <a:pt x="230637" y="242847"/>
                </a:cubicBezTo>
                <a:cubicBezTo>
                  <a:pt x="229918" y="245364"/>
                  <a:pt x="228121" y="247881"/>
                  <a:pt x="225605" y="249319"/>
                </a:cubicBezTo>
                <a:lnTo>
                  <a:pt x="208352" y="259027"/>
                </a:lnTo>
                <a:cubicBezTo>
                  <a:pt x="203320" y="262263"/>
                  <a:pt x="196491" y="260465"/>
                  <a:pt x="193615" y="255072"/>
                </a:cubicBezTo>
                <a:lnTo>
                  <a:pt x="186427" y="243206"/>
                </a:lnTo>
                <a:cubicBezTo>
                  <a:pt x="181035" y="245004"/>
                  <a:pt x="175644" y="246442"/>
                  <a:pt x="170252" y="247521"/>
                </a:cubicBezTo>
                <a:lnTo>
                  <a:pt x="170252" y="261544"/>
                </a:lnTo>
                <a:cubicBezTo>
                  <a:pt x="170252" y="267297"/>
                  <a:pt x="164861" y="272690"/>
                  <a:pt x="159110" y="272690"/>
                </a:cubicBezTo>
                <a:lnTo>
                  <a:pt x="139341" y="272690"/>
                </a:lnTo>
                <a:cubicBezTo>
                  <a:pt x="133230" y="272690"/>
                  <a:pt x="128198" y="267297"/>
                  <a:pt x="128198" y="261544"/>
                </a:cubicBezTo>
                <a:lnTo>
                  <a:pt x="128198" y="247521"/>
                </a:lnTo>
                <a:cubicBezTo>
                  <a:pt x="122807" y="246442"/>
                  <a:pt x="117056" y="245004"/>
                  <a:pt x="111664" y="243206"/>
                </a:cubicBezTo>
                <a:lnTo>
                  <a:pt x="104835" y="255072"/>
                </a:lnTo>
                <a:cubicBezTo>
                  <a:pt x="101600" y="260465"/>
                  <a:pt x="94771" y="262263"/>
                  <a:pt x="89739" y="259027"/>
                </a:cubicBezTo>
                <a:lnTo>
                  <a:pt x="72845" y="249319"/>
                </a:lnTo>
                <a:cubicBezTo>
                  <a:pt x="70329" y="247881"/>
                  <a:pt x="68173" y="245364"/>
                  <a:pt x="67454" y="242847"/>
                </a:cubicBezTo>
                <a:cubicBezTo>
                  <a:pt x="66735" y="239970"/>
                  <a:pt x="67454" y="236734"/>
                  <a:pt x="68892" y="234217"/>
                </a:cubicBezTo>
                <a:lnTo>
                  <a:pt x="75721" y="222351"/>
                </a:lnTo>
                <a:cubicBezTo>
                  <a:pt x="71408" y="218396"/>
                  <a:pt x="67454" y="214441"/>
                  <a:pt x="63500" y="210126"/>
                </a:cubicBezTo>
                <a:lnTo>
                  <a:pt x="51279" y="216958"/>
                </a:lnTo>
                <a:cubicBezTo>
                  <a:pt x="49123" y="218396"/>
                  <a:pt x="45888" y="218756"/>
                  <a:pt x="43012" y="218396"/>
                </a:cubicBezTo>
                <a:cubicBezTo>
                  <a:pt x="40137" y="217318"/>
                  <a:pt x="37980" y="215520"/>
                  <a:pt x="36543" y="213003"/>
                </a:cubicBezTo>
                <a:lnTo>
                  <a:pt x="26478" y="195744"/>
                </a:lnTo>
                <a:cubicBezTo>
                  <a:pt x="25400" y="193586"/>
                  <a:pt x="26119" y="191069"/>
                  <a:pt x="28276" y="189991"/>
                </a:cubicBezTo>
                <a:close/>
                <a:moveTo>
                  <a:pt x="94365" y="167436"/>
                </a:moveTo>
                <a:cubicBezTo>
                  <a:pt x="93285" y="168874"/>
                  <a:pt x="91844" y="170312"/>
                  <a:pt x="90764" y="171390"/>
                </a:cubicBezTo>
                <a:cubicBezTo>
                  <a:pt x="102649" y="190800"/>
                  <a:pt x="123900" y="203739"/>
                  <a:pt x="148031" y="203739"/>
                </a:cubicBezTo>
                <a:cubicBezTo>
                  <a:pt x="172163" y="203739"/>
                  <a:pt x="193413" y="190800"/>
                  <a:pt x="205659" y="171390"/>
                </a:cubicBezTo>
                <a:cubicBezTo>
                  <a:pt x="204218" y="170312"/>
                  <a:pt x="202777" y="168874"/>
                  <a:pt x="202057" y="167436"/>
                </a:cubicBezTo>
                <a:lnTo>
                  <a:pt x="94365" y="167436"/>
                </a:lnTo>
                <a:close/>
                <a:moveTo>
                  <a:pt x="43514" y="120069"/>
                </a:moveTo>
                <a:lnTo>
                  <a:pt x="34028" y="136167"/>
                </a:lnTo>
                <a:lnTo>
                  <a:pt x="43514" y="152624"/>
                </a:lnTo>
                <a:lnTo>
                  <a:pt x="62850" y="152624"/>
                </a:lnTo>
                <a:lnTo>
                  <a:pt x="72335" y="136167"/>
                </a:lnTo>
                <a:lnTo>
                  <a:pt x="62850" y="120069"/>
                </a:lnTo>
                <a:lnTo>
                  <a:pt x="43514" y="120069"/>
                </a:lnTo>
                <a:close/>
                <a:moveTo>
                  <a:pt x="40960" y="111125"/>
                </a:moveTo>
                <a:lnTo>
                  <a:pt x="65403" y="111125"/>
                </a:lnTo>
                <a:cubicBezTo>
                  <a:pt x="67227" y="111125"/>
                  <a:pt x="68322" y="111841"/>
                  <a:pt x="69052" y="113271"/>
                </a:cubicBezTo>
                <a:lnTo>
                  <a:pt x="81456" y="134379"/>
                </a:lnTo>
                <a:cubicBezTo>
                  <a:pt x="82185" y="135452"/>
                  <a:pt x="82185" y="137241"/>
                  <a:pt x="81456" y="138671"/>
                </a:cubicBezTo>
                <a:lnTo>
                  <a:pt x="69052" y="159421"/>
                </a:lnTo>
                <a:cubicBezTo>
                  <a:pt x="68322" y="160494"/>
                  <a:pt x="67227" y="161567"/>
                  <a:pt x="65403" y="161567"/>
                </a:cubicBezTo>
                <a:lnTo>
                  <a:pt x="40960" y="161567"/>
                </a:lnTo>
                <a:cubicBezTo>
                  <a:pt x="39136" y="161567"/>
                  <a:pt x="37677" y="160494"/>
                  <a:pt x="36947" y="159421"/>
                </a:cubicBezTo>
                <a:lnTo>
                  <a:pt x="24543" y="138671"/>
                </a:lnTo>
                <a:cubicBezTo>
                  <a:pt x="23813" y="137241"/>
                  <a:pt x="23813" y="135452"/>
                  <a:pt x="24543" y="134379"/>
                </a:cubicBezTo>
                <a:lnTo>
                  <a:pt x="36947" y="113271"/>
                </a:lnTo>
                <a:cubicBezTo>
                  <a:pt x="37677" y="111841"/>
                  <a:pt x="39136" y="111125"/>
                  <a:pt x="40960" y="111125"/>
                </a:cubicBezTo>
                <a:close/>
                <a:moveTo>
                  <a:pt x="52225" y="92674"/>
                </a:moveTo>
                <a:cubicBezTo>
                  <a:pt x="28454" y="92674"/>
                  <a:pt x="8644" y="112443"/>
                  <a:pt x="8644" y="136166"/>
                </a:cubicBezTo>
                <a:cubicBezTo>
                  <a:pt x="8644" y="160248"/>
                  <a:pt x="28454" y="179657"/>
                  <a:pt x="52225" y="179657"/>
                </a:cubicBezTo>
                <a:cubicBezTo>
                  <a:pt x="66632" y="179657"/>
                  <a:pt x="79958" y="172468"/>
                  <a:pt x="88242" y="160607"/>
                </a:cubicBezTo>
                <a:cubicBezTo>
                  <a:pt x="88963" y="159529"/>
                  <a:pt x="90403" y="158810"/>
                  <a:pt x="91844" y="158810"/>
                </a:cubicBezTo>
                <a:lnTo>
                  <a:pt x="204218" y="158810"/>
                </a:lnTo>
                <a:cubicBezTo>
                  <a:pt x="205659" y="158810"/>
                  <a:pt x="207099" y="159529"/>
                  <a:pt x="207820" y="160607"/>
                </a:cubicBezTo>
                <a:cubicBezTo>
                  <a:pt x="216104" y="172468"/>
                  <a:pt x="229430" y="179657"/>
                  <a:pt x="243837" y="179657"/>
                </a:cubicBezTo>
                <a:cubicBezTo>
                  <a:pt x="258244" y="179657"/>
                  <a:pt x="271210" y="173187"/>
                  <a:pt x="279134" y="161685"/>
                </a:cubicBezTo>
                <a:lnTo>
                  <a:pt x="237714" y="161685"/>
                </a:lnTo>
                <a:cubicBezTo>
                  <a:pt x="236273" y="161685"/>
                  <a:pt x="234833" y="160607"/>
                  <a:pt x="233752" y="159529"/>
                </a:cubicBezTo>
                <a:lnTo>
                  <a:pt x="221866" y="138682"/>
                </a:lnTo>
                <a:cubicBezTo>
                  <a:pt x="220786" y="137244"/>
                  <a:pt x="220786" y="135447"/>
                  <a:pt x="221866" y="134368"/>
                </a:cubicBezTo>
                <a:lnTo>
                  <a:pt x="233752" y="113162"/>
                </a:lnTo>
                <a:cubicBezTo>
                  <a:pt x="234833" y="111724"/>
                  <a:pt x="236273" y="111005"/>
                  <a:pt x="237714" y="111005"/>
                </a:cubicBezTo>
                <a:lnTo>
                  <a:pt x="279134" y="111005"/>
                </a:lnTo>
                <a:cubicBezTo>
                  <a:pt x="271210" y="99863"/>
                  <a:pt x="258244" y="92674"/>
                  <a:pt x="243837" y="92674"/>
                </a:cubicBezTo>
                <a:cubicBezTo>
                  <a:pt x="229430" y="92674"/>
                  <a:pt x="216104" y="99863"/>
                  <a:pt x="207820" y="111724"/>
                </a:cubicBezTo>
                <a:cubicBezTo>
                  <a:pt x="207099" y="113162"/>
                  <a:pt x="205659" y="113881"/>
                  <a:pt x="204218" y="113881"/>
                </a:cubicBezTo>
                <a:lnTo>
                  <a:pt x="91844" y="113881"/>
                </a:lnTo>
                <a:cubicBezTo>
                  <a:pt x="90403" y="113881"/>
                  <a:pt x="88963" y="113162"/>
                  <a:pt x="88242" y="111724"/>
                </a:cubicBezTo>
                <a:cubicBezTo>
                  <a:pt x="79958" y="99863"/>
                  <a:pt x="66632" y="92674"/>
                  <a:pt x="52225" y="92674"/>
                </a:cubicBezTo>
                <a:close/>
                <a:moveTo>
                  <a:pt x="148031" y="68951"/>
                </a:moveTo>
                <a:cubicBezTo>
                  <a:pt x="123900" y="68951"/>
                  <a:pt x="102649" y="81891"/>
                  <a:pt x="90764" y="100941"/>
                </a:cubicBezTo>
                <a:cubicBezTo>
                  <a:pt x="92204" y="102379"/>
                  <a:pt x="93285" y="103457"/>
                  <a:pt x="94365" y="104895"/>
                </a:cubicBezTo>
                <a:lnTo>
                  <a:pt x="202057" y="104895"/>
                </a:lnTo>
                <a:cubicBezTo>
                  <a:pt x="202777" y="103457"/>
                  <a:pt x="204218" y="102379"/>
                  <a:pt x="205299" y="100941"/>
                </a:cubicBezTo>
                <a:cubicBezTo>
                  <a:pt x="193413" y="81891"/>
                  <a:pt x="172163" y="68951"/>
                  <a:pt x="148031" y="68951"/>
                </a:cubicBezTo>
                <a:close/>
                <a:moveTo>
                  <a:pt x="148031" y="60325"/>
                </a:moveTo>
                <a:cubicBezTo>
                  <a:pt x="174684" y="60325"/>
                  <a:pt x="198455" y="73984"/>
                  <a:pt x="212142" y="94831"/>
                </a:cubicBezTo>
                <a:cubicBezTo>
                  <a:pt x="221146" y="88001"/>
                  <a:pt x="231951" y="84048"/>
                  <a:pt x="243837" y="84048"/>
                </a:cubicBezTo>
                <a:cubicBezTo>
                  <a:pt x="264007" y="84048"/>
                  <a:pt x="282015" y="95190"/>
                  <a:pt x="291020" y="113521"/>
                </a:cubicBezTo>
                <a:cubicBezTo>
                  <a:pt x="291740" y="114600"/>
                  <a:pt x="291380" y="116397"/>
                  <a:pt x="290659" y="117834"/>
                </a:cubicBezTo>
                <a:cubicBezTo>
                  <a:pt x="289939" y="118913"/>
                  <a:pt x="288498" y="119991"/>
                  <a:pt x="287058" y="119991"/>
                </a:cubicBezTo>
                <a:lnTo>
                  <a:pt x="240235" y="119991"/>
                </a:lnTo>
                <a:lnTo>
                  <a:pt x="230871" y="136166"/>
                </a:lnTo>
                <a:lnTo>
                  <a:pt x="240235" y="152700"/>
                </a:lnTo>
                <a:lnTo>
                  <a:pt x="287058" y="152700"/>
                </a:lnTo>
                <a:cubicBezTo>
                  <a:pt x="288498" y="152700"/>
                  <a:pt x="289939" y="153418"/>
                  <a:pt x="290659" y="154856"/>
                </a:cubicBezTo>
                <a:cubicBezTo>
                  <a:pt x="291380" y="156294"/>
                  <a:pt x="291740" y="157732"/>
                  <a:pt x="291020" y="159169"/>
                </a:cubicBezTo>
                <a:cubicBezTo>
                  <a:pt x="282015" y="177141"/>
                  <a:pt x="264007" y="188643"/>
                  <a:pt x="243837" y="188643"/>
                </a:cubicBezTo>
                <a:cubicBezTo>
                  <a:pt x="231951" y="188643"/>
                  <a:pt x="221146" y="184689"/>
                  <a:pt x="212142" y="177860"/>
                </a:cubicBezTo>
                <a:cubicBezTo>
                  <a:pt x="198455" y="198707"/>
                  <a:pt x="174684" y="212366"/>
                  <a:pt x="148031" y="212366"/>
                </a:cubicBezTo>
                <a:cubicBezTo>
                  <a:pt x="121378" y="212366"/>
                  <a:pt x="97967" y="198707"/>
                  <a:pt x="84281" y="177860"/>
                </a:cubicBezTo>
                <a:cubicBezTo>
                  <a:pt x="75276" y="184689"/>
                  <a:pt x="64111" y="188643"/>
                  <a:pt x="52225" y="188643"/>
                </a:cubicBezTo>
                <a:cubicBezTo>
                  <a:pt x="23411" y="188643"/>
                  <a:pt x="0" y="164920"/>
                  <a:pt x="0" y="136166"/>
                </a:cubicBezTo>
                <a:cubicBezTo>
                  <a:pt x="0" y="107770"/>
                  <a:pt x="23411" y="84048"/>
                  <a:pt x="52225" y="84048"/>
                </a:cubicBezTo>
                <a:cubicBezTo>
                  <a:pt x="64111" y="84048"/>
                  <a:pt x="75276" y="88001"/>
                  <a:pt x="84281" y="95190"/>
                </a:cubicBezTo>
                <a:cubicBezTo>
                  <a:pt x="97967" y="73984"/>
                  <a:pt x="121378" y="60325"/>
                  <a:pt x="148031" y="60325"/>
                </a:cubicBezTo>
                <a:close/>
                <a:moveTo>
                  <a:pt x="139341" y="0"/>
                </a:moveTo>
                <a:lnTo>
                  <a:pt x="159110" y="0"/>
                </a:lnTo>
                <a:cubicBezTo>
                  <a:pt x="164861" y="0"/>
                  <a:pt x="170252" y="5034"/>
                  <a:pt x="170252" y="11146"/>
                </a:cubicBezTo>
                <a:lnTo>
                  <a:pt x="170252" y="25169"/>
                </a:lnTo>
                <a:cubicBezTo>
                  <a:pt x="175644" y="26248"/>
                  <a:pt x="181035" y="27686"/>
                  <a:pt x="186427" y="29484"/>
                </a:cubicBezTo>
                <a:lnTo>
                  <a:pt x="193615" y="17259"/>
                </a:lnTo>
                <a:cubicBezTo>
                  <a:pt x="195053" y="14742"/>
                  <a:pt x="197210" y="13304"/>
                  <a:pt x="200085" y="12225"/>
                </a:cubicBezTo>
                <a:cubicBezTo>
                  <a:pt x="202961" y="11506"/>
                  <a:pt x="205836" y="11865"/>
                  <a:pt x="208352" y="13304"/>
                </a:cubicBezTo>
                <a:lnTo>
                  <a:pt x="225605" y="23371"/>
                </a:lnTo>
                <a:cubicBezTo>
                  <a:pt x="228121" y="24810"/>
                  <a:pt x="229918" y="26967"/>
                  <a:pt x="230637" y="29843"/>
                </a:cubicBezTo>
                <a:cubicBezTo>
                  <a:pt x="231715" y="32720"/>
                  <a:pt x="230996" y="35596"/>
                  <a:pt x="229559" y="38473"/>
                </a:cubicBezTo>
                <a:lnTo>
                  <a:pt x="222729" y="50338"/>
                </a:lnTo>
                <a:cubicBezTo>
                  <a:pt x="227043" y="53934"/>
                  <a:pt x="230996" y="58249"/>
                  <a:pt x="234591" y="62563"/>
                </a:cubicBezTo>
                <a:lnTo>
                  <a:pt x="246811" y="55732"/>
                </a:lnTo>
                <a:cubicBezTo>
                  <a:pt x="249327" y="53934"/>
                  <a:pt x="252562" y="53574"/>
                  <a:pt x="255078" y="54653"/>
                </a:cubicBezTo>
                <a:cubicBezTo>
                  <a:pt x="257954" y="55013"/>
                  <a:pt x="260470" y="57170"/>
                  <a:pt x="261908" y="59687"/>
                </a:cubicBezTo>
                <a:lnTo>
                  <a:pt x="271972" y="76586"/>
                </a:lnTo>
                <a:cubicBezTo>
                  <a:pt x="272691" y="78744"/>
                  <a:pt x="272331" y="81261"/>
                  <a:pt x="270175" y="82699"/>
                </a:cubicBezTo>
                <a:cubicBezTo>
                  <a:pt x="269456" y="83058"/>
                  <a:pt x="268737" y="83418"/>
                  <a:pt x="268018" y="83418"/>
                </a:cubicBezTo>
                <a:cubicBezTo>
                  <a:pt x="266221" y="83418"/>
                  <a:pt x="264783" y="82339"/>
                  <a:pt x="264064" y="81261"/>
                </a:cubicBezTo>
                <a:lnTo>
                  <a:pt x="254360" y="64002"/>
                </a:lnTo>
                <a:cubicBezTo>
                  <a:pt x="254000" y="63283"/>
                  <a:pt x="253281" y="62923"/>
                  <a:pt x="252922" y="62923"/>
                </a:cubicBezTo>
                <a:cubicBezTo>
                  <a:pt x="252562" y="62563"/>
                  <a:pt x="251844" y="62563"/>
                  <a:pt x="251484" y="63283"/>
                </a:cubicBezTo>
                <a:lnTo>
                  <a:pt x="236028" y="71912"/>
                </a:lnTo>
                <a:cubicBezTo>
                  <a:pt x="234231" y="72991"/>
                  <a:pt x="231715" y="72631"/>
                  <a:pt x="230277" y="71193"/>
                </a:cubicBezTo>
                <a:cubicBezTo>
                  <a:pt x="225605" y="65080"/>
                  <a:pt x="220213" y="59687"/>
                  <a:pt x="214103" y="55013"/>
                </a:cubicBezTo>
                <a:cubicBezTo>
                  <a:pt x="212665" y="53574"/>
                  <a:pt x="211946" y="51057"/>
                  <a:pt x="213025" y="49260"/>
                </a:cubicBezTo>
                <a:lnTo>
                  <a:pt x="222011" y="33799"/>
                </a:lnTo>
                <a:cubicBezTo>
                  <a:pt x="222729" y="32720"/>
                  <a:pt x="222011" y="31641"/>
                  <a:pt x="221292" y="30922"/>
                </a:cubicBezTo>
                <a:lnTo>
                  <a:pt x="204039" y="20854"/>
                </a:lnTo>
                <a:cubicBezTo>
                  <a:pt x="202961" y="20495"/>
                  <a:pt x="201882" y="20854"/>
                  <a:pt x="201163" y="21933"/>
                </a:cubicBezTo>
                <a:lnTo>
                  <a:pt x="192177" y="37035"/>
                </a:lnTo>
                <a:cubicBezTo>
                  <a:pt x="191099" y="39192"/>
                  <a:pt x="188943" y="39911"/>
                  <a:pt x="187145" y="39192"/>
                </a:cubicBezTo>
                <a:cubicBezTo>
                  <a:pt x="179957" y="36316"/>
                  <a:pt x="172409" y="34158"/>
                  <a:pt x="164861" y="33079"/>
                </a:cubicBezTo>
                <a:cubicBezTo>
                  <a:pt x="162704" y="32720"/>
                  <a:pt x="161266" y="30922"/>
                  <a:pt x="161266" y="28765"/>
                </a:cubicBezTo>
                <a:lnTo>
                  <a:pt x="161266" y="11146"/>
                </a:lnTo>
                <a:cubicBezTo>
                  <a:pt x="161266" y="10068"/>
                  <a:pt x="160188" y="8989"/>
                  <a:pt x="159110" y="8989"/>
                </a:cubicBezTo>
                <a:lnTo>
                  <a:pt x="139341" y="8989"/>
                </a:lnTo>
                <a:cubicBezTo>
                  <a:pt x="137903" y="8989"/>
                  <a:pt x="137184" y="10068"/>
                  <a:pt x="137184" y="11146"/>
                </a:cubicBezTo>
                <a:lnTo>
                  <a:pt x="137184" y="28765"/>
                </a:lnTo>
                <a:cubicBezTo>
                  <a:pt x="137184" y="30922"/>
                  <a:pt x="135387" y="32720"/>
                  <a:pt x="133230" y="33079"/>
                </a:cubicBezTo>
                <a:cubicBezTo>
                  <a:pt x="126042" y="34158"/>
                  <a:pt x="118494" y="36316"/>
                  <a:pt x="111305" y="39192"/>
                </a:cubicBezTo>
                <a:cubicBezTo>
                  <a:pt x="109148" y="39911"/>
                  <a:pt x="106992" y="39192"/>
                  <a:pt x="105913" y="37035"/>
                </a:cubicBezTo>
                <a:lnTo>
                  <a:pt x="96927" y="21933"/>
                </a:lnTo>
                <a:cubicBezTo>
                  <a:pt x="96568" y="20854"/>
                  <a:pt x="95130" y="20495"/>
                  <a:pt x="94052" y="20854"/>
                </a:cubicBezTo>
                <a:lnTo>
                  <a:pt x="76799" y="30922"/>
                </a:lnTo>
                <a:cubicBezTo>
                  <a:pt x="76440" y="31282"/>
                  <a:pt x="76080" y="32001"/>
                  <a:pt x="76080" y="32001"/>
                </a:cubicBezTo>
                <a:cubicBezTo>
                  <a:pt x="76080" y="32720"/>
                  <a:pt x="76080" y="33079"/>
                  <a:pt x="76440" y="33799"/>
                </a:cubicBezTo>
                <a:lnTo>
                  <a:pt x="85426" y="49260"/>
                </a:lnTo>
                <a:cubicBezTo>
                  <a:pt x="86144" y="51057"/>
                  <a:pt x="85785" y="53574"/>
                  <a:pt x="83988" y="55013"/>
                </a:cubicBezTo>
                <a:cubicBezTo>
                  <a:pt x="78237" y="59687"/>
                  <a:pt x="72845" y="65080"/>
                  <a:pt x="67813" y="71193"/>
                </a:cubicBezTo>
                <a:cubicBezTo>
                  <a:pt x="66735" y="72631"/>
                  <a:pt x="64219" y="72991"/>
                  <a:pt x="62422" y="71912"/>
                </a:cubicBezTo>
                <a:lnTo>
                  <a:pt x="46966" y="63283"/>
                </a:lnTo>
                <a:cubicBezTo>
                  <a:pt x="46247" y="62563"/>
                  <a:pt x="45888" y="62563"/>
                  <a:pt x="45528" y="62923"/>
                </a:cubicBezTo>
                <a:cubicBezTo>
                  <a:pt x="45169" y="62923"/>
                  <a:pt x="44450" y="63283"/>
                  <a:pt x="44091" y="64002"/>
                </a:cubicBezTo>
                <a:lnTo>
                  <a:pt x="34027" y="81261"/>
                </a:lnTo>
                <a:cubicBezTo>
                  <a:pt x="32948" y="83418"/>
                  <a:pt x="30432" y="83777"/>
                  <a:pt x="28276" y="82699"/>
                </a:cubicBezTo>
                <a:cubicBezTo>
                  <a:pt x="26119" y="81261"/>
                  <a:pt x="25400" y="78744"/>
                  <a:pt x="26478" y="76586"/>
                </a:cubicBezTo>
                <a:lnTo>
                  <a:pt x="36543" y="59687"/>
                </a:lnTo>
                <a:cubicBezTo>
                  <a:pt x="37980" y="57170"/>
                  <a:pt x="40137" y="55013"/>
                  <a:pt x="43012" y="54653"/>
                </a:cubicBezTo>
                <a:cubicBezTo>
                  <a:pt x="45888" y="53574"/>
                  <a:pt x="49123" y="53934"/>
                  <a:pt x="51279" y="55732"/>
                </a:cubicBezTo>
                <a:lnTo>
                  <a:pt x="63500" y="62563"/>
                </a:lnTo>
                <a:cubicBezTo>
                  <a:pt x="67454" y="58249"/>
                  <a:pt x="71408" y="53934"/>
                  <a:pt x="75721" y="50338"/>
                </a:cubicBezTo>
                <a:lnTo>
                  <a:pt x="68892" y="38473"/>
                </a:lnTo>
                <a:cubicBezTo>
                  <a:pt x="67454" y="35596"/>
                  <a:pt x="66735" y="32720"/>
                  <a:pt x="67454" y="29843"/>
                </a:cubicBezTo>
                <a:cubicBezTo>
                  <a:pt x="68173" y="26967"/>
                  <a:pt x="70329" y="24810"/>
                  <a:pt x="72845" y="23371"/>
                </a:cubicBezTo>
                <a:lnTo>
                  <a:pt x="89739" y="13304"/>
                </a:lnTo>
                <a:cubicBezTo>
                  <a:pt x="92255" y="11865"/>
                  <a:pt x="95490" y="11506"/>
                  <a:pt x="98006" y="12225"/>
                </a:cubicBezTo>
                <a:cubicBezTo>
                  <a:pt x="100881" y="13304"/>
                  <a:pt x="103397" y="14742"/>
                  <a:pt x="104835" y="17259"/>
                </a:cubicBezTo>
                <a:lnTo>
                  <a:pt x="111664" y="29484"/>
                </a:lnTo>
                <a:cubicBezTo>
                  <a:pt x="117056" y="27686"/>
                  <a:pt x="122807" y="26248"/>
                  <a:pt x="128198" y="25169"/>
                </a:cubicBezTo>
                <a:lnTo>
                  <a:pt x="128198" y="11146"/>
                </a:lnTo>
                <a:cubicBezTo>
                  <a:pt x="128198" y="5034"/>
                  <a:pt x="133230" y="0"/>
                  <a:pt x="139341" y="0"/>
                </a:cubicBezTo>
                <a:close/>
              </a:path>
            </a:pathLst>
          </a:custGeom>
          <a:solidFill>
            <a:srgbClr val="FFFFFF"/>
          </a:solidFill>
          <a:ln>
            <a:noFill/>
          </a:ln>
          <a:effectLst/>
        </p:spPr>
        <p:txBody>
          <a:bodyPr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272727"/>
              </a:solidFill>
              <a:effectLst/>
              <a:uLnTx/>
              <a:uFillTx/>
              <a:latin typeface="Lato Light" panose="020F0502020204030203" pitchFamily="34" charset="0"/>
              <a:ea typeface="+mn-ea"/>
              <a:cs typeface="+mn-cs"/>
            </a:endParaRPr>
          </a:p>
        </p:txBody>
      </p:sp>
      <p:sp>
        <p:nvSpPr>
          <p:cNvPr id="28" name="Freeform 944">
            <a:extLst>
              <a:ext uri="{FF2B5EF4-FFF2-40B4-BE49-F238E27FC236}">
                <a16:creationId xmlns:a16="http://schemas.microsoft.com/office/drawing/2014/main" id="{E89EE0E7-3A6A-FD4D-98DA-CA0DEE230CFC}"/>
              </a:ext>
            </a:extLst>
          </p:cNvPr>
          <p:cNvSpPr>
            <a:spLocks noChangeAspect="1" noChangeArrowheads="1"/>
          </p:cNvSpPr>
          <p:nvPr/>
        </p:nvSpPr>
        <p:spPr bwMode="auto">
          <a:xfrm>
            <a:off x="9532545" y="1738490"/>
            <a:ext cx="512884" cy="464996"/>
          </a:xfrm>
          <a:custGeom>
            <a:avLst/>
            <a:gdLst>
              <a:gd name="T0" fmla="*/ 2873064 w 291740"/>
              <a:gd name="T1" fmla="*/ 2652346 h 244094"/>
              <a:gd name="T2" fmla="*/ 331277 w 291740"/>
              <a:gd name="T3" fmla="*/ 2652346 h 244094"/>
              <a:gd name="T4" fmla="*/ 2558958 w 291740"/>
              <a:gd name="T5" fmla="*/ 2118299 h 244094"/>
              <a:gd name="T6" fmla="*/ 2508753 w 291740"/>
              <a:gd name="T7" fmla="*/ 2074338 h 244094"/>
              <a:gd name="T8" fmla="*/ 2245261 w 291740"/>
              <a:gd name="T9" fmla="*/ 2158571 h 244094"/>
              <a:gd name="T10" fmla="*/ 1996464 w 291740"/>
              <a:gd name="T11" fmla="*/ 2074338 h 244094"/>
              <a:gd name="T12" fmla="*/ 1952865 w 291740"/>
              <a:gd name="T13" fmla="*/ 2118299 h 244094"/>
              <a:gd name="T14" fmla="*/ 1791937 w 291740"/>
              <a:gd name="T15" fmla="*/ 2118299 h 244094"/>
              <a:gd name="T16" fmla="*/ 1743634 w 291740"/>
              <a:gd name="T17" fmla="*/ 2074338 h 244094"/>
              <a:gd name="T18" fmla="*/ 1479990 w 291740"/>
              <a:gd name="T19" fmla="*/ 2158571 h 244094"/>
              <a:gd name="T20" fmla="*/ 1216528 w 291740"/>
              <a:gd name="T21" fmla="*/ 2074338 h 244094"/>
              <a:gd name="T22" fmla="*/ 1168242 w 291740"/>
              <a:gd name="T23" fmla="*/ 2118299 h 244094"/>
              <a:gd name="T24" fmla="*/ 1024733 w 291740"/>
              <a:gd name="T25" fmla="*/ 2118299 h 244094"/>
              <a:gd name="T26" fmla="*/ 972421 w 291740"/>
              <a:gd name="T27" fmla="*/ 2074338 h 244094"/>
              <a:gd name="T28" fmla="*/ 714888 w 291740"/>
              <a:gd name="T29" fmla="*/ 2158571 h 244094"/>
              <a:gd name="T30" fmla="*/ 2545716 w 291740"/>
              <a:gd name="T31" fmla="*/ 1810647 h 244094"/>
              <a:gd name="T32" fmla="*/ 2493401 w 291740"/>
              <a:gd name="T33" fmla="*/ 1861275 h 244094"/>
              <a:gd name="T34" fmla="*/ 2332285 w 291740"/>
              <a:gd name="T35" fmla="*/ 1861275 h 244094"/>
              <a:gd name="T36" fmla="*/ 2282068 w 291740"/>
              <a:gd name="T37" fmla="*/ 1810647 h 244094"/>
              <a:gd name="T38" fmla="*/ 2020524 w 291740"/>
              <a:gd name="T39" fmla="*/ 1911901 h 244094"/>
              <a:gd name="T40" fmla="*/ 1739612 w 291740"/>
              <a:gd name="T41" fmla="*/ 1810647 h 244094"/>
              <a:gd name="T42" fmla="*/ 1691326 w 291740"/>
              <a:gd name="T43" fmla="*/ 1861275 h 244094"/>
              <a:gd name="T44" fmla="*/ 1530214 w 291740"/>
              <a:gd name="T45" fmla="*/ 1861275 h 244094"/>
              <a:gd name="T46" fmla="*/ 1479990 w 291740"/>
              <a:gd name="T47" fmla="*/ 1810647 h 244094"/>
              <a:gd name="T48" fmla="*/ 1203100 w 291740"/>
              <a:gd name="T49" fmla="*/ 1911901 h 244094"/>
              <a:gd name="T50" fmla="*/ 939485 w 291740"/>
              <a:gd name="T51" fmla="*/ 1810647 h 244094"/>
              <a:gd name="T52" fmla="*/ 889258 w 291740"/>
              <a:gd name="T53" fmla="*/ 1861275 h 244094"/>
              <a:gd name="T54" fmla="*/ 728141 w 291740"/>
              <a:gd name="T55" fmla="*/ 1861275 h 244094"/>
              <a:gd name="T56" fmla="*/ 677922 w 291740"/>
              <a:gd name="T57" fmla="*/ 1810647 h 244094"/>
              <a:gd name="T58" fmla="*/ 2990442 w 291740"/>
              <a:gd name="T59" fmla="*/ 1106339 h 244094"/>
              <a:gd name="T60" fmla="*/ 209949 w 291740"/>
              <a:gd name="T61" fmla="*/ 879503 h 244094"/>
              <a:gd name="T62" fmla="*/ 324800 w 291740"/>
              <a:gd name="T63" fmla="*/ 994900 h 244094"/>
              <a:gd name="T64" fmla="*/ 990216 w 291740"/>
              <a:gd name="T65" fmla="*/ 421852 h 244094"/>
              <a:gd name="T66" fmla="*/ 796139 w 291740"/>
              <a:gd name="T67" fmla="*/ 1456554 h 244094"/>
              <a:gd name="T68" fmla="*/ 538698 w 291740"/>
              <a:gd name="T69" fmla="*/ 2343991 h 244094"/>
              <a:gd name="T70" fmla="*/ 2851812 w 291740"/>
              <a:gd name="T71" fmla="*/ 1150107 h 244094"/>
              <a:gd name="T72" fmla="*/ 2328983 w 291740"/>
              <a:gd name="T73" fmla="*/ 1420740 h 244094"/>
              <a:gd name="T74" fmla="*/ 1639777 w 291740"/>
              <a:gd name="T75" fmla="*/ 1181955 h 244094"/>
              <a:gd name="T76" fmla="*/ 2237882 w 291740"/>
              <a:gd name="T77" fmla="*/ 99486 h 244094"/>
              <a:gd name="T78" fmla="*/ 2352749 w 291740"/>
              <a:gd name="T79" fmla="*/ 214888 h 244094"/>
              <a:gd name="T80" fmla="*/ 851586 w 291740"/>
              <a:gd name="T81" fmla="*/ 214888 h 244094"/>
              <a:gd name="T82" fmla="*/ 962493 w 291740"/>
              <a:gd name="T83" fmla="*/ 99486 h 244094"/>
              <a:gd name="T84" fmla="*/ 1120924 w 291740"/>
              <a:gd name="T85" fmla="*/ 354177 h 244094"/>
              <a:gd name="T86" fmla="*/ 2027950 w 291740"/>
              <a:gd name="T87" fmla="*/ 214888 h 244094"/>
              <a:gd name="T88" fmla="*/ 2309170 w 291740"/>
              <a:gd name="T89" fmla="*/ 409908 h 244094"/>
              <a:gd name="T90" fmla="*/ 2784481 w 291740"/>
              <a:gd name="T91" fmla="*/ 994900 h 244094"/>
              <a:gd name="T92" fmla="*/ 2998367 w 291740"/>
              <a:gd name="T93" fmla="*/ 1205816 h 244094"/>
              <a:gd name="T94" fmla="*/ 499050 w 291740"/>
              <a:gd name="T95" fmla="*/ 2439522 h 244094"/>
              <a:gd name="T96" fmla="*/ 0 w 291740"/>
              <a:gd name="T97" fmla="*/ 994900 h 244094"/>
              <a:gd name="T98" fmla="*/ 407963 w 291740"/>
              <a:gd name="T99" fmla="*/ 1070517 h 244094"/>
              <a:gd name="T100" fmla="*/ 752573 w 291740"/>
              <a:gd name="T101" fmla="*/ 214888 h 2440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91740" h="244094">
                <a:moveTo>
                  <a:pt x="34468" y="234950"/>
                </a:moveTo>
                <a:lnTo>
                  <a:pt x="257274" y="234950"/>
                </a:lnTo>
                <a:cubicBezTo>
                  <a:pt x="259785" y="234950"/>
                  <a:pt x="261579" y="237236"/>
                  <a:pt x="261579" y="239522"/>
                </a:cubicBezTo>
                <a:cubicBezTo>
                  <a:pt x="261579" y="242189"/>
                  <a:pt x="259785" y="244094"/>
                  <a:pt x="257274" y="244094"/>
                </a:cubicBezTo>
                <a:lnTo>
                  <a:pt x="34468" y="244094"/>
                </a:lnTo>
                <a:cubicBezTo>
                  <a:pt x="31957" y="244094"/>
                  <a:pt x="30163" y="242189"/>
                  <a:pt x="30163" y="239522"/>
                </a:cubicBezTo>
                <a:cubicBezTo>
                  <a:pt x="30163" y="237236"/>
                  <a:pt x="31957" y="234950"/>
                  <a:pt x="34468" y="234950"/>
                </a:cubicBezTo>
                <a:close/>
                <a:moveTo>
                  <a:pt x="228410" y="187325"/>
                </a:moveTo>
                <a:cubicBezTo>
                  <a:pt x="231077" y="187325"/>
                  <a:pt x="232982" y="188979"/>
                  <a:pt x="232982" y="191294"/>
                </a:cubicBezTo>
                <a:cubicBezTo>
                  <a:pt x="232982" y="193278"/>
                  <a:pt x="231077" y="194931"/>
                  <a:pt x="228410" y="194931"/>
                </a:cubicBezTo>
                <a:cubicBezTo>
                  <a:pt x="225743" y="194931"/>
                  <a:pt x="223838" y="193278"/>
                  <a:pt x="223838" y="191294"/>
                </a:cubicBezTo>
                <a:cubicBezTo>
                  <a:pt x="223838" y="188979"/>
                  <a:pt x="225743" y="187325"/>
                  <a:pt x="228410" y="187325"/>
                </a:cubicBezTo>
                <a:close/>
                <a:moveTo>
                  <a:pt x="204421" y="187325"/>
                </a:moveTo>
                <a:cubicBezTo>
                  <a:pt x="206986" y="187325"/>
                  <a:pt x="209184" y="188979"/>
                  <a:pt x="209184" y="191294"/>
                </a:cubicBezTo>
                <a:cubicBezTo>
                  <a:pt x="209184" y="193278"/>
                  <a:pt x="206986" y="194931"/>
                  <a:pt x="204421" y="194931"/>
                </a:cubicBezTo>
                <a:cubicBezTo>
                  <a:pt x="201857" y="194931"/>
                  <a:pt x="200025" y="193278"/>
                  <a:pt x="200025" y="191294"/>
                </a:cubicBezTo>
                <a:cubicBezTo>
                  <a:pt x="200025" y="188979"/>
                  <a:pt x="201857" y="187325"/>
                  <a:pt x="204421" y="187325"/>
                </a:cubicBezTo>
                <a:close/>
                <a:moveTo>
                  <a:pt x="181769" y="187325"/>
                </a:moveTo>
                <a:cubicBezTo>
                  <a:pt x="183754" y="187325"/>
                  <a:pt x="185407" y="188979"/>
                  <a:pt x="185407" y="191294"/>
                </a:cubicBezTo>
                <a:cubicBezTo>
                  <a:pt x="185407" y="193278"/>
                  <a:pt x="183754" y="194931"/>
                  <a:pt x="181769" y="194931"/>
                </a:cubicBezTo>
                <a:cubicBezTo>
                  <a:pt x="179454" y="194931"/>
                  <a:pt x="177800" y="193278"/>
                  <a:pt x="177800" y="191294"/>
                </a:cubicBezTo>
                <a:cubicBezTo>
                  <a:pt x="177800" y="188979"/>
                  <a:pt x="179454" y="187325"/>
                  <a:pt x="181769" y="187325"/>
                </a:cubicBezTo>
                <a:close/>
                <a:moveTo>
                  <a:pt x="158750" y="187325"/>
                </a:moveTo>
                <a:cubicBezTo>
                  <a:pt x="161315" y="187325"/>
                  <a:pt x="163147" y="188979"/>
                  <a:pt x="163147" y="191294"/>
                </a:cubicBezTo>
                <a:cubicBezTo>
                  <a:pt x="163147" y="193278"/>
                  <a:pt x="161315" y="194931"/>
                  <a:pt x="158750" y="194931"/>
                </a:cubicBezTo>
                <a:cubicBezTo>
                  <a:pt x="156186" y="194931"/>
                  <a:pt x="153988" y="193278"/>
                  <a:pt x="153988" y="191294"/>
                </a:cubicBezTo>
                <a:cubicBezTo>
                  <a:pt x="153988" y="188979"/>
                  <a:pt x="156186" y="187325"/>
                  <a:pt x="158750" y="187325"/>
                </a:cubicBezTo>
                <a:close/>
                <a:moveTo>
                  <a:pt x="134747" y="187325"/>
                </a:moveTo>
                <a:cubicBezTo>
                  <a:pt x="137033" y="187325"/>
                  <a:pt x="139319" y="188979"/>
                  <a:pt x="139319" y="191294"/>
                </a:cubicBezTo>
                <a:cubicBezTo>
                  <a:pt x="139319" y="193278"/>
                  <a:pt x="137033" y="194931"/>
                  <a:pt x="134747" y="194931"/>
                </a:cubicBezTo>
                <a:cubicBezTo>
                  <a:pt x="132461" y="194931"/>
                  <a:pt x="130175" y="193278"/>
                  <a:pt x="130175" y="191294"/>
                </a:cubicBezTo>
                <a:cubicBezTo>
                  <a:pt x="130175" y="188979"/>
                  <a:pt x="132461" y="187325"/>
                  <a:pt x="134747" y="187325"/>
                </a:cubicBezTo>
                <a:close/>
                <a:moveTo>
                  <a:pt x="110759" y="187325"/>
                </a:moveTo>
                <a:cubicBezTo>
                  <a:pt x="113323" y="187325"/>
                  <a:pt x="115522" y="188979"/>
                  <a:pt x="115522" y="191294"/>
                </a:cubicBezTo>
                <a:cubicBezTo>
                  <a:pt x="115522" y="193278"/>
                  <a:pt x="113323" y="194931"/>
                  <a:pt x="110759" y="194931"/>
                </a:cubicBezTo>
                <a:cubicBezTo>
                  <a:pt x="108195" y="194931"/>
                  <a:pt x="106363" y="193278"/>
                  <a:pt x="106363" y="191294"/>
                </a:cubicBezTo>
                <a:cubicBezTo>
                  <a:pt x="106363" y="188979"/>
                  <a:pt x="108195" y="187325"/>
                  <a:pt x="110759" y="187325"/>
                </a:cubicBezTo>
                <a:close/>
                <a:moveTo>
                  <a:pt x="88534" y="187325"/>
                </a:moveTo>
                <a:cubicBezTo>
                  <a:pt x="91098" y="187325"/>
                  <a:pt x="93297" y="188979"/>
                  <a:pt x="93297" y="191294"/>
                </a:cubicBezTo>
                <a:cubicBezTo>
                  <a:pt x="93297" y="193278"/>
                  <a:pt x="91098" y="194931"/>
                  <a:pt x="88534" y="194931"/>
                </a:cubicBezTo>
                <a:cubicBezTo>
                  <a:pt x="86336" y="194931"/>
                  <a:pt x="84138" y="193278"/>
                  <a:pt x="84138" y="191294"/>
                </a:cubicBezTo>
                <a:cubicBezTo>
                  <a:pt x="84138" y="188979"/>
                  <a:pt x="86336" y="187325"/>
                  <a:pt x="88534" y="187325"/>
                </a:cubicBezTo>
                <a:close/>
                <a:moveTo>
                  <a:pt x="65087" y="187325"/>
                </a:moveTo>
                <a:cubicBezTo>
                  <a:pt x="67652" y="187325"/>
                  <a:pt x="69484" y="188979"/>
                  <a:pt x="69484" y="191294"/>
                </a:cubicBezTo>
                <a:cubicBezTo>
                  <a:pt x="69484" y="193278"/>
                  <a:pt x="67652" y="194931"/>
                  <a:pt x="65087" y="194931"/>
                </a:cubicBezTo>
                <a:cubicBezTo>
                  <a:pt x="62523" y="194931"/>
                  <a:pt x="60325" y="193278"/>
                  <a:pt x="60325" y="191294"/>
                </a:cubicBezTo>
                <a:cubicBezTo>
                  <a:pt x="60325" y="188979"/>
                  <a:pt x="62523" y="187325"/>
                  <a:pt x="65087" y="187325"/>
                </a:cubicBezTo>
                <a:close/>
                <a:moveTo>
                  <a:pt x="231776" y="163512"/>
                </a:moveTo>
                <a:cubicBezTo>
                  <a:pt x="234340" y="163512"/>
                  <a:pt x="236172" y="165798"/>
                  <a:pt x="236172" y="168084"/>
                </a:cubicBezTo>
                <a:cubicBezTo>
                  <a:pt x="236172" y="170751"/>
                  <a:pt x="234340" y="172656"/>
                  <a:pt x="231776" y="172656"/>
                </a:cubicBezTo>
                <a:cubicBezTo>
                  <a:pt x="229211" y="172656"/>
                  <a:pt x="227013" y="170751"/>
                  <a:pt x="227013" y="168084"/>
                </a:cubicBezTo>
                <a:cubicBezTo>
                  <a:pt x="227013" y="165798"/>
                  <a:pt x="229211" y="163512"/>
                  <a:pt x="231776" y="163512"/>
                </a:cubicBezTo>
                <a:close/>
                <a:moveTo>
                  <a:pt x="207772" y="163512"/>
                </a:moveTo>
                <a:cubicBezTo>
                  <a:pt x="210439" y="163512"/>
                  <a:pt x="212344" y="165798"/>
                  <a:pt x="212344" y="168084"/>
                </a:cubicBezTo>
                <a:cubicBezTo>
                  <a:pt x="212344" y="170751"/>
                  <a:pt x="210439" y="172656"/>
                  <a:pt x="207772" y="172656"/>
                </a:cubicBezTo>
                <a:cubicBezTo>
                  <a:pt x="205105" y="172656"/>
                  <a:pt x="203200" y="170751"/>
                  <a:pt x="203200" y="168084"/>
                </a:cubicBezTo>
                <a:cubicBezTo>
                  <a:pt x="203200" y="165798"/>
                  <a:pt x="205105" y="163512"/>
                  <a:pt x="207772" y="163512"/>
                </a:cubicBezTo>
                <a:close/>
                <a:moveTo>
                  <a:pt x="183960" y="163512"/>
                </a:moveTo>
                <a:cubicBezTo>
                  <a:pt x="186627" y="163512"/>
                  <a:pt x="188532" y="165798"/>
                  <a:pt x="188532" y="168084"/>
                </a:cubicBezTo>
                <a:cubicBezTo>
                  <a:pt x="188532" y="170751"/>
                  <a:pt x="186627" y="172656"/>
                  <a:pt x="183960" y="172656"/>
                </a:cubicBezTo>
                <a:cubicBezTo>
                  <a:pt x="181674" y="172656"/>
                  <a:pt x="179388" y="170751"/>
                  <a:pt x="179388" y="168084"/>
                </a:cubicBezTo>
                <a:cubicBezTo>
                  <a:pt x="179388" y="165798"/>
                  <a:pt x="181674" y="163512"/>
                  <a:pt x="183960" y="163512"/>
                </a:cubicBezTo>
                <a:close/>
                <a:moveTo>
                  <a:pt x="158384" y="163512"/>
                </a:moveTo>
                <a:cubicBezTo>
                  <a:pt x="160948" y="163512"/>
                  <a:pt x="163147" y="165798"/>
                  <a:pt x="163147" y="168084"/>
                </a:cubicBezTo>
                <a:cubicBezTo>
                  <a:pt x="163147" y="170751"/>
                  <a:pt x="160948" y="172656"/>
                  <a:pt x="158384" y="172656"/>
                </a:cubicBezTo>
                <a:cubicBezTo>
                  <a:pt x="155820" y="172656"/>
                  <a:pt x="153988" y="170751"/>
                  <a:pt x="153988" y="168084"/>
                </a:cubicBezTo>
                <a:cubicBezTo>
                  <a:pt x="153988" y="165798"/>
                  <a:pt x="155820" y="163512"/>
                  <a:pt x="158384" y="163512"/>
                </a:cubicBezTo>
                <a:close/>
                <a:moveTo>
                  <a:pt x="134747" y="163512"/>
                </a:moveTo>
                <a:cubicBezTo>
                  <a:pt x="137033" y="163512"/>
                  <a:pt x="139319" y="165798"/>
                  <a:pt x="139319" y="168084"/>
                </a:cubicBezTo>
                <a:cubicBezTo>
                  <a:pt x="139319" y="170751"/>
                  <a:pt x="137033" y="172656"/>
                  <a:pt x="134747" y="172656"/>
                </a:cubicBezTo>
                <a:cubicBezTo>
                  <a:pt x="132080" y="172656"/>
                  <a:pt x="130175" y="170751"/>
                  <a:pt x="130175" y="168084"/>
                </a:cubicBezTo>
                <a:cubicBezTo>
                  <a:pt x="130175" y="165798"/>
                  <a:pt x="132080" y="163512"/>
                  <a:pt x="134747" y="163512"/>
                </a:cubicBezTo>
                <a:close/>
                <a:moveTo>
                  <a:pt x="109537" y="163512"/>
                </a:moveTo>
                <a:cubicBezTo>
                  <a:pt x="111735" y="163512"/>
                  <a:pt x="113934" y="165798"/>
                  <a:pt x="113934" y="168084"/>
                </a:cubicBezTo>
                <a:cubicBezTo>
                  <a:pt x="113934" y="170751"/>
                  <a:pt x="111735" y="172656"/>
                  <a:pt x="109537" y="172656"/>
                </a:cubicBezTo>
                <a:cubicBezTo>
                  <a:pt x="106973" y="172656"/>
                  <a:pt x="104775" y="170751"/>
                  <a:pt x="104775" y="168084"/>
                </a:cubicBezTo>
                <a:cubicBezTo>
                  <a:pt x="104775" y="165798"/>
                  <a:pt x="106973" y="163512"/>
                  <a:pt x="109537" y="163512"/>
                </a:cubicBezTo>
                <a:close/>
                <a:moveTo>
                  <a:pt x="85535" y="163512"/>
                </a:moveTo>
                <a:cubicBezTo>
                  <a:pt x="88202" y="163512"/>
                  <a:pt x="90107" y="165798"/>
                  <a:pt x="90107" y="168084"/>
                </a:cubicBezTo>
                <a:cubicBezTo>
                  <a:pt x="90107" y="170751"/>
                  <a:pt x="88202" y="172656"/>
                  <a:pt x="85535" y="172656"/>
                </a:cubicBezTo>
                <a:cubicBezTo>
                  <a:pt x="82868" y="172656"/>
                  <a:pt x="80963" y="170751"/>
                  <a:pt x="80963" y="168084"/>
                </a:cubicBezTo>
                <a:cubicBezTo>
                  <a:pt x="80963" y="165798"/>
                  <a:pt x="82868" y="163512"/>
                  <a:pt x="85535" y="163512"/>
                </a:cubicBezTo>
                <a:close/>
                <a:moveTo>
                  <a:pt x="61722" y="163512"/>
                </a:moveTo>
                <a:cubicBezTo>
                  <a:pt x="64389" y="163512"/>
                  <a:pt x="66294" y="165798"/>
                  <a:pt x="66294" y="168084"/>
                </a:cubicBezTo>
                <a:cubicBezTo>
                  <a:pt x="66294" y="170751"/>
                  <a:pt x="64389" y="172656"/>
                  <a:pt x="61722" y="172656"/>
                </a:cubicBezTo>
                <a:cubicBezTo>
                  <a:pt x="59055" y="172656"/>
                  <a:pt x="57150" y="170751"/>
                  <a:pt x="57150" y="168084"/>
                </a:cubicBezTo>
                <a:cubicBezTo>
                  <a:pt x="57150" y="165798"/>
                  <a:pt x="59055" y="163512"/>
                  <a:pt x="61722" y="163512"/>
                </a:cubicBezTo>
                <a:close/>
                <a:moveTo>
                  <a:pt x="272266" y="79424"/>
                </a:moveTo>
                <a:cubicBezTo>
                  <a:pt x="266857" y="79424"/>
                  <a:pt x="262169" y="84096"/>
                  <a:pt x="262169" y="89846"/>
                </a:cubicBezTo>
                <a:cubicBezTo>
                  <a:pt x="262169" y="95237"/>
                  <a:pt x="266857" y="99909"/>
                  <a:pt x="272266" y="99909"/>
                </a:cubicBezTo>
                <a:cubicBezTo>
                  <a:pt x="278397" y="99909"/>
                  <a:pt x="282724" y="95237"/>
                  <a:pt x="282724" y="89846"/>
                </a:cubicBezTo>
                <a:cubicBezTo>
                  <a:pt x="282724" y="84096"/>
                  <a:pt x="278397" y="79424"/>
                  <a:pt x="272266" y="79424"/>
                </a:cubicBezTo>
                <a:close/>
                <a:moveTo>
                  <a:pt x="19113" y="79424"/>
                </a:moveTo>
                <a:cubicBezTo>
                  <a:pt x="13343" y="79424"/>
                  <a:pt x="8655" y="84096"/>
                  <a:pt x="8655" y="89846"/>
                </a:cubicBezTo>
                <a:cubicBezTo>
                  <a:pt x="8655" y="95237"/>
                  <a:pt x="13343" y="99909"/>
                  <a:pt x="19113" y="99909"/>
                </a:cubicBezTo>
                <a:cubicBezTo>
                  <a:pt x="24882" y="99909"/>
                  <a:pt x="29570" y="95237"/>
                  <a:pt x="29570" y="89846"/>
                </a:cubicBezTo>
                <a:cubicBezTo>
                  <a:pt x="29570" y="84096"/>
                  <a:pt x="24882" y="79424"/>
                  <a:pt x="19113" y="79424"/>
                </a:cubicBezTo>
                <a:close/>
                <a:moveTo>
                  <a:pt x="94482" y="37017"/>
                </a:moveTo>
                <a:cubicBezTo>
                  <a:pt x="93039" y="37735"/>
                  <a:pt x="91597" y="37735"/>
                  <a:pt x="90154" y="38095"/>
                </a:cubicBezTo>
                <a:lnTo>
                  <a:pt x="79336" y="128300"/>
                </a:lnTo>
                <a:cubicBezTo>
                  <a:pt x="79336" y="129738"/>
                  <a:pt x="78614" y="131175"/>
                  <a:pt x="77172" y="131894"/>
                </a:cubicBezTo>
                <a:cubicBezTo>
                  <a:pt x="75369" y="132253"/>
                  <a:pt x="73926" y="132253"/>
                  <a:pt x="72484" y="131535"/>
                </a:cubicBezTo>
                <a:lnTo>
                  <a:pt x="32095" y="103862"/>
                </a:lnTo>
                <a:cubicBezTo>
                  <a:pt x="30652" y="104940"/>
                  <a:pt x="29210" y="106018"/>
                  <a:pt x="27046" y="106737"/>
                </a:cubicBezTo>
                <a:lnTo>
                  <a:pt x="49044" y="211677"/>
                </a:lnTo>
                <a:lnTo>
                  <a:pt x="242335" y="211677"/>
                </a:lnTo>
                <a:lnTo>
                  <a:pt x="264333" y="106737"/>
                </a:lnTo>
                <a:cubicBezTo>
                  <a:pt x="262890" y="106018"/>
                  <a:pt x="261087" y="104940"/>
                  <a:pt x="259645" y="103862"/>
                </a:cubicBezTo>
                <a:lnTo>
                  <a:pt x="219255" y="131535"/>
                </a:lnTo>
                <a:cubicBezTo>
                  <a:pt x="217813" y="132253"/>
                  <a:pt x="216010" y="132613"/>
                  <a:pt x="214567" y="131894"/>
                </a:cubicBezTo>
                <a:cubicBezTo>
                  <a:pt x="213486" y="131175"/>
                  <a:pt x="212404" y="129738"/>
                  <a:pt x="212043" y="128300"/>
                </a:cubicBezTo>
                <a:lnTo>
                  <a:pt x="201585" y="38095"/>
                </a:lnTo>
                <a:cubicBezTo>
                  <a:pt x="200143" y="37735"/>
                  <a:pt x="198700" y="37735"/>
                  <a:pt x="196897" y="37017"/>
                </a:cubicBezTo>
                <a:lnTo>
                  <a:pt x="149295" y="106737"/>
                </a:lnTo>
                <a:cubicBezTo>
                  <a:pt x="147853" y="109253"/>
                  <a:pt x="143886" y="109253"/>
                  <a:pt x="142083" y="106737"/>
                </a:cubicBezTo>
                <a:lnTo>
                  <a:pt x="94482" y="37017"/>
                </a:lnTo>
                <a:close/>
                <a:moveTo>
                  <a:pt x="203749" y="8985"/>
                </a:moveTo>
                <a:cubicBezTo>
                  <a:pt x="197979" y="8985"/>
                  <a:pt x="193652" y="13657"/>
                  <a:pt x="193652" y="19407"/>
                </a:cubicBezTo>
                <a:cubicBezTo>
                  <a:pt x="193652" y="24797"/>
                  <a:pt x="197979" y="29469"/>
                  <a:pt x="203749" y="29469"/>
                </a:cubicBezTo>
                <a:cubicBezTo>
                  <a:pt x="209519" y="29469"/>
                  <a:pt x="214207" y="24797"/>
                  <a:pt x="214207" y="19407"/>
                </a:cubicBezTo>
                <a:cubicBezTo>
                  <a:pt x="214207" y="13657"/>
                  <a:pt x="209519" y="8985"/>
                  <a:pt x="203749" y="8985"/>
                </a:cubicBezTo>
                <a:close/>
                <a:moveTo>
                  <a:pt x="87630" y="8985"/>
                </a:moveTo>
                <a:cubicBezTo>
                  <a:pt x="82221" y="8985"/>
                  <a:pt x="77533" y="13657"/>
                  <a:pt x="77533" y="19407"/>
                </a:cubicBezTo>
                <a:cubicBezTo>
                  <a:pt x="77533" y="24797"/>
                  <a:pt x="82221" y="29469"/>
                  <a:pt x="87630" y="29469"/>
                </a:cubicBezTo>
                <a:cubicBezTo>
                  <a:pt x="93400" y="29469"/>
                  <a:pt x="98088" y="24797"/>
                  <a:pt x="98088" y="19407"/>
                </a:cubicBezTo>
                <a:cubicBezTo>
                  <a:pt x="98088" y="13657"/>
                  <a:pt x="93400" y="8985"/>
                  <a:pt x="87630" y="8985"/>
                </a:cubicBezTo>
                <a:close/>
                <a:moveTo>
                  <a:pt x="87630" y="0"/>
                </a:moveTo>
                <a:cubicBezTo>
                  <a:pt x="98448" y="0"/>
                  <a:pt x="106743" y="8625"/>
                  <a:pt x="106743" y="19407"/>
                </a:cubicBezTo>
                <a:cubicBezTo>
                  <a:pt x="106743" y="24079"/>
                  <a:pt x="104940" y="28391"/>
                  <a:pt x="102055" y="31985"/>
                </a:cubicBezTo>
                <a:lnTo>
                  <a:pt x="145689" y="96674"/>
                </a:lnTo>
                <a:lnTo>
                  <a:pt x="190045" y="31985"/>
                </a:lnTo>
                <a:cubicBezTo>
                  <a:pt x="186800" y="28391"/>
                  <a:pt x="184636" y="24079"/>
                  <a:pt x="184636" y="19407"/>
                </a:cubicBezTo>
                <a:cubicBezTo>
                  <a:pt x="184636" y="8625"/>
                  <a:pt x="193291" y="0"/>
                  <a:pt x="203749" y="0"/>
                </a:cubicBezTo>
                <a:cubicBezTo>
                  <a:pt x="214567" y="0"/>
                  <a:pt x="223222" y="8625"/>
                  <a:pt x="223222" y="19407"/>
                </a:cubicBezTo>
                <a:cubicBezTo>
                  <a:pt x="223222" y="27673"/>
                  <a:pt x="217813" y="34501"/>
                  <a:pt x="210240" y="37017"/>
                </a:cubicBezTo>
                <a:lnTo>
                  <a:pt x="220337" y="120034"/>
                </a:lnTo>
                <a:lnTo>
                  <a:pt x="254596" y="96674"/>
                </a:lnTo>
                <a:cubicBezTo>
                  <a:pt x="253875" y="94518"/>
                  <a:pt x="253514" y="92002"/>
                  <a:pt x="253514" y="89846"/>
                </a:cubicBezTo>
                <a:cubicBezTo>
                  <a:pt x="253514" y="79065"/>
                  <a:pt x="261808" y="70439"/>
                  <a:pt x="272266" y="70439"/>
                </a:cubicBezTo>
                <a:cubicBezTo>
                  <a:pt x="283085" y="70439"/>
                  <a:pt x="291740" y="79065"/>
                  <a:pt x="291740" y="89846"/>
                </a:cubicBezTo>
                <a:cubicBezTo>
                  <a:pt x="291740" y="100268"/>
                  <a:pt x="283085" y="108175"/>
                  <a:pt x="272987" y="108893"/>
                </a:cubicBezTo>
                <a:lnTo>
                  <a:pt x="250269" y="216709"/>
                </a:lnTo>
                <a:cubicBezTo>
                  <a:pt x="249908" y="218865"/>
                  <a:pt x="248105" y="220303"/>
                  <a:pt x="245941" y="220303"/>
                </a:cubicBezTo>
                <a:lnTo>
                  <a:pt x="45438" y="220303"/>
                </a:lnTo>
                <a:cubicBezTo>
                  <a:pt x="43635" y="220303"/>
                  <a:pt x="41831" y="218865"/>
                  <a:pt x="41471" y="216709"/>
                </a:cubicBezTo>
                <a:lnTo>
                  <a:pt x="18752" y="108893"/>
                </a:lnTo>
                <a:cubicBezTo>
                  <a:pt x="8294" y="108175"/>
                  <a:pt x="0" y="100268"/>
                  <a:pt x="0" y="89846"/>
                </a:cubicBezTo>
                <a:cubicBezTo>
                  <a:pt x="0" y="79065"/>
                  <a:pt x="8655" y="70439"/>
                  <a:pt x="19113" y="70439"/>
                </a:cubicBezTo>
                <a:cubicBezTo>
                  <a:pt x="29931" y="70439"/>
                  <a:pt x="38225" y="79065"/>
                  <a:pt x="38225" y="89846"/>
                </a:cubicBezTo>
                <a:cubicBezTo>
                  <a:pt x="38225" y="92002"/>
                  <a:pt x="37865" y="94518"/>
                  <a:pt x="37143" y="96674"/>
                </a:cubicBezTo>
                <a:lnTo>
                  <a:pt x="71763" y="120034"/>
                </a:lnTo>
                <a:lnTo>
                  <a:pt x="81139" y="37017"/>
                </a:lnTo>
                <a:cubicBezTo>
                  <a:pt x="73926" y="34501"/>
                  <a:pt x="68517" y="27673"/>
                  <a:pt x="68517" y="19407"/>
                </a:cubicBezTo>
                <a:cubicBezTo>
                  <a:pt x="68517" y="8625"/>
                  <a:pt x="77172" y="0"/>
                  <a:pt x="87630" y="0"/>
                </a:cubicBezTo>
                <a:close/>
              </a:path>
            </a:pathLst>
          </a:custGeom>
          <a:solidFill>
            <a:srgbClr val="FFFFFF"/>
          </a:solidFill>
          <a:ln>
            <a:noFill/>
          </a:ln>
          <a:effectLst/>
        </p:spPr>
        <p:txBody>
          <a:bodyPr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272727"/>
              </a:solidFill>
              <a:effectLst/>
              <a:uLnTx/>
              <a:uFillTx/>
              <a:latin typeface="Lato Light" panose="020F0502020204030203" pitchFamily="34" charset="0"/>
              <a:ea typeface="+mn-ea"/>
              <a:cs typeface="+mn-cs"/>
            </a:endParaRPr>
          </a:p>
        </p:txBody>
      </p:sp>
      <p:sp>
        <p:nvSpPr>
          <p:cNvPr id="29" name="Freeform 947">
            <a:extLst>
              <a:ext uri="{FF2B5EF4-FFF2-40B4-BE49-F238E27FC236}">
                <a16:creationId xmlns:a16="http://schemas.microsoft.com/office/drawing/2014/main" id="{C2EFFCD6-2C4C-164F-82EE-F2B2933607A1}"/>
              </a:ext>
            </a:extLst>
          </p:cNvPr>
          <p:cNvSpPr>
            <a:spLocks noChangeAspect="1" noChangeArrowheads="1"/>
          </p:cNvSpPr>
          <p:nvPr/>
        </p:nvSpPr>
        <p:spPr bwMode="auto">
          <a:xfrm>
            <a:off x="6103842" y="1707270"/>
            <a:ext cx="502602" cy="464996"/>
          </a:xfrm>
          <a:custGeom>
            <a:avLst/>
            <a:gdLst>
              <a:gd name="T0" fmla="*/ 2102423 w 279041"/>
              <a:gd name="T1" fmla="*/ 2336560 h 291739"/>
              <a:gd name="T2" fmla="*/ 2102423 w 279041"/>
              <a:gd name="T3" fmla="*/ 2436995 h 291739"/>
              <a:gd name="T4" fmla="*/ 1736729 w 279041"/>
              <a:gd name="T5" fmla="*/ 2386777 h 291739"/>
              <a:gd name="T6" fmla="*/ 377534 w 279041"/>
              <a:gd name="T7" fmla="*/ 2336560 h 291739"/>
              <a:gd name="T8" fmla="*/ 1593824 w 279041"/>
              <a:gd name="T9" fmla="*/ 2386777 h 291739"/>
              <a:gd name="T10" fmla="*/ 377534 w 279041"/>
              <a:gd name="T11" fmla="*/ 2436995 h 291739"/>
              <a:gd name="T12" fmla="*/ 377534 w 279041"/>
              <a:gd name="T13" fmla="*/ 2336560 h 291739"/>
              <a:gd name="T14" fmla="*/ 2293929 w 279041"/>
              <a:gd name="T15" fmla="*/ 2005238 h 291739"/>
              <a:gd name="T16" fmla="*/ 2293929 w 279041"/>
              <a:gd name="T17" fmla="*/ 2105850 h 291739"/>
              <a:gd name="T18" fmla="*/ 1736729 w 279041"/>
              <a:gd name="T19" fmla="*/ 2053523 h 291739"/>
              <a:gd name="T20" fmla="*/ 1020007 w 279041"/>
              <a:gd name="T21" fmla="*/ 2005238 h 291739"/>
              <a:gd name="T22" fmla="*/ 1454895 w 279041"/>
              <a:gd name="T23" fmla="*/ 2053523 h 291739"/>
              <a:gd name="T24" fmla="*/ 1020007 w 279041"/>
              <a:gd name="T25" fmla="*/ 2105850 h 291739"/>
              <a:gd name="T26" fmla="*/ 1020007 w 279041"/>
              <a:gd name="T27" fmla="*/ 2005238 h 291739"/>
              <a:gd name="T28" fmla="*/ 2171604 w 279041"/>
              <a:gd name="T29" fmla="*/ 1691381 h 291739"/>
              <a:gd name="T30" fmla="*/ 2171604 w 279041"/>
              <a:gd name="T31" fmla="*/ 1791979 h 291739"/>
              <a:gd name="T32" fmla="*/ 1736729 w 279041"/>
              <a:gd name="T33" fmla="*/ 1743693 h 291739"/>
              <a:gd name="T34" fmla="*/ 1019316 w 279041"/>
              <a:gd name="T35" fmla="*/ 1691381 h 291739"/>
              <a:gd name="T36" fmla="*/ 1576528 w 279041"/>
              <a:gd name="T37" fmla="*/ 1743693 h 291739"/>
              <a:gd name="T38" fmla="*/ 1019316 w 279041"/>
              <a:gd name="T39" fmla="*/ 1791979 h 291739"/>
              <a:gd name="T40" fmla="*/ 1019316 w 279041"/>
              <a:gd name="T41" fmla="*/ 1691381 h 291739"/>
              <a:gd name="T42" fmla="*/ 428666 w 279041"/>
              <a:gd name="T43" fmla="*/ 2006721 h 291739"/>
              <a:gd name="T44" fmla="*/ 748363 w 279041"/>
              <a:gd name="T45" fmla="*/ 1455296 h 291739"/>
              <a:gd name="T46" fmla="*/ 1783483 w 279041"/>
              <a:gd name="T47" fmla="*/ 1360082 h 291739"/>
              <a:gd name="T48" fmla="*/ 2340684 w 279041"/>
              <a:gd name="T49" fmla="*/ 1410301 h 291739"/>
              <a:gd name="T50" fmla="*/ 1783483 w 279041"/>
              <a:gd name="T51" fmla="*/ 1460525 h 291739"/>
              <a:gd name="T52" fmla="*/ 1783483 w 279041"/>
              <a:gd name="T53" fmla="*/ 1360082 h 291739"/>
              <a:gd name="T54" fmla="*/ 1525873 w 279041"/>
              <a:gd name="T55" fmla="*/ 1360082 h 291739"/>
              <a:gd name="T56" fmla="*/ 1525873 w 279041"/>
              <a:gd name="T57" fmla="*/ 1460525 h 291739"/>
              <a:gd name="T58" fmla="*/ 972573 w 279041"/>
              <a:gd name="T59" fmla="*/ 1410301 h 291739"/>
              <a:gd name="T60" fmla="*/ 377349 w 279041"/>
              <a:gd name="T61" fmla="*/ 1360082 h 291739"/>
              <a:gd name="T62" fmla="*/ 847054 w 279041"/>
              <a:gd name="T63" fmla="*/ 1407695 h 291739"/>
              <a:gd name="T64" fmla="*/ 795752 w 279041"/>
              <a:gd name="T65" fmla="*/ 2105902 h 291739"/>
              <a:gd name="T66" fmla="*/ 329987 w 279041"/>
              <a:gd name="T67" fmla="*/ 2054334 h 291739"/>
              <a:gd name="T68" fmla="*/ 377349 w 279041"/>
              <a:gd name="T69" fmla="*/ 1360082 h 291739"/>
              <a:gd name="T70" fmla="*/ 2293929 w 279041"/>
              <a:gd name="T71" fmla="*/ 1046210 h 291739"/>
              <a:gd name="T72" fmla="*/ 2293929 w 279041"/>
              <a:gd name="T73" fmla="*/ 1146823 h 291739"/>
              <a:gd name="T74" fmla="*/ 1736729 w 279041"/>
              <a:gd name="T75" fmla="*/ 1094504 h 291739"/>
              <a:gd name="T76" fmla="*/ 377534 w 279041"/>
              <a:gd name="T77" fmla="*/ 1046210 h 291739"/>
              <a:gd name="T78" fmla="*/ 1593824 w 279041"/>
              <a:gd name="T79" fmla="*/ 1094504 h 291739"/>
              <a:gd name="T80" fmla="*/ 377534 w 279041"/>
              <a:gd name="T81" fmla="*/ 1146823 h 291739"/>
              <a:gd name="T82" fmla="*/ 377534 w 279041"/>
              <a:gd name="T83" fmla="*/ 1046210 h 291739"/>
              <a:gd name="T84" fmla="*/ 2663748 w 279041"/>
              <a:gd name="T85" fmla="*/ 2764764 h 291739"/>
              <a:gd name="T86" fmla="*/ 483251 w 279041"/>
              <a:gd name="T87" fmla="*/ 2812299 h 291739"/>
              <a:gd name="T88" fmla="*/ 2954478 w 279041"/>
              <a:gd name="T89" fmla="*/ 3105420 h 291739"/>
              <a:gd name="T90" fmla="*/ 2663748 w 279041"/>
              <a:gd name="T91" fmla="*/ 483251 h 291739"/>
              <a:gd name="T92" fmla="*/ 428440 w 279041"/>
              <a:gd name="T93" fmla="*/ 721093 h 291739"/>
              <a:gd name="T94" fmla="*/ 2259547 w 279041"/>
              <a:gd name="T95" fmla="*/ 429739 h 291739"/>
              <a:gd name="T96" fmla="*/ 377243 w 279041"/>
              <a:gd name="T97" fmla="*/ 331293 h 291739"/>
              <a:gd name="T98" fmla="*/ 2358000 w 279041"/>
              <a:gd name="T99" fmla="*/ 382465 h 291739"/>
              <a:gd name="T100" fmla="*/ 2310743 w 279041"/>
              <a:gd name="T101" fmla="*/ 815580 h 291739"/>
              <a:gd name="T102" fmla="*/ 329987 w 279041"/>
              <a:gd name="T103" fmla="*/ 768358 h 291739"/>
              <a:gd name="T104" fmla="*/ 377243 w 279041"/>
              <a:gd name="T105" fmla="*/ 331293 h 291739"/>
              <a:gd name="T106" fmla="*/ 98246 w 279041"/>
              <a:gd name="T107" fmla="*/ 2717241 h 291739"/>
              <a:gd name="T108" fmla="*/ 2569462 w 279041"/>
              <a:gd name="T109" fmla="*/ 95082 h 291739"/>
              <a:gd name="T110" fmla="*/ 47167 w 279041"/>
              <a:gd name="T111" fmla="*/ 0 h 291739"/>
              <a:gd name="T112" fmla="*/ 2663748 w 279041"/>
              <a:gd name="T113" fmla="*/ 47507 h 291739"/>
              <a:gd name="T114" fmla="*/ 3001616 w 279041"/>
              <a:gd name="T115" fmla="*/ 388179 h 291739"/>
              <a:gd name="T116" fmla="*/ 3052695 w 279041"/>
              <a:gd name="T117" fmla="*/ 3152941 h 291739"/>
              <a:gd name="T118" fmla="*/ 432175 w 279041"/>
              <a:gd name="T119" fmla="*/ 3204428 h 291739"/>
              <a:gd name="T120" fmla="*/ 385020 w 279041"/>
              <a:gd name="T121" fmla="*/ 2812299 h 291739"/>
              <a:gd name="T122" fmla="*/ 0 w 279041"/>
              <a:gd name="T123" fmla="*/ 2764764 h 291739"/>
              <a:gd name="T124" fmla="*/ 47167 w 279041"/>
              <a:gd name="T125" fmla="*/ 0 h 29173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79041" h="291739">
                <a:moveTo>
                  <a:pt x="163063" y="212725"/>
                </a:moveTo>
                <a:lnTo>
                  <a:pt x="192177" y="212725"/>
                </a:lnTo>
                <a:cubicBezTo>
                  <a:pt x="194694" y="212725"/>
                  <a:pt x="196491" y="215011"/>
                  <a:pt x="196491" y="217297"/>
                </a:cubicBezTo>
                <a:cubicBezTo>
                  <a:pt x="196491" y="219964"/>
                  <a:pt x="194694" y="221869"/>
                  <a:pt x="192177" y="221869"/>
                </a:cubicBezTo>
                <a:lnTo>
                  <a:pt x="163063" y="221869"/>
                </a:lnTo>
                <a:cubicBezTo>
                  <a:pt x="160547" y="221869"/>
                  <a:pt x="158750" y="219964"/>
                  <a:pt x="158750" y="217297"/>
                </a:cubicBezTo>
                <a:cubicBezTo>
                  <a:pt x="158750" y="215011"/>
                  <a:pt x="160547" y="212725"/>
                  <a:pt x="163063" y="212725"/>
                </a:cubicBezTo>
                <a:close/>
                <a:moveTo>
                  <a:pt x="34509" y="212725"/>
                </a:moveTo>
                <a:lnTo>
                  <a:pt x="140980" y="212725"/>
                </a:lnTo>
                <a:cubicBezTo>
                  <a:pt x="143515" y="212725"/>
                  <a:pt x="145688" y="215011"/>
                  <a:pt x="145688" y="217297"/>
                </a:cubicBezTo>
                <a:cubicBezTo>
                  <a:pt x="145688" y="219964"/>
                  <a:pt x="143515" y="221869"/>
                  <a:pt x="140980" y="221869"/>
                </a:cubicBezTo>
                <a:lnTo>
                  <a:pt x="34509" y="221869"/>
                </a:lnTo>
                <a:cubicBezTo>
                  <a:pt x="32336" y="221869"/>
                  <a:pt x="30163" y="219964"/>
                  <a:pt x="30163" y="217297"/>
                </a:cubicBezTo>
                <a:cubicBezTo>
                  <a:pt x="30163" y="215011"/>
                  <a:pt x="32336" y="212725"/>
                  <a:pt x="34509" y="212725"/>
                </a:cubicBezTo>
                <a:close/>
                <a:moveTo>
                  <a:pt x="163024" y="182562"/>
                </a:moveTo>
                <a:lnTo>
                  <a:pt x="209683" y="182562"/>
                </a:lnTo>
                <a:cubicBezTo>
                  <a:pt x="211820" y="182562"/>
                  <a:pt x="213957" y="184760"/>
                  <a:pt x="213957" y="186958"/>
                </a:cubicBezTo>
                <a:cubicBezTo>
                  <a:pt x="213957" y="189523"/>
                  <a:pt x="211820" y="191721"/>
                  <a:pt x="209683" y="191721"/>
                </a:cubicBezTo>
                <a:lnTo>
                  <a:pt x="163024" y="191721"/>
                </a:lnTo>
                <a:cubicBezTo>
                  <a:pt x="160531" y="191721"/>
                  <a:pt x="158750" y="189523"/>
                  <a:pt x="158750" y="186958"/>
                </a:cubicBezTo>
                <a:cubicBezTo>
                  <a:pt x="158750" y="184760"/>
                  <a:pt x="160531" y="182562"/>
                  <a:pt x="163024" y="182562"/>
                </a:cubicBezTo>
                <a:close/>
                <a:moveTo>
                  <a:pt x="93237" y="182562"/>
                </a:moveTo>
                <a:lnTo>
                  <a:pt x="128291" y="182562"/>
                </a:lnTo>
                <a:cubicBezTo>
                  <a:pt x="130820" y="182562"/>
                  <a:pt x="132989" y="184760"/>
                  <a:pt x="132989" y="186958"/>
                </a:cubicBezTo>
                <a:cubicBezTo>
                  <a:pt x="132989" y="189523"/>
                  <a:pt x="130820" y="191721"/>
                  <a:pt x="128291" y="191721"/>
                </a:cubicBezTo>
                <a:lnTo>
                  <a:pt x="93237" y="191721"/>
                </a:lnTo>
                <a:cubicBezTo>
                  <a:pt x="90707" y="191721"/>
                  <a:pt x="88900" y="189523"/>
                  <a:pt x="88900" y="186958"/>
                </a:cubicBezTo>
                <a:cubicBezTo>
                  <a:pt x="88900" y="184760"/>
                  <a:pt x="90707" y="182562"/>
                  <a:pt x="93237" y="182562"/>
                </a:cubicBezTo>
                <a:close/>
                <a:moveTo>
                  <a:pt x="163087" y="153987"/>
                </a:moveTo>
                <a:lnTo>
                  <a:pt x="198502" y="153987"/>
                </a:lnTo>
                <a:cubicBezTo>
                  <a:pt x="201032" y="153987"/>
                  <a:pt x="202839" y="156185"/>
                  <a:pt x="202839" y="158750"/>
                </a:cubicBezTo>
                <a:cubicBezTo>
                  <a:pt x="202839" y="161314"/>
                  <a:pt x="201032" y="163146"/>
                  <a:pt x="198502" y="163146"/>
                </a:cubicBezTo>
                <a:lnTo>
                  <a:pt x="163087" y="163146"/>
                </a:lnTo>
                <a:cubicBezTo>
                  <a:pt x="160557" y="163146"/>
                  <a:pt x="158750" y="161314"/>
                  <a:pt x="158750" y="158750"/>
                </a:cubicBezTo>
                <a:cubicBezTo>
                  <a:pt x="158750" y="156185"/>
                  <a:pt x="160557" y="153987"/>
                  <a:pt x="163087" y="153987"/>
                </a:cubicBezTo>
                <a:close/>
                <a:moveTo>
                  <a:pt x="93174" y="153987"/>
                </a:moveTo>
                <a:lnTo>
                  <a:pt x="139477" y="153987"/>
                </a:lnTo>
                <a:cubicBezTo>
                  <a:pt x="141970" y="153987"/>
                  <a:pt x="144107" y="156185"/>
                  <a:pt x="144107" y="158750"/>
                </a:cubicBezTo>
                <a:cubicBezTo>
                  <a:pt x="144107" y="161314"/>
                  <a:pt x="141970" y="163146"/>
                  <a:pt x="139477" y="163146"/>
                </a:cubicBezTo>
                <a:lnTo>
                  <a:pt x="93174" y="163146"/>
                </a:lnTo>
                <a:cubicBezTo>
                  <a:pt x="90681" y="163146"/>
                  <a:pt x="88900" y="161314"/>
                  <a:pt x="88900" y="158750"/>
                </a:cubicBezTo>
                <a:cubicBezTo>
                  <a:pt x="88900" y="156185"/>
                  <a:pt x="90681" y="153987"/>
                  <a:pt x="93174" y="153987"/>
                </a:cubicBezTo>
                <a:close/>
                <a:moveTo>
                  <a:pt x="39183" y="132493"/>
                </a:moveTo>
                <a:lnTo>
                  <a:pt x="39183" y="182697"/>
                </a:lnTo>
                <a:lnTo>
                  <a:pt x="68407" y="182697"/>
                </a:lnTo>
                <a:lnTo>
                  <a:pt x="68407" y="132493"/>
                </a:lnTo>
                <a:lnTo>
                  <a:pt x="39183" y="132493"/>
                </a:lnTo>
                <a:close/>
                <a:moveTo>
                  <a:pt x="163024" y="123825"/>
                </a:moveTo>
                <a:lnTo>
                  <a:pt x="209683" y="123825"/>
                </a:lnTo>
                <a:cubicBezTo>
                  <a:pt x="211820" y="123825"/>
                  <a:pt x="213957" y="126111"/>
                  <a:pt x="213957" y="128397"/>
                </a:cubicBezTo>
                <a:cubicBezTo>
                  <a:pt x="213957" y="131064"/>
                  <a:pt x="211820" y="132969"/>
                  <a:pt x="209683" y="132969"/>
                </a:cubicBezTo>
                <a:lnTo>
                  <a:pt x="163024" y="132969"/>
                </a:lnTo>
                <a:cubicBezTo>
                  <a:pt x="160531" y="132969"/>
                  <a:pt x="158750" y="131064"/>
                  <a:pt x="158750" y="128397"/>
                </a:cubicBezTo>
                <a:cubicBezTo>
                  <a:pt x="158750" y="126111"/>
                  <a:pt x="160531" y="123825"/>
                  <a:pt x="163024" y="123825"/>
                </a:cubicBezTo>
                <a:close/>
                <a:moveTo>
                  <a:pt x="93174" y="123825"/>
                </a:moveTo>
                <a:lnTo>
                  <a:pt x="139477" y="123825"/>
                </a:lnTo>
                <a:cubicBezTo>
                  <a:pt x="141970" y="123825"/>
                  <a:pt x="144107" y="126111"/>
                  <a:pt x="144107" y="128397"/>
                </a:cubicBezTo>
                <a:cubicBezTo>
                  <a:pt x="144107" y="131064"/>
                  <a:pt x="141970" y="132969"/>
                  <a:pt x="139477" y="132969"/>
                </a:cubicBezTo>
                <a:lnTo>
                  <a:pt x="93174" y="132969"/>
                </a:lnTo>
                <a:cubicBezTo>
                  <a:pt x="90681" y="132969"/>
                  <a:pt x="88900" y="131064"/>
                  <a:pt x="88900" y="128397"/>
                </a:cubicBezTo>
                <a:cubicBezTo>
                  <a:pt x="88900" y="126111"/>
                  <a:pt x="90681" y="123825"/>
                  <a:pt x="93174" y="123825"/>
                </a:cubicBezTo>
                <a:close/>
                <a:moveTo>
                  <a:pt x="34493" y="123825"/>
                </a:moveTo>
                <a:lnTo>
                  <a:pt x="72737" y="123825"/>
                </a:lnTo>
                <a:cubicBezTo>
                  <a:pt x="75623" y="123825"/>
                  <a:pt x="77427" y="125992"/>
                  <a:pt x="77427" y="128159"/>
                </a:cubicBezTo>
                <a:lnTo>
                  <a:pt x="77427" y="187031"/>
                </a:lnTo>
                <a:cubicBezTo>
                  <a:pt x="77427" y="189559"/>
                  <a:pt x="75623" y="191726"/>
                  <a:pt x="72737" y="191726"/>
                </a:cubicBezTo>
                <a:lnTo>
                  <a:pt x="34493" y="191726"/>
                </a:lnTo>
                <a:cubicBezTo>
                  <a:pt x="32328" y="191726"/>
                  <a:pt x="30163" y="189559"/>
                  <a:pt x="30163" y="187031"/>
                </a:cubicBezTo>
                <a:lnTo>
                  <a:pt x="30163" y="128159"/>
                </a:lnTo>
                <a:cubicBezTo>
                  <a:pt x="30163" y="125992"/>
                  <a:pt x="32328" y="123825"/>
                  <a:pt x="34493" y="123825"/>
                </a:cubicBezTo>
                <a:close/>
                <a:moveTo>
                  <a:pt x="163024" y="95250"/>
                </a:moveTo>
                <a:lnTo>
                  <a:pt x="209683" y="95250"/>
                </a:lnTo>
                <a:cubicBezTo>
                  <a:pt x="211820" y="95250"/>
                  <a:pt x="213957" y="97082"/>
                  <a:pt x="213957" y="99646"/>
                </a:cubicBezTo>
                <a:cubicBezTo>
                  <a:pt x="213957" y="102577"/>
                  <a:pt x="211820" y="104409"/>
                  <a:pt x="209683" y="104409"/>
                </a:cubicBezTo>
                <a:lnTo>
                  <a:pt x="163024" y="104409"/>
                </a:lnTo>
                <a:cubicBezTo>
                  <a:pt x="160531" y="104409"/>
                  <a:pt x="158750" y="102577"/>
                  <a:pt x="158750" y="99646"/>
                </a:cubicBezTo>
                <a:cubicBezTo>
                  <a:pt x="158750" y="97082"/>
                  <a:pt x="160531" y="95250"/>
                  <a:pt x="163024" y="95250"/>
                </a:cubicBezTo>
                <a:close/>
                <a:moveTo>
                  <a:pt x="34509" y="95250"/>
                </a:moveTo>
                <a:lnTo>
                  <a:pt x="140980" y="95250"/>
                </a:lnTo>
                <a:cubicBezTo>
                  <a:pt x="143515" y="95250"/>
                  <a:pt x="145688" y="97082"/>
                  <a:pt x="145688" y="99646"/>
                </a:cubicBezTo>
                <a:cubicBezTo>
                  <a:pt x="145688" y="102577"/>
                  <a:pt x="143515" y="104409"/>
                  <a:pt x="140980" y="104409"/>
                </a:cubicBezTo>
                <a:lnTo>
                  <a:pt x="34509" y="104409"/>
                </a:lnTo>
                <a:cubicBezTo>
                  <a:pt x="32336" y="104409"/>
                  <a:pt x="30163" y="102577"/>
                  <a:pt x="30163" y="99646"/>
                </a:cubicBezTo>
                <a:cubicBezTo>
                  <a:pt x="30163" y="97082"/>
                  <a:pt x="32336" y="95250"/>
                  <a:pt x="34509" y="95250"/>
                </a:cubicBezTo>
                <a:close/>
                <a:moveTo>
                  <a:pt x="243488" y="43995"/>
                </a:moveTo>
                <a:lnTo>
                  <a:pt x="243488" y="251711"/>
                </a:lnTo>
                <a:cubicBezTo>
                  <a:pt x="243488" y="254235"/>
                  <a:pt x="241692" y="256038"/>
                  <a:pt x="239178" y="256038"/>
                </a:cubicBezTo>
                <a:lnTo>
                  <a:pt x="44173" y="256038"/>
                </a:lnTo>
                <a:lnTo>
                  <a:pt x="44173" y="282724"/>
                </a:lnTo>
                <a:lnTo>
                  <a:pt x="270063" y="282724"/>
                </a:lnTo>
                <a:lnTo>
                  <a:pt x="270063" y="43995"/>
                </a:lnTo>
                <a:lnTo>
                  <a:pt x="243488" y="43995"/>
                </a:lnTo>
                <a:close/>
                <a:moveTo>
                  <a:pt x="39162" y="39124"/>
                </a:moveTo>
                <a:lnTo>
                  <a:pt x="39162" y="65650"/>
                </a:lnTo>
                <a:lnTo>
                  <a:pt x="206541" y="65650"/>
                </a:lnTo>
                <a:lnTo>
                  <a:pt x="206541" y="39124"/>
                </a:lnTo>
                <a:lnTo>
                  <a:pt x="39162" y="39124"/>
                </a:lnTo>
                <a:close/>
                <a:moveTo>
                  <a:pt x="34483" y="30162"/>
                </a:moveTo>
                <a:lnTo>
                  <a:pt x="211221" y="30162"/>
                </a:lnTo>
                <a:cubicBezTo>
                  <a:pt x="213380" y="30162"/>
                  <a:pt x="215540" y="32313"/>
                  <a:pt x="215540" y="34822"/>
                </a:cubicBezTo>
                <a:lnTo>
                  <a:pt x="215540" y="69952"/>
                </a:lnTo>
                <a:cubicBezTo>
                  <a:pt x="215540" y="72103"/>
                  <a:pt x="213380" y="74253"/>
                  <a:pt x="211221" y="74253"/>
                </a:cubicBezTo>
                <a:lnTo>
                  <a:pt x="34483" y="74253"/>
                </a:lnTo>
                <a:cubicBezTo>
                  <a:pt x="32323" y="74253"/>
                  <a:pt x="30163" y="72103"/>
                  <a:pt x="30163" y="69952"/>
                </a:cubicBezTo>
                <a:lnTo>
                  <a:pt x="30163" y="34822"/>
                </a:lnTo>
                <a:cubicBezTo>
                  <a:pt x="30163" y="32313"/>
                  <a:pt x="32323" y="30162"/>
                  <a:pt x="34483" y="30162"/>
                </a:cubicBezTo>
                <a:close/>
                <a:moveTo>
                  <a:pt x="8978" y="8655"/>
                </a:moveTo>
                <a:lnTo>
                  <a:pt x="8978" y="247384"/>
                </a:lnTo>
                <a:lnTo>
                  <a:pt x="234869" y="247384"/>
                </a:lnTo>
                <a:lnTo>
                  <a:pt x="234869" y="8655"/>
                </a:lnTo>
                <a:lnTo>
                  <a:pt x="8978" y="8655"/>
                </a:lnTo>
                <a:close/>
                <a:moveTo>
                  <a:pt x="4309" y="0"/>
                </a:moveTo>
                <a:lnTo>
                  <a:pt x="239178" y="0"/>
                </a:lnTo>
                <a:cubicBezTo>
                  <a:pt x="241692" y="0"/>
                  <a:pt x="243488" y="1803"/>
                  <a:pt x="243488" y="4327"/>
                </a:cubicBezTo>
                <a:lnTo>
                  <a:pt x="243488" y="35340"/>
                </a:lnTo>
                <a:lnTo>
                  <a:pt x="274372" y="35340"/>
                </a:lnTo>
                <a:cubicBezTo>
                  <a:pt x="276886" y="35340"/>
                  <a:pt x="279041" y="37144"/>
                  <a:pt x="279041" y="39668"/>
                </a:cubicBezTo>
                <a:lnTo>
                  <a:pt x="279041" y="287051"/>
                </a:lnTo>
                <a:cubicBezTo>
                  <a:pt x="279041" y="289576"/>
                  <a:pt x="276886" y="291739"/>
                  <a:pt x="274372" y="291739"/>
                </a:cubicBezTo>
                <a:lnTo>
                  <a:pt x="39504" y="291739"/>
                </a:lnTo>
                <a:cubicBezTo>
                  <a:pt x="37349" y="291739"/>
                  <a:pt x="35194" y="289576"/>
                  <a:pt x="35194" y="287051"/>
                </a:cubicBezTo>
                <a:lnTo>
                  <a:pt x="35194" y="256038"/>
                </a:lnTo>
                <a:lnTo>
                  <a:pt x="4309" y="256038"/>
                </a:lnTo>
                <a:cubicBezTo>
                  <a:pt x="2155" y="256038"/>
                  <a:pt x="0" y="254235"/>
                  <a:pt x="0" y="251711"/>
                </a:cubicBezTo>
                <a:lnTo>
                  <a:pt x="0" y="4327"/>
                </a:lnTo>
                <a:cubicBezTo>
                  <a:pt x="0" y="1803"/>
                  <a:pt x="2155" y="0"/>
                  <a:pt x="4309" y="0"/>
                </a:cubicBezTo>
                <a:close/>
              </a:path>
            </a:pathLst>
          </a:custGeom>
          <a:solidFill>
            <a:srgbClr val="FFFFFF"/>
          </a:solidFill>
          <a:ln>
            <a:noFill/>
          </a:ln>
          <a:effectLst/>
        </p:spPr>
        <p:txBody>
          <a:bodyPr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272727"/>
              </a:solidFill>
              <a:effectLst/>
              <a:uLnTx/>
              <a:uFillTx/>
              <a:latin typeface="Lato Light" panose="020F0502020204030203" pitchFamily="34" charset="0"/>
              <a:ea typeface="+mn-ea"/>
              <a:cs typeface="+mn-cs"/>
            </a:endParaRPr>
          </a:p>
        </p:txBody>
      </p:sp>
      <p:sp>
        <p:nvSpPr>
          <p:cNvPr id="39" name="Subtitle 2">
            <a:extLst>
              <a:ext uri="{FF2B5EF4-FFF2-40B4-BE49-F238E27FC236}">
                <a16:creationId xmlns:a16="http://schemas.microsoft.com/office/drawing/2014/main" id="{83286EA7-E557-894B-95A2-BD90068B4DEF}"/>
              </a:ext>
            </a:extLst>
          </p:cNvPr>
          <p:cNvSpPr txBox="1">
            <a:spLocks/>
          </p:cNvSpPr>
          <p:nvPr/>
        </p:nvSpPr>
        <p:spPr>
          <a:xfrm>
            <a:off x="1112472" y="2724266"/>
            <a:ext cx="3140551" cy="3128036"/>
          </a:xfrm>
          <a:prstGeom prst="rect">
            <a:avLst/>
          </a:prstGeom>
        </p:spPr>
        <p:txBody>
          <a:bodyPr vert="horz" wrap="square" lIns="91440" tIns="45720" rIns="91440" bIns="45720" rtlCol="0" anchor="t">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ctr" defTabSz="1828434" rtl="0" eaLnBrk="1" fontAlgn="auto" latinLnBrk="0" hangingPunct="1">
              <a:lnSpc>
                <a:spcPts val="3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mj-lt"/>
                <a:ea typeface="Lato Light" panose="020F0502020204030203" pitchFamily="34" charset="0"/>
                <a:cs typeface="Poppins" panose="00000500000000000000" pitchFamily="2" charset="0"/>
              </a:rPr>
              <a:t>Upon receipt of tenders, each shall be evaluated in accordance with the evaluation selection criteria as stated in the invitation to tender documents that shall include TMA’s supplier Code of Conduct form to be completed and submitted along with the offers.</a:t>
            </a:r>
            <a:endParaRPr kumimoji="0" lang="en-US" sz="1600" b="0" i="0" u="none" strike="noStrike" kern="1200" cap="none" spc="0" normalizeH="0" baseline="0" noProof="0" dirty="0">
              <a:ln>
                <a:noFill/>
              </a:ln>
              <a:solidFill>
                <a:srgbClr val="FFFFFF"/>
              </a:solidFill>
              <a:effectLst/>
              <a:uLnTx/>
              <a:uFillTx/>
              <a:latin typeface="+mj-lt"/>
              <a:ea typeface="Lato Light" panose="020F0502020204030203" pitchFamily="34" charset="0"/>
              <a:cs typeface="Poppins" panose="00000500000000000000" pitchFamily="2" charset="0"/>
            </a:endParaRPr>
          </a:p>
        </p:txBody>
      </p:sp>
      <p:sp>
        <p:nvSpPr>
          <p:cNvPr id="40" name="Subtitle 2">
            <a:extLst>
              <a:ext uri="{FF2B5EF4-FFF2-40B4-BE49-F238E27FC236}">
                <a16:creationId xmlns:a16="http://schemas.microsoft.com/office/drawing/2014/main" id="{ADECED6A-ECE3-B175-C9FF-FA34F0E21A09}"/>
              </a:ext>
            </a:extLst>
          </p:cNvPr>
          <p:cNvSpPr txBox="1">
            <a:spLocks/>
          </p:cNvSpPr>
          <p:nvPr/>
        </p:nvSpPr>
        <p:spPr>
          <a:xfrm>
            <a:off x="5039833" y="2812792"/>
            <a:ext cx="2658139" cy="2358594"/>
          </a:xfrm>
          <a:prstGeom prst="rect">
            <a:avLst/>
          </a:prstGeom>
        </p:spPr>
        <p:txBody>
          <a:bodyPr vert="horz" wrap="square" lIns="91440" tIns="45720" rIns="91440" bIns="45720" rtlCol="0" anchor="t">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ctr" defTabSz="1828434" rtl="0" eaLnBrk="1" fontAlgn="auto" latinLnBrk="0" hangingPunct="1">
              <a:lnSpc>
                <a:spcPts val="3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mj-lt"/>
                <a:ea typeface="Lato Light" panose="020F0502020204030203" pitchFamily="34" charset="0"/>
                <a:cs typeface="Poppins" panose="00000500000000000000" pitchFamily="2" charset="0"/>
              </a:rPr>
              <a:t>The advertisement shall, depending on the requirement, be published in the way in which TMA publishes tender adverts to invite tenders. </a:t>
            </a:r>
            <a:endParaRPr kumimoji="0" lang="en-US" sz="1600" b="0" i="0" u="none" strike="noStrike" kern="1200" cap="none" spc="0" normalizeH="0" baseline="0" noProof="0" dirty="0">
              <a:ln>
                <a:noFill/>
              </a:ln>
              <a:solidFill>
                <a:srgbClr val="FFFFFF"/>
              </a:solidFill>
              <a:effectLst/>
              <a:uLnTx/>
              <a:uFillTx/>
              <a:latin typeface="+mj-lt"/>
              <a:ea typeface="Lato Light" panose="020F0502020204030203" pitchFamily="34" charset="0"/>
              <a:cs typeface="Poppins" panose="00000500000000000000" pitchFamily="2" charset="0"/>
            </a:endParaRPr>
          </a:p>
        </p:txBody>
      </p:sp>
      <p:sp>
        <p:nvSpPr>
          <p:cNvPr id="41" name="Subtitle 2">
            <a:extLst>
              <a:ext uri="{FF2B5EF4-FFF2-40B4-BE49-F238E27FC236}">
                <a16:creationId xmlns:a16="http://schemas.microsoft.com/office/drawing/2014/main" id="{0C2CA30A-90E4-186F-17E1-F820AE968E76}"/>
              </a:ext>
            </a:extLst>
          </p:cNvPr>
          <p:cNvSpPr txBox="1">
            <a:spLocks/>
          </p:cNvSpPr>
          <p:nvPr/>
        </p:nvSpPr>
        <p:spPr>
          <a:xfrm>
            <a:off x="8340305" y="2662462"/>
            <a:ext cx="2831077" cy="3512757"/>
          </a:xfrm>
          <a:prstGeom prst="rect">
            <a:avLst/>
          </a:prstGeom>
        </p:spPr>
        <p:txBody>
          <a:bodyPr vert="horz" wrap="square" lIns="91440" tIns="45720" rIns="91440" bIns="45720" rtlCol="0" anchor="t">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ctr" defTabSz="1828434" rtl="0" eaLnBrk="1" fontAlgn="auto" latinLnBrk="0" hangingPunct="1">
              <a:lnSpc>
                <a:spcPts val="3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mj-lt"/>
                <a:ea typeface="Lato Light" panose="020F0502020204030203" pitchFamily="34" charset="0"/>
                <a:cs typeface="Poppins" panose="00000500000000000000" pitchFamily="2" charset="0"/>
              </a:rPr>
              <a:t>At the conclusion of the evaluation process the defined number of suppliers, where it is possible, who achieve the highest score above the minimum pass mark based on the selection criteria shall be appointed to the framework agreement.</a:t>
            </a:r>
            <a:endParaRPr kumimoji="0" lang="en-US" sz="1600" b="0" i="0" u="none" strike="noStrike" kern="1200" cap="none" spc="0" normalizeH="0" baseline="0" noProof="0" dirty="0">
              <a:ln>
                <a:noFill/>
              </a:ln>
              <a:solidFill>
                <a:srgbClr val="FFFFFF"/>
              </a:solidFill>
              <a:effectLst/>
              <a:uLnTx/>
              <a:uFillTx/>
              <a:latin typeface="+mj-lt"/>
              <a:ea typeface="Lato Light" panose="020F0502020204030203" pitchFamily="34" charset="0"/>
              <a:cs typeface="Poppins" panose="00000500000000000000" pitchFamily="2" charset="0"/>
            </a:endParaRPr>
          </a:p>
        </p:txBody>
      </p:sp>
    </p:spTree>
    <p:extLst>
      <p:ext uri="{BB962C8B-B14F-4D97-AF65-F5344CB8AC3E}">
        <p14:creationId xmlns:p14="http://schemas.microsoft.com/office/powerpoint/2010/main" val="31890397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5CBF4-BD29-4FD1-930F-7FC1CD3304D6}"/>
              </a:ext>
            </a:extLst>
          </p:cNvPr>
          <p:cNvSpPr>
            <a:spLocks noGrp="1"/>
          </p:cNvSpPr>
          <p:nvPr>
            <p:ph type="ctrTitle"/>
          </p:nvPr>
        </p:nvSpPr>
        <p:spPr>
          <a:xfrm>
            <a:off x="1524000" y="307649"/>
            <a:ext cx="9144000" cy="882354"/>
          </a:xfrm>
        </p:spPr>
        <p:txBody>
          <a:bodyPr>
            <a:normAutofit/>
          </a:bodyPr>
          <a:lstStyle/>
          <a:p>
            <a:pPr algn="l"/>
            <a:r>
              <a:rPr lang="en-US" sz="3200" b="1" dirty="0">
                <a:solidFill>
                  <a:srgbClr val="003B71"/>
                </a:solidFill>
                <a:latin typeface="Catamaran" pitchFamily="2" charset="0"/>
                <a:cs typeface="Catamaran" pitchFamily="2" charset="0"/>
              </a:rPr>
              <a:t>Call-offs from Framework Agreements</a:t>
            </a:r>
          </a:p>
        </p:txBody>
      </p:sp>
      <p:cxnSp>
        <p:nvCxnSpPr>
          <p:cNvPr id="6" name="Straight Connector 5">
            <a:extLst>
              <a:ext uri="{FF2B5EF4-FFF2-40B4-BE49-F238E27FC236}">
                <a16:creationId xmlns:a16="http://schemas.microsoft.com/office/drawing/2014/main" id="{A4E5AB54-C768-4BF3-AA97-256A1E319888}"/>
              </a:ext>
            </a:extLst>
          </p:cNvPr>
          <p:cNvCxnSpPr/>
          <p:nvPr/>
        </p:nvCxnSpPr>
        <p:spPr>
          <a:xfrm>
            <a:off x="1524000" y="1190003"/>
            <a:ext cx="9144000" cy="0"/>
          </a:xfrm>
          <a:prstGeom prst="line">
            <a:avLst/>
          </a:prstGeom>
          <a:ln w="22225">
            <a:solidFill>
              <a:srgbClr val="EB3B34"/>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C5CD6A5-706D-43C4-BE50-3B4315EDD1AF}"/>
              </a:ext>
            </a:extLst>
          </p:cNvPr>
          <p:cNvPicPr>
            <a:picLocks noChangeAspect="1"/>
          </p:cNvPicPr>
          <p:nvPr/>
        </p:nvPicPr>
        <p:blipFill>
          <a:blip r:embed="rId2"/>
          <a:srcRect/>
          <a:stretch/>
        </p:blipFill>
        <p:spPr>
          <a:xfrm>
            <a:off x="10890560" y="406262"/>
            <a:ext cx="1036520" cy="882354"/>
          </a:xfrm>
          <a:prstGeom prst="rect">
            <a:avLst/>
          </a:prstGeom>
        </p:spPr>
      </p:pic>
      <p:sp>
        <p:nvSpPr>
          <p:cNvPr id="3" name="Footer Placeholder 4">
            <a:extLst>
              <a:ext uri="{FF2B5EF4-FFF2-40B4-BE49-F238E27FC236}">
                <a16:creationId xmlns:a16="http://schemas.microsoft.com/office/drawing/2014/main" id="{AC0D6DB5-7E18-BBA5-5057-2D8AA6EEDE4D}"/>
              </a:ext>
            </a:extLst>
          </p:cNvPr>
          <p:cNvSpPr>
            <a:spLocks noGrp="1"/>
          </p:cNvSpPr>
          <p:nvPr>
            <p:ph type="ftr" sz="quarter" idx="11"/>
          </p:nvPr>
        </p:nvSpPr>
        <p:spPr>
          <a:xfrm>
            <a:off x="4489228" y="6550351"/>
            <a:ext cx="4504267" cy="365125"/>
          </a:xfrm>
          <a:prstGeom prst="rect">
            <a:avLst/>
          </a:prstGeom>
        </p:spPr>
        <p:txBody>
          <a:bodyPr/>
          <a:lstStyle>
            <a:lvl1pPr>
              <a:defRPr>
                <a:solidFill>
                  <a:srgbClr val="FF0000"/>
                </a:solidFill>
              </a:defRPr>
            </a:lvl1pPr>
          </a:lstStyle>
          <a:p>
            <a:r>
              <a:rPr lang="en-US" sz="900" dirty="0">
                <a:latin typeface="Montserrat" panose="00000500000000000000" pitchFamily="2" charset="0"/>
              </a:rPr>
              <a:t>www.trademarkafrica.com  @trademarkafrica</a:t>
            </a:r>
          </a:p>
        </p:txBody>
      </p:sp>
      <p:cxnSp>
        <p:nvCxnSpPr>
          <p:cNvPr id="5" name="Straight Connector 4">
            <a:extLst>
              <a:ext uri="{FF2B5EF4-FFF2-40B4-BE49-F238E27FC236}">
                <a16:creationId xmlns:a16="http://schemas.microsoft.com/office/drawing/2014/main" id="{F4A4F8DB-EE37-D7E0-DBF7-CE1A66CCD966}"/>
              </a:ext>
            </a:extLst>
          </p:cNvPr>
          <p:cNvCxnSpPr>
            <a:cxnSpLocks/>
          </p:cNvCxnSpPr>
          <p:nvPr/>
        </p:nvCxnSpPr>
        <p:spPr>
          <a:xfrm>
            <a:off x="6132868" y="6550033"/>
            <a:ext cx="0" cy="2286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Freeform 5">
            <a:extLst>
              <a:ext uri="{FF2B5EF4-FFF2-40B4-BE49-F238E27FC236}">
                <a16:creationId xmlns:a16="http://schemas.microsoft.com/office/drawing/2014/main" id="{90051B68-682F-A042-81FC-EB1F2336F9F3}"/>
              </a:ext>
            </a:extLst>
          </p:cNvPr>
          <p:cNvSpPr>
            <a:spLocks noChangeArrowheads="1"/>
          </p:cNvSpPr>
          <p:nvPr/>
        </p:nvSpPr>
        <p:spPr bwMode="auto">
          <a:xfrm>
            <a:off x="1424764" y="1387228"/>
            <a:ext cx="1451370" cy="694647"/>
          </a:xfrm>
          <a:custGeom>
            <a:avLst/>
            <a:gdLst>
              <a:gd name="T0" fmla="*/ 260 w 2052"/>
              <a:gd name="T1" fmla="*/ 341 h 746"/>
              <a:gd name="T2" fmla="*/ 25 w 2052"/>
              <a:gd name="T3" fmla="*/ 67 h 746"/>
              <a:gd name="T4" fmla="*/ 25 w 2052"/>
              <a:gd name="T5" fmla="*/ 67 h 746"/>
              <a:gd name="T6" fmla="*/ 55 w 2052"/>
              <a:gd name="T7" fmla="*/ 0 h 746"/>
              <a:gd name="T8" fmla="*/ 1722 w 2052"/>
              <a:gd name="T9" fmla="*/ 0 h 746"/>
              <a:gd name="T10" fmla="*/ 1722 w 2052"/>
              <a:gd name="T11" fmla="*/ 0 h 746"/>
              <a:gd name="T12" fmla="*/ 1752 w 2052"/>
              <a:gd name="T13" fmla="*/ 14 h 746"/>
              <a:gd name="T14" fmla="*/ 2038 w 2052"/>
              <a:gd name="T15" fmla="*/ 341 h 746"/>
              <a:gd name="T16" fmla="*/ 2038 w 2052"/>
              <a:gd name="T17" fmla="*/ 341 h 746"/>
              <a:gd name="T18" fmla="*/ 2038 w 2052"/>
              <a:gd name="T19" fmla="*/ 394 h 746"/>
              <a:gd name="T20" fmla="*/ 1752 w 2052"/>
              <a:gd name="T21" fmla="*/ 730 h 746"/>
              <a:gd name="T22" fmla="*/ 1752 w 2052"/>
              <a:gd name="T23" fmla="*/ 730 h 746"/>
              <a:gd name="T24" fmla="*/ 1721 w 2052"/>
              <a:gd name="T25" fmla="*/ 745 h 746"/>
              <a:gd name="T26" fmla="*/ 54 w 2052"/>
              <a:gd name="T27" fmla="*/ 745 h 746"/>
              <a:gd name="T28" fmla="*/ 54 w 2052"/>
              <a:gd name="T29" fmla="*/ 745 h 746"/>
              <a:gd name="T30" fmla="*/ 23 w 2052"/>
              <a:gd name="T31" fmla="*/ 678 h 746"/>
              <a:gd name="T32" fmla="*/ 260 w 2052"/>
              <a:gd name="T33" fmla="*/ 394 h 746"/>
              <a:gd name="T34" fmla="*/ 260 w 2052"/>
              <a:gd name="T35" fmla="*/ 394 h 746"/>
              <a:gd name="T36" fmla="*/ 260 w 2052"/>
              <a:gd name="T37" fmla="*/ 341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52" h="746">
                <a:moveTo>
                  <a:pt x="260" y="341"/>
                </a:moveTo>
                <a:lnTo>
                  <a:pt x="25" y="67"/>
                </a:lnTo>
                <a:lnTo>
                  <a:pt x="25" y="67"/>
                </a:lnTo>
                <a:cubicBezTo>
                  <a:pt x="2" y="41"/>
                  <a:pt x="21" y="0"/>
                  <a:pt x="55" y="0"/>
                </a:cubicBezTo>
                <a:lnTo>
                  <a:pt x="1722" y="0"/>
                </a:lnTo>
                <a:lnTo>
                  <a:pt x="1722" y="0"/>
                </a:lnTo>
                <a:cubicBezTo>
                  <a:pt x="1733" y="0"/>
                  <a:pt x="1744" y="6"/>
                  <a:pt x="1752" y="14"/>
                </a:cubicBezTo>
                <a:lnTo>
                  <a:pt x="2038" y="341"/>
                </a:lnTo>
                <a:lnTo>
                  <a:pt x="2038" y="341"/>
                </a:lnTo>
                <a:cubicBezTo>
                  <a:pt x="2051" y="356"/>
                  <a:pt x="2051" y="379"/>
                  <a:pt x="2038" y="394"/>
                </a:cubicBezTo>
                <a:lnTo>
                  <a:pt x="1752" y="730"/>
                </a:lnTo>
                <a:lnTo>
                  <a:pt x="1752" y="730"/>
                </a:lnTo>
                <a:cubicBezTo>
                  <a:pt x="1744" y="739"/>
                  <a:pt x="1733" y="745"/>
                  <a:pt x="1721" y="745"/>
                </a:cubicBezTo>
                <a:lnTo>
                  <a:pt x="54" y="745"/>
                </a:lnTo>
                <a:lnTo>
                  <a:pt x="54" y="745"/>
                </a:lnTo>
                <a:cubicBezTo>
                  <a:pt x="19" y="745"/>
                  <a:pt x="0" y="704"/>
                  <a:pt x="23" y="678"/>
                </a:cubicBezTo>
                <a:lnTo>
                  <a:pt x="260" y="394"/>
                </a:lnTo>
                <a:lnTo>
                  <a:pt x="260" y="394"/>
                </a:lnTo>
                <a:cubicBezTo>
                  <a:pt x="273" y="379"/>
                  <a:pt x="273" y="356"/>
                  <a:pt x="260" y="341"/>
                </a:cubicBezTo>
              </a:path>
            </a:pathLst>
          </a:custGeom>
          <a:solidFill>
            <a:srgbClr val="35CA78"/>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6532" b="0" i="0" u="none" strike="noStrike" kern="1200" cap="none" spc="0" normalizeH="0" baseline="0" noProof="0">
              <a:ln>
                <a:noFill/>
              </a:ln>
              <a:solidFill>
                <a:srgbClr val="AAAAAA"/>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2C0552F-D0EA-F340-A5E3-1E1B23BDFD13}"/>
              </a:ext>
            </a:extLst>
          </p:cNvPr>
          <p:cNvSpPr txBox="1"/>
          <p:nvPr/>
        </p:nvSpPr>
        <p:spPr>
          <a:xfrm>
            <a:off x="1859881" y="1521209"/>
            <a:ext cx="581133" cy="461665"/>
          </a:xfrm>
          <a:prstGeom prst="rect">
            <a:avLst/>
          </a:prstGeom>
          <a:noFill/>
        </p:spPr>
        <p:txBody>
          <a:bodyPr wrap="square" rtlCol="0" anchor="ctr">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j-lt"/>
                <a:ea typeface="+mn-ea"/>
                <a:cs typeface="Poppins" pitchFamily="2" charset="77"/>
              </a:rPr>
              <a:t>01</a:t>
            </a:r>
          </a:p>
        </p:txBody>
      </p:sp>
      <p:sp>
        <p:nvSpPr>
          <p:cNvPr id="10" name="Subtitle 2">
            <a:extLst>
              <a:ext uri="{FF2B5EF4-FFF2-40B4-BE49-F238E27FC236}">
                <a16:creationId xmlns:a16="http://schemas.microsoft.com/office/drawing/2014/main" id="{E2DBF5B5-44E4-9C4A-B7A8-62C196A8945A}"/>
              </a:ext>
            </a:extLst>
          </p:cNvPr>
          <p:cNvSpPr txBox="1">
            <a:spLocks/>
          </p:cNvSpPr>
          <p:nvPr/>
        </p:nvSpPr>
        <p:spPr>
          <a:xfrm>
            <a:off x="2955853" y="1372608"/>
            <a:ext cx="7712147" cy="923330"/>
          </a:xfrm>
          <a:prstGeom prst="rect">
            <a:avLst/>
          </a:prstGeom>
        </p:spPr>
        <p:txBody>
          <a:bodyPr vert="horz" wrap="square" lIns="91440" tIns="45720" rIns="91440" bIns="45720"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just" defTabSz="1828434" rtl="0" eaLnBrk="1" fontAlgn="auto" latinLnBrk="0" hangingPunct="1">
              <a:spcBef>
                <a:spcPts val="0"/>
              </a:spcBef>
              <a:spcAft>
                <a:spcPts val="0"/>
              </a:spcAft>
              <a:buClrTx/>
              <a:buSzTx/>
              <a:buFontTx/>
              <a:buNone/>
              <a:tabLst/>
              <a:defRPr/>
            </a:pPr>
            <a:r>
              <a:rPr lang="en-GB" sz="1800" dirty="0">
                <a:solidFill>
                  <a:srgbClr val="002060"/>
                </a:solidFill>
                <a:effectLst/>
                <a:latin typeface="+mj-lt"/>
                <a:ea typeface="Calibri" panose="020F0502020204030204" pitchFamily="34" charset="0"/>
                <a:cs typeface="Poppins" panose="00000500000000000000" pitchFamily="2" charset="0"/>
              </a:rPr>
              <a:t>Once established, individual pieces of work will be required throughout the life of the framework agreement. For each individual piece of work a ToR/statement of requirements shall be issued.</a:t>
            </a:r>
            <a:endParaRPr kumimoji="0" lang="en-US" sz="1800" b="0" i="0" u="none" strike="noStrike" kern="1200" cap="none" spc="0" normalizeH="0" baseline="0" noProof="0" dirty="0">
              <a:ln>
                <a:noFill/>
              </a:ln>
              <a:solidFill>
                <a:srgbClr val="AAAAAA"/>
              </a:solidFill>
              <a:effectLst/>
              <a:uLnTx/>
              <a:uFillTx/>
              <a:latin typeface="+mj-lt"/>
              <a:ea typeface="Lato Light" panose="020F0502020204030203" pitchFamily="34" charset="0"/>
              <a:cs typeface="Poppins" panose="00000500000000000000" pitchFamily="2" charset="0"/>
            </a:endParaRPr>
          </a:p>
        </p:txBody>
      </p:sp>
      <p:sp>
        <p:nvSpPr>
          <p:cNvPr id="11" name="Freeform 3">
            <a:extLst>
              <a:ext uri="{FF2B5EF4-FFF2-40B4-BE49-F238E27FC236}">
                <a16:creationId xmlns:a16="http://schemas.microsoft.com/office/drawing/2014/main" id="{79416472-0357-E949-B0E3-9E67C4E1A8B3}"/>
              </a:ext>
            </a:extLst>
          </p:cNvPr>
          <p:cNvSpPr>
            <a:spLocks noChangeArrowheads="1"/>
          </p:cNvSpPr>
          <p:nvPr/>
        </p:nvSpPr>
        <p:spPr bwMode="auto">
          <a:xfrm>
            <a:off x="1424763" y="2314377"/>
            <a:ext cx="1451371" cy="742388"/>
          </a:xfrm>
          <a:custGeom>
            <a:avLst/>
            <a:gdLst>
              <a:gd name="T0" fmla="*/ 260 w 2052"/>
              <a:gd name="T1" fmla="*/ 340 h 745"/>
              <a:gd name="T2" fmla="*/ 25 w 2052"/>
              <a:gd name="T3" fmla="*/ 67 h 745"/>
              <a:gd name="T4" fmla="*/ 25 w 2052"/>
              <a:gd name="T5" fmla="*/ 67 h 745"/>
              <a:gd name="T6" fmla="*/ 55 w 2052"/>
              <a:gd name="T7" fmla="*/ 0 h 745"/>
              <a:gd name="T8" fmla="*/ 1722 w 2052"/>
              <a:gd name="T9" fmla="*/ 0 h 745"/>
              <a:gd name="T10" fmla="*/ 1722 w 2052"/>
              <a:gd name="T11" fmla="*/ 0 h 745"/>
              <a:gd name="T12" fmla="*/ 1752 w 2052"/>
              <a:gd name="T13" fmla="*/ 14 h 745"/>
              <a:gd name="T14" fmla="*/ 2038 w 2052"/>
              <a:gd name="T15" fmla="*/ 340 h 745"/>
              <a:gd name="T16" fmla="*/ 2038 w 2052"/>
              <a:gd name="T17" fmla="*/ 340 h 745"/>
              <a:gd name="T18" fmla="*/ 2038 w 2052"/>
              <a:gd name="T19" fmla="*/ 394 h 745"/>
              <a:gd name="T20" fmla="*/ 1752 w 2052"/>
              <a:gd name="T21" fmla="*/ 729 h 745"/>
              <a:gd name="T22" fmla="*/ 1752 w 2052"/>
              <a:gd name="T23" fmla="*/ 729 h 745"/>
              <a:gd name="T24" fmla="*/ 1721 w 2052"/>
              <a:gd name="T25" fmla="*/ 744 h 745"/>
              <a:gd name="T26" fmla="*/ 54 w 2052"/>
              <a:gd name="T27" fmla="*/ 744 h 745"/>
              <a:gd name="T28" fmla="*/ 54 w 2052"/>
              <a:gd name="T29" fmla="*/ 744 h 745"/>
              <a:gd name="T30" fmla="*/ 23 w 2052"/>
              <a:gd name="T31" fmla="*/ 677 h 745"/>
              <a:gd name="T32" fmla="*/ 260 w 2052"/>
              <a:gd name="T33" fmla="*/ 393 h 745"/>
              <a:gd name="T34" fmla="*/ 260 w 2052"/>
              <a:gd name="T35" fmla="*/ 393 h 745"/>
              <a:gd name="T36" fmla="*/ 260 w 2052"/>
              <a:gd name="T37" fmla="*/ 34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52" h="745">
                <a:moveTo>
                  <a:pt x="260" y="340"/>
                </a:moveTo>
                <a:lnTo>
                  <a:pt x="25" y="67"/>
                </a:lnTo>
                <a:lnTo>
                  <a:pt x="25" y="67"/>
                </a:lnTo>
                <a:cubicBezTo>
                  <a:pt x="2" y="41"/>
                  <a:pt x="21" y="0"/>
                  <a:pt x="55" y="0"/>
                </a:cubicBezTo>
                <a:lnTo>
                  <a:pt x="1722" y="0"/>
                </a:lnTo>
                <a:lnTo>
                  <a:pt x="1722" y="0"/>
                </a:lnTo>
                <a:cubicBezTo>
                  <a:pt x="1733" y="0"/>
                  <a:pt x="1744" y="5"/>
                  <a:pt x="1752" y="14"/>
                </a:cubicBezTo>
                <a:lnTo>
                  <a:pt x="2038" y="340"/>
                </a:lnTo>
                <a:lnTo>
                  <a:pt x="2038" y="340"/>
                </a:lnTo>
                <a:cubicBezTo>
                  <a:pt x="2051" y="356"/>
                  <a:pt x="2051" y="378"/>
                  <a:pt x="2038" y="394"/>
                </a:cubicBezTo>
                <a:lnTo>
                  <a:pt x="1752" y="729"/>
                </a:lnTo>
                <a:lnTo>
                  <a:pt x="1752" y="729"/>
                </a:lnTo>
                <a:cubicBezTo>
                  <a:pt x="1744" y="738"/>
                  <a:pt x="1733" y="744"/>
                  <a:pt x="1721" y="744"/>
                </a:cubicBezTo>
                <a:lnTo>
                  <a:pt x="54" y="744"/>
                </a:lnTo>
                <a:lnTo>
                  <a:pt x="54" y="744"/>
                </a:lnTo>
                <a:cubicBezTo>
                  <a:pt x="19" y="744"/>
                  <a:pt x="0" y="704"/>
                  <a:pt x="23" y="677"/>
                </a:cubicBezTo>
                <a:lnTo>
                  <a:pt x="260" y="393"/>
                </a:lnTo>
                <a:lnTo>
                  <a:pt x="260" y="393"/>
                </a:lnTo>
                <a:cubicBezTo>
                  <a:pt x="273" y="378"/>
                  <a:pt x="273" y="356"/>
                  <a:pt x="260" y="340"/>
                </a:cubicBezTo>
              </a:path>
            </a:pathLst>
          </a:custGeom>
          <a:solidFill>
            <a:srgbClr val="1060B1"/>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6532" b="0" i="0" u="none" strike="noStrike" kern="1200" cap="none" spc="0" normalizeH="0" baseline="0" noProof="0">
              <a:ln>
                <a:noFill/>
              </a:ln>
              <a:solidFill>
                <a:srgbClr val="AAAAAA"/>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03BA5F7-93A7-7AC7-631F-8F3C64DB8616}"/>
              </a:ext>
            </a:extLst>
          </p:cNvPr>
          <p:cNvSpPr txBox="1"/>
          <p:nvPr/>
        </p:nvSpPr>
        <p:spPr>
          <a:xfrm>
            <a:off x="1774822" y="2416988"/>
            <a:ext cx="686642" cy="461665"/>
          </a:xfrm>
          <a:prstGeom prst="rect">
            <a:avLst/>
          </a:prstGeom>
          <a:noFill/>
        </p:spPr>
        <p:txBody>
          <a:bodyPr wrap="square" rtlCol="0" anchor="ctr">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j-lt"/>
                <a:ea typeface="+mn-ea"/>
                <a:cs typeface="Poppins" pitchFamily="2" charset="77"/>
              </a:rPr>
              <a:t>02</a:t>
            </a:r>
          </a:p>
        </p:txBody>
      </p:sp>
      <p:sp>
        <p:nvSpPr>
          <p:cNvPr id="13" name="Subtitle 2">
            <a:extLst>
              <a:ext uri="{FF2B5EF4-FFF2-40B4-BE49-F238E27FC236}">
                <a16:creationId xmlns:a16="http://schemas.microsoft.com/office/drawing/2014/main" id="{30584B3A-FFA5-29DA-43E2-7B319AD9B0EB}"/>
              </a:ext>
            </a:extLst>
          </p:cNvPr>
          <p:cNvSpPr txBox="1">
            <a:spLocks/>
          </p:cNvSpPr>
          <p:nvPr/>
        </p:nvSpPr>
        <p:spPr>
          <a:xfrm>
            <a:off x="2955853" y="2386211"/>
            <a:ext cx="7811384" cy="646331"/>
          </a:xfrm>
          <a:prstGeom prst="rect">
            <a:avLst/>
          </a:prstGeom>
        </p:spPr>
        <p:txBody>
          <a:bodyPr vert="horz" wrap="square" lIns="91440" tIns="45720" rIns="91440" bIns="45720"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just" defTabSz="1828434" rtl="0" eaLnBrk="1" fontAlgn="auto" latinLnBrk="0" hangingPunct="1">
              <a:spcBef>
                <a:spcPts val="0"/>
              </a:spcBef>
              <a:spcAft>
                <a:spcPts val="0"/>
              </a:spcAft>
              <a:buClrTx/>
              <a:buSzTx/>
              <a:buFontTx/>
              <a:buNone/>
              <a:tabLst/>
              <a:defRPr/>
            </a:pPr>
            <a:r>
              <a:rPr lang="en-GB" sz="1800" dirty="0">
                <a:solidFill>
                  <a:srgbClr val="002060"/>
                </a:solidFill>
                <a:latin typeface="+mj-lt"/>
                <a:ea typeface="Calibri" panose="020F0502020204030204" pitchFamily="34" charset="0"/>
                <a:cs typeface="Poppins" panose="00000500000000000000" pitchFamily="2" charset="0"/>
              </a:rPr>
              <a:t>Suppliers shall be permitted a reasonable period to submit tenders based on the complexity of the requirements.</a:t>
            </a:r>
            <a:endParaRPr lang="en-US" sz="1800" dirty="0">
              <a:solidFill>
                <a:srgbClr val="002060"/>
              </a:solidFill>
              <a:latin typeface="+mj-lt"/>
              <a:ea typeface="Calibri" panose="020F0502020204030204" pitchFamily="34" charset="0"/>
              <a:cs typeface="Poppins" panose="00000500000000000000" pitchFamily="2" charset="0"/>
            </a:endParaRPr>
          </a:p>
        </p:txBody>
      </p:sp>
      <p:sp>
        <p:nvSpPr>
          <p:cNvPr id="16" name="Freeform 4">
            <a:extLst>
              <a:ext uri="{FF2B5EF4-FFF2-40B4-BE49-F238E27FC236}">
                <a16:creationId xmlns:a16="http://schemas.microsoft.com/office/drawing/2014/main" id="{30A562BB-3F24-AD4E-A1B6-B0B546F222FB}"/>
              </a:ext>
            </a:extLst>
          </p:cNvPr>
          <p:cNvSpPr>
            <a:spLocks noChangeArrowheads="1"/>
          </p:cNvSpPr>
          <p:nvPr/>
        </p:nvSpPr>
        <p:spPr bwMode="auto">
          <a:xfrm>
            <a:off x="1424763" y="3287437"/>
            <a:ext cx="1451371" cy="889467"/>
          </a:xfrm>
          <a:custGeom>
            <a:avLst/>
            <a:gdLst>
              <a:gd name="T0" fmla="*/ 260 w 2052"/>
              <a:gd name="T1" fmla="*/ 340 h 745"/>
              <a:gd name="T2" fmla="*/ 25 w 2052"/>
              <a:gd name="T3" fmla="*/ 67 h 745"/>
              <a:gd name="T4" fmla="*/ 25 w 2052"/>
              <a:gd name="T5" fmla="*/ 67 h 745"/>
              <a:gd name="T6" fmla="*/ 55 w 2052"/>
              <a:gd name="T7" fmla="*/ 0 h 745"/>
              <a:gd name="T8" fmla="*/ 1722 w 2052"/>
              <a:gd name="T9" fmla="*/ 0 h 745"/>
              <a:gd name="T10" fmla="*/ 1722 w 2052"/>
              <a:gd name="T11" fmla="*/ 0 h 745"/>
              <a:gd name="T12" fmla="*/ 1752 w 2052"/>
              <a:gd name="T13" fmla="*/ 14 h 745"/>
              <a:gd name="T14" fmla="*/ 2038 w 2052"/>
              <a:gd name="T15" fmla="*/ 340 h 745"/>
              <a:gd name="T16" fmla="*/ 2038 w 2052"/>
              <a:gd name="T17" fmla="*/ 340 h 745"/>
              <a:gd name="T18" fmla="*/ 2038 w 2052"/>
              <a:gd name="T19" fmla="*/ 394 h 745"/>
              <a:gd name="T20" fmla="*/ 1752 w 2052"/>
              <a:gd name="T21" fmla="*/ 730 h 745"/>
              <a:gd name="T22" fmla="*/ 1752 w 2052"/>
              <a:gd name="T23" fmla="*/ 730 h 745"/>
              <a:gd name="T24" fmla="*/ 1721 w 2052"/>
              <a:gd name="T25" fmla="*/ 744 h 745"/>
              <a:gd name="T26" fmla="*/ 54 w 2052"/>
              <a:gd name="T27" fmla="*/ 744 h 745"/>
              <a:gd name="T28" fmla="*/ 54 w 2052"/>
              <a:gd name="T29" fmla="*/ 744 h 745"/>
              <a:gd name="T30" fmla="*/ 23 w 2052"/>
              <a:gd name="T31" fmla="*/ 677 h 745"/>
              <a:gd name="T32" fmla="*/ 260 w 2052"/>
              <a:gd name="T33" fmla="*/ 394 h 745"/>
              <a:gd name="T34" fmla="*/ 260 w 2052"/>
              <a:gd name="T35" fmla="*/ 394 h 745"/>
              <a:gd name="T36" fmla="*/ 260 w 2052"/>
              <a:gd name="T37" fmla="*/ 34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52" h="745">
                <a:moveTo>
                  <a:pt x="260" y="340"/>
                </a:moveTo>
                <a:lnTo>
                  <a:pt x="25" y="67"/>
                </a:lnTo>
                <a:lnTo>
                  <a:pt x="25" y="67"/>
                </a:lnTo>
                <a:cubicBezTo>
                  <a:pt x="2" y="41"/>
                  <a:pt x="21" y="0"/>
                  <a:pt x="55" y="0"/>
                </a:cubicBezTo>
                <a:lnTo>
                  <a:pt x="1722" y="0"/>
                </a:lnTo>
                <a:lnTo>
                  <a:pt x="1722" y="0"/>
                </a:lnTo>
                <a:cubicBezTo>
                  <a:pt x="1733" y="0"/>
                  <a:pt x="1744" y="5"/>
                  <a:pt x="1752" y="14"/>
                </a:cubicBezTo>
                <a:lnTo>
                  <a:pt x="2038" y="340"/>
                </a:lnTo>
                <a:lnTo>
                  <a:pt x="2038" y="340"/>
                </a:lnTo>
                <a:cubicBezTo>
                  <a:pt x="2051" y="355"/>
                  <a:pt x="2051" y="378"/>
                  <a:pt x="2038" y="394"/>
                </a:cubicBezTo>
                <a:lnTo>
                  <a:pt x="1752" y="730"/>
                </a:lnTo>
                <a:lnTo>
                  <a:pt x="1752" y="730"/>
                </a:lnTo>
                <a:cubicBezTo>
                  <a:pt x="1744" y="738"/>
                  <a:pt x="1733" y="744"/>
                  <a:pt x="1721" y="744"/>
                </a:cubicBezTo>
                <a:lnTo>
                  <a:pt x="54" y="744"/>
                </a:lnTo>
                <a:lnTo>
                  <a:pt x="54" y="744"/>
                </a:lnTo>
                <a:cubicBezTo>
                  <a:pt x="19" y="744"/>
                  <a:pt x="0" y="704"/>
                  <a:pt x="23" y="677"/>
                </a:cubicBezTo>
                <a:lnTo>
                  <a:pt x="260" y="394"/>
                </a:lnTo>
                <a:lnTo>
                  <a:pt x="260" y="394"/>
                </a:lnTo>
                <a:cubicBezTo>
                  <a:pt x="273" y="378"/>
                  <a:pt x="273" y="355"/>
                  <a:pt x="260" y="340"/>
                </a:cubicBezTo>
              </a:path>
            </a:pathLst>
          </a:custGeom>
          <a:solidFill>
            <a:srgbClr val="566A7C"/>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6532" b="0" i="0" u="none" strike="noStrike" kern="1200" cap="none" spc="0" normalizeH="0" baseline="0" noProof="0">
              <a:ln>
                <a:noFill/>
              </a:ln>
              <a:solidFill>
                <a:srgbClr val="AAAAAA"/>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0F885203-E10A-A1E6-832F-B4ECDD6AE114}"/>
              </a:ext>
            </a:extLst>
          </p:cNvPr>
          <p:cNvSpPr txBox="1"/>
          <p:nvPr/>
        </p:nvSpPr>
        <p:spPr>
          <a:xfrm>
            <a:off x="1774822" y="3523759"/>
            <a:ext cx="686642" cy="461665"/>
          </a:xfrm>
          <a:prstGeom prst="rect">
            <a:avLst/>
          </a:prstGeom>
          <a:noFill/>
        </p:spPr>
        <p:txBody>
          <a:bodyPr wrap="square" rtlCol="0" anchor="ctr">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j-lt"/>
                <a:ea typeface="+mn-ea"/>
                <a:cs typeface="Poppins" pitchFamily="2" charset="77"/>
              </a:rPr>
              <a:t>0</a:t>
            </a:r>
            <a:r>
              <a:rPr lang="en-US" sz="2400" b="1" dirty="0">
                <a:solidFill>
                  <a:srgbClr val="FFFFFF"/>
                </a:solidFill>
                <a:latin typeface="+mj-lt"/>
                <a:cs typeface="Poppins" pitchFamily="2" charset="77"/>
              </a:rPr>
              <a:t>3</a:t>
            </a:r>
            <a:endParaRPr kumimoji="0" lang="en-US" sz="2400" b="1" i="0" u="none" strike="noStrike" kern="1200" cap="none" spc="0" normalizeH="0" baseline="0" noProof="0" dirty="0">
              <a:ln>
                <a:noFill/>
              </a:ln>
              <a:solidFill>
                <a:srgbClr val="FFFFFF"/>
              </a:solidFill>
              <a:effectLst/>
              <a:uLnTx/>
              <a:uFillTx/>
              <a:latin typeface="+mj-lt"/>
              <a:ea typeface="+mn-ea"/>
              <a:cs typeface="Poppins" pitchFamily="2" charset="77"/>
            </a:endParaRPr>
          </a:p>
        </p:txBody>
      </p:sp>
      <p:sp>
        <p:nvSpPr>
          <p:cNvPr id="18" name="Subtitle 2">
            <a:extLst>
              <a:ext uri="{FF2B5EF4-FFF2-40B4-BE49-F238E27FC236}">
                <a16:creationId xmlns:a16="http://schemas.microsoft.com/office/drawing/2014/main" id="{7C10DE0C-9A13-885F-022E-7D78976D0772}"/>
              </a:ext>
            </a:extLst>
          </p:cNvPr>
          <p:cNvSpPr txBox="1">
            <a:spLocks/>
          </p:cNvSpPr>
          <p:nvPr/>
        </p:nvSpPr>
        <p:spPr>
          <a:xfrm>
            <a:off x="2955854" y="3243691"/>
            <a:ext cx="7811383" cy="1200329"/>
          </a:xfrm>
          <a:prstGeom prst="rect">
            <a:avLst/>
          </a:prstGeom>
        </p:spPr>
        <p:txBody>
          <a:bodyPr vert="horz" wrap="square" lIns="91440" tIns="45720" rIns="91440" bIns="45720"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just" defTabSz="1828434" rtl="0" eaLnBrk="1" fontAlgn="auto" latinLnBrk="0" hangingPunct="1">
              <a:spcBef>
                <a:spcPts val="0"/>
              </a:spcBef>
              <a:spcAft>
                <a:spcPts val="0"/>
              </a:spcAft>
              <a:buClrTx/>
              <a:buSzTx/>
              <a:buFontTx/>
              <a:buNone/>
              <a:tabLst/>
              <a:defRPr/>
            </a:pPr>
            <a:r>
              <a:rPr lang="en-GB" sz="1800" dirty="0">
                <a:solidFill>
                  <a:srgbClr val="002060"/>
                </a:solidFill>
                <a:latin typeface="+mj-lt"/>
                <a:ea typeface="Calibri" panose="020F0502020204030204" pitchFamily="34" charset="0"/>
                <a:cs typeface="Poppins" panose="00000500000000000000" pitchFamily="2" charset="0"/>
              </a:rPr>
              <a:t>For call off with mini competition, upon receipt of tenders, each shall be evaluated in accordance with the detailed evaluation award criteria published as stated at the time and shall include TMA’s supplier Code of Conduct form to be completed and submitted along with the tenders.</a:t>
            </a:r>
            <a:endParaRPr lang="en-US" sz="1800" dirty="0">
              <a:solidFill>
                <a:srgbClr val="002060"/>
              </a:solidFill>
              <a:latin typeface="+mj-lt"/>
              <a:ea typeface="Calibri" panose="020F0502020204030204" pitchFamily="34" charset="0"/>
              <a:cs typeface="Poppins" panose="00000500000000000000" pitchFamily="2" charset="0"/>
            </a:endParaRPr>
          </a:p>
        </p:txBody>
      </p:sp>
      <p:sp>
        <p:nvSpPr>
          <p:cNvPr id="19" name="Freeform 2">
            <a:extLst>
              <a:ext uri="{FF2B5EF4-FFF2-40B4-BE49-F238E27FC236}">
                <a16:creationId xmlns:a16="http://schemas.microsoft.com/office/drawing/2014/main" id="{6076B468-3628-A34E-8D62-2526308D830B}"/>
              </a:ext>
            </a:extLst>
          </p:cNvPr>
          <p:cNvSpPr>
            <a:spLocks noChangeArrowheads="1"/>
          </p:cNvSpPr>
          <p:nvPr/>
        </p:nvSpPr>
        <p:spPr bwMode="auto">
          <a:xfrm>
            <a:off x="1424763" y="4641080"/>
            <a:ext cx="1451371" cy="928304"/>
          </a:xfrm>
          <a:custGeom>
            <a:avLst/>
            <a:gdLst>
              <a:gd name="T0" fmla="*/ 260 w 2052"/>
              <a:gd name="T1" fmla="*/ 340 h 744"/>
              <a:gd name="T2" fmla="*/ 25 w 2052"/>
              <a:gd name="T3" fmla="*/ 67 h 744"/>
              <a:gd name="T4" fmla="*/ 25 w 2052"/>
              <a:gd name="T5" fmla="*/ 67 h 744"/>
              <a:gd name="T6" fmla="*/ 55 w 2052"/>
              <a:gd name="T7" fmla="*/ 0 h 744"/>
              <a:gd name="T8" fmla="*/ 1722 w 2052"/>
              <a:gd name="T9" fmla="*/ 0 h 744"/>
              <a:gd name="T10" fmla="*/ 1722 w 2052"/>
              <a:gd name="T11" fmla="*/ 0 h 744"/>
              <a:gd name="T12" fmla="*/ 1752 w 2052"/>
              <a:gd name="T13" fmla="*/ 13 h 744"/>
              <a:gd name="T14" fmla="*/ 2038 w 2052"/>
              <a:gd name="T15" fmla="*/ 340 h 744"/>
              <a:gd name="T16" fmla="*/ 2038 w 2052"/>
              <a:gd name="T17" fmla="*/ 340 h 744"/>
              <a:gd name="T18" fmla="*/ 2038 w 2052"/>
              <a:gd name="T19" fmla="*/ 393 h 744"/>
              <a:gd name="T20" fmla="*/ 1752 w 2052"/>
              <a:gd name="T21" fmla="*/ 729 h 744"/>
              <a:gd name="T22" fmla="*/ 1752 w 2052"/>
              <a:gd name="T23" fmla="*/ 729 h 744"/>
              <a:gd name="T24" fmla="*/ 1721 w 2052"/>
              <a:gd name="T25" fmla="*/ 743 h 744"/>
              <a:gd name="T26" fmla="*/ 54 w 2052"/>
              <a:gd name="T27" fmla="*/ 743 h 744"/>
              <a:gd name="T28" fmla="*/ 54 w 2052"/>
              <a:gd name="T29" fmla="*/ 743 h 744"/>
              <a:gd name="T30" fmla="*/ 23 w 2052"/>
              <a:gd name="T31" fmla="*/ 677 h 744"/>
              <a:gd name="T32" fmla="*/ 260 w 2052"/>
              <a:gd name="T33" fmla="*/ 393 h 744"/>
              <a:gd name="T34" fmla="*/ 260 w 2052"/>
              <a:gd name="T35" fmla="*/ 393 h 744"/>
              <a:gd name="T36" fmla="*/ 260 w 2052"/>
              <a:gd name="T37" fmla="*/ 34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52" h="744">
                <a:moveTo>
                  <a:pt x="260" y="340"/>
                </a:moveTo>
                <a:lnTo>
                  <a:pt x="25" y="67"/>
                </a:lnTo>
                <a:lnTo>
                  <a:pt x="25" y="67"/>
                </a:lnTo>
                <a:cubicBezTo>
                  <a:pt x="2" y="41"/>
                  <a:pt x="21" y="0"/>
                  <a:pt x="55" y="0"/>
                </a:cubicBezTo>
                <a:lnTo>
                  <a:pt x="1722" y="0"/>
                </a:lnTo>
                <a:lnTo>
                  <a:pt x="1722" y="0"/>
                </a:lnTo>
                <a:cubicBezTo>
                  <a:pt x="1733" y="0"/>
                  <a:pt x="1744" y="5"/>
                  <a:pt x="1752" y="13"/>
                </a:cubicBezTo>
                <a:lnTo>
                  <a:pt x="2038" y="340"/>
                </a:lnTo>
                <a:lnTo>
                  <a:pt x="2038" y="340"/>
                </a:lnTo>
                <a:cubicBezTo>
                  <a:pt x="2051" y="355"/>
                  <a:pt x="2051" y="378"/>
                  <a:pt x="2038" y="393"/>
                </a:cubicBezTo>
                <a:lnTo>
                  <a:pt x="1752" y="729"/>
                </a:lnTo>
                <a:lnTo>
                  <a:pt x="1752" y="729"/>
                </a:lnTo>
                <a:cubicBezTo>
                  <a:pt x="1744" y="738"/>
                  <a:pt x="1733" y="743"/>
                  <a:pt x="1721" y="743"/>
                </a:cubicBezTo>
                <a:lnTo>
                  <a:pt x="54" y="743"/>
                </a:lnTo>
                <a:lnTo>
                  <a:pt x="54" y="743"/>
                </a:lnTo>
                <a:cubicBezTo>
                  <a:pt x="19" y="743"/>
                  <a:pt x="0" y="703"/>
                  <a:pt x="23" y="677"/>
                </a:cubicBezTo>
                <a:lnTo>
                  <a:pt x="260" y="393"/>
                </a:lnTo>
                <a:lnTo>
                  <a:pt x="260" y="393"/>
                </a:lnTo>
                <a:cubicBezTo>
                  <a:pt x="273" y="378"/>
                  <a:pt x="273" y="355"/>
                  <a:pt x="260" y="340"/>
                </a:cubicBezTo>
              </a:path>
            </a:pathLst>
          </a:custGeom>
          <a:solidFill>
            <a:srgbClr val="23A4A7"/>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6532" b="0" i="0" u="none" strike="noStrike" kern="1200" cap="none" spc="0" normalizeH="0" baseline="0" noProof="0">
              <a:ln>
                <a:noFill/>
              </a:ln>
              <a:solidFill>
                <a:srgbClr val="AAAAAA"/>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B08A84C-88CE-7501-FF53-9ED8C33D7B32}"/>
              </a:ext>
            </a:extLst>
          </p:cNvPr>
          <p:cNvSpPr txBox="1"/>
          <p:nvPr/>
        </p:nvSpPr>
        <p:spPr>
          <a:xfrm>
            <a:off x="1774822" y="4844440"/>
            <a:ext cx="686642" cy="461665"/>
          </a:xfrm>
          <a:prstGeom prst="rect">
            <a:avLst/>
          </a:prstGeom>
          <a:noFill/>
        </p:spPr>
        <p:txBody>
          <a:bodyPr wrap="square" rtlCol="0" anchor="ctr">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j-lt"/>
                <a:ea typeface="+mn-ea"/>
                <a:cs typeface="Poppins" pitchFamily="2" charset="77"/>
              </a:rPr>
              <a:t>04</a:t>
            </a:r>
          </a:p>
        </p:txBody>
      </p:sp>
      <p:sp>
        <p:nvSpPr>
          <p:cNvPr id="21" name="Subtitle 2">
            <a:extLst>
              <a:ext uri="{FF2B5EF4-FFF2-40B4-BE49-F238E27FC236}">
                <a16:creationId xmlns:a16="http://schemas.microsoft.com/office/drawing/2014/main" id="{A1B70925-8481-00AE-F27E-3E3D0946A2F4}"/>
              </a:ext>
            </a:extLst>
          </p:cNvPr>
          <p:cNvSpPr txBox="1">
            <a:spLocks/>
          </p:cNvSpPr>
          <p:nvPr/>
        </p:nvSpPr>
        <p:spPr>
          <a:xfrm>
            <a:off x="2955854" y="4590779"/>
            <a:ext cx="7811383" cy="923330"/>
          </a:xfrm>
          <a:prstGeom prst="rect">
            <a:avLst/>
          </a:prstGeom>
        </p:spPr>
        <p:txBody>
          <a:bodyPr vert="horz" wrap="square" lIns="91440" tIns="45720" rIns="91440" bIns="45720"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just" defTabSz="1828434" rtl="0" eaLnBrk="1" fontAlgn="auto" latinLnBrk="0" hangingPunct="1">
              <a:spcBef>
                <a:spcPts val="0"/>
              </a:spcBef>
              <a:spcAft>
                <a:spcPts val="0"/>
              </a:spcAft>
              <a:buClrTx/>
              <a:buSzTx/>
              <a:buFontTx/>
              <a:buNone/>
              <a:tabLst/>
              <a:defRPr/>
            </a:pPr>
            <a:r>
              <a:rPr lang="en-GB" sz="1800" dirty="0">
                <a:solidFill>
                  <a:srgbClr val="002060"/>
                </a:solidFill>
                <a:latin typeface="+mj-lt"/>
                <a:ea typeface="Calibri" panose="020F0502020204030204" pitchFamily="34" charset="0"/>
                <a:cs typeface="Poppins" panose="00000500000000000000" pitchFamily="2" charset="0"/>
              </a:rPr>
              <a:t>At the conclusion of the evaluation process, the individual pieces of work shall be awarded to the tenderer who achieves the highest overall score based on the award criteria and/or demonstrates compliance with the set evaluation criteria.</a:t>
            </a:r>
            <a:endParaRPr lang="en-US" sz="1800" dirty="0">
              <a:solidFill>
                <a:srgbClr val="002060"/>
              </a:solidFill>
              <a:latin typeface="+mj-lt"/>
              <a:ea typeface="Calibri" panose="020F0502020204030204" pitchFamily="34" charset="0"/>
              <a:cs typeface="Poppins" panose="00000500000000000000" pitchFamily="2" charset="0"/>
            </a:endParaRPr>
          </a:p>
        </p:txBody>
      </p:sp>
    </p:spTree>
    <p:extLst>
      <p:ext uri="{BB962C8B-B14F-4D97-AF65-F5344CB8AC3E}">
        <p14:creationId xmlns:p14="http://schemas.microsoft.com/office/powerpoint/2010/main" val="2385717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5CBF4-BD29-4FD1-930F-7FC1CD3304D6}"/>
              </a:ext>
            </a:extLst>
          </p:cNvPr>
          <p:cNvSpPr>
            <a:spLocks noGrp="1"/>
          </p:cNvSpPr>
          <p:nvPr>
            <p:ph type="ctrTitle"/>
          </p:nvPr>
        </p:nvSpPr>
        <p:spPr>
          <a:xfrm>
            <a:off x="1524000" y="307649"/>
            <a:ext cx="9144000" cy="882354"/>
          </a:xfrm>
        </p:spPr>
        <p:txBody>
          <a:bodyPr>
            <a:normAutofit/>
          </a:bodyPr>
          <a:lstStyle/>
          <a:p>
            <a:pPr algn="l"/>
            <a:r>
              <a:rPr lang="en-US" sz="3200" b="1" dirty="0">
                <a:solidFill>
                  <a:srgbClr val="003B71"/>
                </a:solidFill>
                <a:latin typeface="Catamaran" pitchFamily="2" charset="0"/>
                <a:cs typeface="Catamaran" pitchFamily="2" charset="0"/>
              </a:rPr>
              <a:t>Round-robin approach</a:t>
            </a:r>
          </a:p>
        </p:txBody>
      </p:sp>
      <p:cxnSp>
        <p:nvCxnSpPr>
          <p:cNvPr id="6" name="Straight Connector 5">
            <a:extLst>
              <a:ext uri="{FF2B5EF4-FFF2-40B4-BE49-F238E27FC236}">
                <a16:creationId xmlns:a16="http://schemas.microsoft.com/office/drawing/2014/main" id="{A4E5AB54-C768-4BF3-AA97-256A1E319888}"/>
              </a:ext>
            </a:extLst>
          </p:cNvPr>
          <p:cNvCxnSpPr/>
          <p:nvPr/>
        </p:nvCxnSpPr>
        <p:spPr>
          <a:xfrm>
            <a:off x="1524000" y="1190003"/>
            <a:ext cx="9144000" cy="0"/>
          </a:xfrm>
          <a:prstGeom prst="line">
            <a:avLst/>
          </a:prstGeom>
          <a:ln w="22225">
            <a:solidFill>
              <a:srgbClr val="EB3B34"/>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C5CD6A5-706D-43C4-BE50-3B4315EDD1AF}"/>
              </a:ext>
            </a:extLst>
          </p:cNvPr>
          <p:cNvPicPr>
            <a:picLocks noChangeAspect="1"/>
          </p:cNvPicPr>
          <p:nvPr/>
        </p:nvPicPr>
        <p:blipFill>
          <a:blip r:embed="rId3"/>
          <a:srcRect/>
          <a:stretch/>
        </p:blipFill>
        <p:spPr>
          <a:xfrm>
            <a:off x="10890560" y="406262"/>
            <a:ext cx="1036520" cy="882354"/>
          </a:xfrm>
          <a:prstGeom prst="rect">
            <a:avLst/>
          </a:prstGeom>
        </p:spPr>
      </p:pic>
      <p:sp>
        <p:nvSpPr>
          <p:cNvPr id="3" name="Footer Placeholder 4">
            <a:extLst>
              <a:ext uri="{FF2B5EF4-FFF2-40B4-BE49-F238E27FC236}">
                <a16:creationId xmlns:a16="http://schemas.microsoft.com/office/drawing/2014/main" id="{AC0D6DB5-7E18-BBA5-5057-2D8AA6EEDE4D}"/>
              </a:ext>
            </a:extLst>
          </p:cNvPr>
          <p:cNvSpPr>
            <a:spLocks noGrp="1"/>
          </p:cNvSpPr>
          <p:nvPr>
            <p:ph type="ftr" sz="quarter" idx="11"/>
          </p:nvPr>
        </p:nvSpPr>
        <p:spPr>
          <a:xfrm>
            <a:off x="4489228" y="6550351"/>
            <a:ext cx="4504267" cy="365125"/>
          </a:xfrm>
          <a:prstGeom prst="rect">
            <a:avLst/>
          </a:prstGeom>
        </p:spPr>
        <p:txBody>
          <a:bodyPr/>
          <a:lstStyle>
            <a:lvl1pPr>
              <a:defRPr>
                <a:solidFill>
                  <a:srgbClr val="FF0000"/>
                </a:solidFill>
              </a:defRPr>
            </a:lvl1pPr>
          </a:lstStyle>
          <a:p>
            <a:r>
              <a:rPr lang="en-US" sz="900" dirty="0">
                <a:latin typeface="Montserrat" panose="00000500000000000000" pitchFamily="2" charset="0"/>
              </a:rPr>
              <a:t>www.trademarkafrica.com  @trademarkafrica</a:t>
            </a:r>
          </a:p>
        </p:txBody>
      </p:sp>
      <p:cxnSp>
        <p:nvCxnSpPr>
          <p:cNvPr id="5" name="Straight Connector 4">
            <a:extLst>
              <a:ext uri="{FF2B5EF4-FFF2-40B4-BE49-F238E27FC236}">
                <a16:creationId xmlns:a16="http://schemas.microsoft.com/office/drawing/2014/main" id="{F4A4F8DB-EE37-D7E0-DBF7-CE1A66CCD966}"/>
              </a:ext>
            </a:extLst>
          </p:cNvPr>
          <p:cNvCxnSpPr>
            <a:cxnSpLocks/>
          </p:cNvCxnSpPr>
          <p:nvPr/>
        </p:nvCxnSpPr>
        <p:spPr>
          <a:xfrm>
            <a:off x="6132868" y="6550033"/>
            <a:ext cx="0" cy="2286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204E2F6-276D-64EC-2464-56DA6938D82F}"/>
              </a:ext>
            </a:extLst>
          </p:cNvPr>
          <p:cNvSpPr txBox="1"/>
          <p:nvPr/>
        </p:nvSpPr>
        <p:spPr>
          <a:xfrm>
            <a:off x="1477518" y="1249824"/>
            <a:ext cx="5199729" cy="5047536"/>
          </a:xfrm>
          <a:prstGeom prst="rect">
            <a:avLst/>
          </a:prstGeom>
          <a:noFill/>
        </p:spPr>
        <p:txBody>
          <a:bodyPr wrap="square">
            <a:spAutoFit/>
          </a:bodyPr>
          <a:lstStyle/>
          <a:p>
            <a:pPr>
              <a:lnSpc>
                <a:spcPct val="150000"/>
              </a:lnSpc>
            </a:pPr>
            <a:r>
              <a:rPr lang="en-GB" sz="2000" u="none" strike="noStrike" baseline="0" dirty="0">
                <a:solidFill>
                  <a:srgbClr val="001F5F"/>
                </a:solidFill>
                <a:latin typeface="+mj-lt"/>
              </a:rPr>
              <a:t>The </a:t>
            </a:r>
            <a:r>
              <a:rPr lang="en-GB" sz="2000" b="1" dirty="0">
                <a:solidFill>
                  <a:srgbClr val="002060"/>
                </a:solidFill>
                <a:latin typeface="+mj-lt"/>
                <a:cs typeface="Poppins" panose="00000500000000000000" pitchFamily="2" charset="0"/>
              </a:rPr>
              <a:t>"</a:t>
            </a:r>
            <a:r>
              <a:rPr lang="en-GB" sz="2000" b="1" u="none" strike="noStrike" baseline="0" dirty="0">
                <a:solidFill>
                  <a:srgbClr val="001F5F"/>
                </a:solidFill>
                <a:latin typeface="+mj-lt"/>
              </a:rPr>
              <a:t>round robin" </a:t>
            </a:r>
            <a:r>
              <a:rPr lang="en-GB" sz="2000" u="none" strike="noStrike" baseline="0" dirty="0">
                <a:solidFill>
                  <a:srgbClr val="001F5F"/>
                </a:solidFill>
                <a:latin typeface="+mj-lt"/>
              </a:rPr>
              <a:t>method of supplier selection systematically allocates procurement opportunities among framework suppliers in order from a list, ensuring that each gets a fair chance to bid before the cycle restarts. </a:t>
            </a:r>
          </a:p>
          <a:p>
            <a:endParaRPr lang="en-GB" sz="2000" dirty="0">
              <a:solidFill>
                <a:srgbClr val="001F5F"/>
              </a:solidFill>
              <a:latin typeface="+mj-lt"/>
            </a:endParaRPr>
          </a:p>
          <a:p>
            <a:pPr>
              <a:lnSpc>
                <a:spcPct val="150000"/>
              </a:lnSpc>
            </a:pPr>
            <a:r>
              <a:rPr lang="en-GB" sz="2000" u="none" strike="noStrike" baseline="0" dirty="0">
                <a:solidFill>
                  <a:srgbClr val="001F5F"/>
                </a:solidFill>
                <a:latin typeface="+mj-lt"/>
              </a:rPr>
              <a:t>This method promotes fairness and transparency, maintaining a competitive and unbiased procurement environment. </a:t>
            </a:r>
            <a:endParaRPr lang="en-GB" sz="2400" u="none" strike="noStrike" baseline="0" dirty="0">
              <a:solidFill>
                <a:srgbClr val="001F5F"/>
              </a:solidFill>
              <a:latin typeface="+mj-lt"/>
            </a:endParaRPr>
          </a:p>
          <a:p>
            <a:pPr marL="457200" indent="-457200">
              <a:buFont typeface="Wingdings" panose="05000000000000000000" pitchFamily="2" charset="2"/>
              <a:buChar char="q"/>
            </a:pPr>
            <a:endParaRPr lang="en-GB" sz="2400" i="0" u="none" strike="noStrike" baseline="0" dirty="0">
              <a:solidFill>
                <a:srgbClr val="000000"/>
              </a:solidFill>
              <a:latin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KE"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3AFA4878-6A71-5177-0C21-7B848F4DD62D}"/>
              </a:ext>
            </a:extLst>
          </p:cNvPr>
          <p:cNvPicPr>
            <a:picLocks noChangeAspect="1"/>
          </p:cNvPicPr>
          <p:nvPr/>
        </p:nvPicPr>
        <p:blipFill>
          <a:blip r:embed="rId4"/>
          <a:stretch>
            <a:fillRect/>
          </a:stretch>
        </p:blipFill>
        <p:spPr>
          <a:xfrm>
            <a:off x="6815470" y="1663883"/>
            <a:ext cx="4075090" cy="4004113"/>
          </a:xfrm>
          <a:prstGeom prst="rect">
            <a:avLst/>
          </a:prstGeom>
        </p:spPr>
      </p:pic>
    </p:spTree>
    <p:extLst>
      <p:ext uri="{BB962C8B-B14F-4D97-AF65-F5344CB8AC3E}">
        <p14:creationId xmlns:p14="http://schemas.microsoft.com/office/powerpoint/2010/main" val="1024071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5CBF4-BD29-4FD1-930F-7FC1CD3304D6}"/>
              </a:ext>
            </a:extLst>
          </p:cNvPr>
          <p:cNvSpPr>
            <a:spLocks noGrp="1"/>
          </p:cNvSpPr>
          <p:nvPr>
            <p:ph type="ctrTitle"/>
          </p:nvPr>
        </p:nvSpPr>
        <p:spPr>
          <a:xfrm>
            <a:off x="1524000" y="307649"/>
            <a:ext cx="9144000" cy="882354"/>
          </a:xfrm>
        </p:spPr>
        <p:txBody>
          <a:bodyPr>
            <a:normAutofit/>
          </a:bodyPr>
          <a:lstStyle/>
          <a:p>
            <a:pPr algn="l"/>
            <a:r>
              <a:rPr kumimoji="0" lang="en-US" sz="3200" b="1" i="0" u="none" strike="noStrike" kern="1200" cap="none" spc="0" normalizeH="0" baseline="0" noProof="0" dirty="0">
                <a:ln>
                  <a:noFill/>
                </a:ln>
                <a:solidFill>
                  <a:srgbClr val="003B71"/>
                </a:solidFill>
                <a:effectLst/>
                <a:uLnTx/>
                <a:uFillTx/>
                <a:latin typeface="Catamaran" pitchFamily="2" charset="0"/>
                <a:ea typeface="+mj-ea"/>
                <a:cs typeface="Catamaran" pitchFamily="2" charset="0"/>
              </a:rPr>
              <a:t>Round-robin approach</a:t>
            </a:r>
            <a:endParaRPr lang="en-US" sz="3200" b="1" dirty="0">
              <a:solidFill>
                <a:srgbClr val="003B71"/>
              </a:solidFill>
              <a:latin typeface="Catamaran" pitchFamily="2" charset="0"/>
              <a:cs typeface="Catamaran" pitchFamily="2" charset="0"/>
            </a:endParaRPr>
          </a:p>
        </p:txBody>
      </p:sp>
      <p:cxnSp>
        <p:nvCxnSpPr>
          <p:cNvPr id="6" name="Straight Connector 5">
            <a:extLst>
              <a:ext uri="{FF2B5EF4-FFF2-40B4-BE49-F238E27FC236}">
                <a16:creationId xmlns:a16="http://schemas.microsoft.com/office/drawing/2014/main" id="{A4E5AB54-C768-4BF3-AA97-256A1E319888}"/>
              </a:ext>
            </a:extLst>
          </p:cNvPr>
          <p:cNvCxnSpPr/>
          <p:nvPr/>
        </p:nvCxnSpPr>
        <p:spPr>
          <a:xfrm>
            <a:off x="1524000" y="1190003"/>
            <a:ext cx="9144000" cy="0"/>
          </a:xfrm>
          <a:prstGeom prst="line">
            <a:avLst/>
          </a:prstGeom>
          <a:ln w="22225">
            <a:solidFill>
              <a:srgbClr val="EB3B34"/>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C5CD6A5-706D-43C4-BE50-3B4315EDD1AF}"/>
              </a:ext>
            </a:extLst>
          </p:cNvPr>
          <p:cNvPicPr>
            <a:picLocks noChangeAspect="1"/>
          </p:cNvPicPr>
          <p:nvPr/>
        </p:nvPicPr>
        <p:blipFill>
          <a:blip r:embed="rId3"/>
          <a:srcRect/>
          <a:stretch/>
        </p:blipFill>
        <p:spPr>
          <a:xfrm>
            <a:off x="10890560" y="406262"/>
            <a:ext cx="1036520" cy="882354"/>
          </a:xfrm>
          <a:prstGeom prst="rect">
            <a:avLst/>
          </a:prstGeom>
        </p:spPr>
      </p:pic>
      <p:sp>
        <p:nvSpPr>
          <p:cNvPr id="3" name="Footer Placeholder 4">
            <a:extLst>
              <a:ext uri="{FF2B5EF4-FFF2-40B4-BE49-F238E27FC236}">
                <a16:creationId xmlns:a16="http://schemas.microsoft.com/office/drawing/2014/main" id="{AC0D6DB5-7E18-BBA5-5057-2D8AA6EEDE4D}"/>
              </a:ext>
            </a:extLst>
          </p:cNvPr>
          <p:cNvSpPr>
            <a:spLocks noGrp="1"/>
          </p:cNvSpPr>
          <p:nvPr>
            <p:ph type="ftr" sz="quarter" idx="11"/>
          </p:nvPr>
        </p:nvSpPr>
        <p:spPr>
          <a:xfrm>
            <a:off x="4489228" y="6550351"/>
            <a:ext cx="4504267" cy="365125"/>
          </a:xfrm>
          <a:prstGeom prst="rect">
            <a:avLst/>
          </a:prstGeom>
        </p:spPr>
        <p:txBody>
          <a:bodyPr/>
          <a:lstStyle>
            <a:lvl1pPr>
              <a:defRPr>
                <a:solidFill>
                  <a:srgbClr val="FF0000"/>
                </a:solidFill>
              </a:defRPr>
            </a:lvl1pPr>
          </a:lstStyle>
          <a:p>
            <a:r>
              <a:rPr lang="en-US" sz="900" dirty="0">
                <a:latin typeface="Montserrat" panose="00000500000000000000" pitchFamily="2" charset="0"/>
              </a:rPr>
              <a:t>www.trademarkafrica.com  @trademarkafrica</a:t>
            </a:r>
          </a:p>
        </p:txBody>
      </p:sp>
      <p:cxnSp>
        <p:nvCxnSpPr>
          <p:cNvPr id="5" name="Straight Connector 4">
            <a:extLst>
              <a:ext uri="{FF2B5EF4-FFF2-40B4-BE49-F238E27FC236}">
                <a16:creationId xmlns:a16="http://schemas.microsoft.com/office/drawing/2014/main" id="{F4A4F8DB-EE37-D7E0-DBF7-CE1A66CCD966}"/>
              </a:ext>
            </a:extLst>
          </p:cNvPr>
          <p:cNvCxnSpPr>
            <a:cxnSpLocks/>
          </p:cNvCxnSpPr>
          <p:nvPr/>
        </p:nvCxnSpPr>
        <p:spPr>
          <a:xfrm>
            <a:off x="6132868" y="6550033"/>
            <a:ext cx="0" cy="2286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204E2F6-276D-64EC-2464-56DA6938D82F}"/>
              </a:ext>
            </a:extLst>
          </p:cNvPr>
          <p:cNvSpPr txBox="1"/>
          <p:nvPr/>
        </p:nvSpPr>
        <p:spPr>
          <a:xfrm>
            <a:off x="2127364" y="1849900"/>
            <a:ext cx="9190482" cy="1261884"/>
          </a:xfrm>
          <a:prstGeom prst="rect">
            <a:avLst/>
          </a:prstGeom>
          <a:noFill/>
        </p:spPr>
        <p:txBody>
          <a:bodyPr wrap="square">
            <a:spAutoFit/>
          </a:bodyPr>
          <a:lstStyle/>
          <a:p>
            <a:pPr marL="457200" indent="-457200" algn="just">
              <a:buFont typeface="Wingdings" panose="05000000000000000000" pitchFamily="2" charset="2"/>
              <a:buChar char="q"/>
            </a:pPr>
            <a:endParaRPr lang="en-GB" sz="2400" b="0" i="0" u="none" strike="noStrike" baseline="0" dirty="0">
              <a:solidFill>
                <a:srgbClr val="001F5F"/>
              </a:solidFill>
              <a:latin typeface="Calibri" panose="020F0502020204030204" pitchFamily="34" charset="0"/>
            </a:endParaRPr>
          </a:p>
          <a:p>
            <a:pPr marL="457200" indent="-457200" algn="just">
              <a:buFont typeface="Wingdings" panose="05000000000000000000" pitchFamily="2" charset="2"/>
              <a:buChar char="q"/>
            </a:pPr>
            <a:endParaRPr lang="en-GB" sz="2400" b="0" i="0" u="none" strike="noStrike" baseline="0" dirty="0">
              <a:solidFill>
                <a:srgbClr val="000000"/>
              </a:solidFill>
              <a:latin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KE"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4">
            <a:extLst>
              <a:ext uri="{FF2B5EF4-FFF2-40B4-BE49-F238E27FC236}">
                <a16:creationId xmlns:a16="http://schemas.microsoft.com/office/drawing/2014/main" id="{949EA22C-7148-0848-B7C0-83C352511851}"/>
              </a:ext>
            </a:extLst>
          </p:cNvPr>
          <p:cNvSpPr>
            <a:spLocks noChangeArrowheads="1"/>
          </p:cNvSpPr>
          <p:nvPr/>
        </p:nvSpPr>
        <p:spPr bwMode="auto">
          <a:xfrm>
            <a:off x="4181475" y="2719769"/>
            <a:ext cx="1742325" cy="1340660"/>
          </a:xfrm>
          <a:custGeom>
            <a:avLst/>
            <a:gdLst>
              <a:gd name="T0" fmla="*/ 2545 w 4155"/>
              <a:gd name="T1" fmla="*/ 1590 h 3003"/>
              <a:gd name="T2" fmla="*/ 2545 w 4155"/>
              <a:gd name="T3" fmla="*/ 2030 h 3003"/>
              <a:gd name="T4" fmla="*/ 2545 w 4155"/>
              <a:gd name="T5" fmla="*/ 2030 h 3003"/>
              <a:gd name="T6" fmla="*/ 2624 w 4155"/>
              <a:gd name="T7" fmla="*/ 2072 h 3003"/>
              <a:gd name="T8" fmla="*/ 4123 w 4155"/>
              <a:gd name="T9" fmla="*/ 1090 h 3003"/>
              <a:gd name="T10" fmla="*/ 4123 w 4155"/>
              <a:gd name="T11" fmla="*/ 1090 h 3003"/>
              <a:gd name="T12" fmla="*/ 4123 w 4155"/>
              <a:gd name="T13" fmla="*/ 1005 h 3003"/>
              <a:gd name="T14" fmla="*/ 2624 w 4155"/>
              <a:gd name="T15" fmla="*/ 22 h 3003"/>
              <a:gd name="T16" fmla="*/ 2624 w 4155"/>
              <a:gd name="T17" fmla="*/ 22 h 3003"/>
              <a:gd name="T18" fmla="*/ 2545 w 4155"/>
              <a:gd name="T19" fmla="*/ 65 h 3003"/>
              <a:gd name="T20" fmla="*/ 2545 w 4155"/>
              <a:gd name="T21" fmla="*/ 455 h 3003"/>
              <a:gd name="T22" fmla="*/ 2545 w 4155"/>
              <a:gd name="T23" fmla="*/ 455 h 3003"/>
              <a:gd name="T24" fmla="*/ 1573 w 4155"/>
              <a:gd name="T25" fmla="*/ 649 h 3003"/>
              <a:gd name="T26" fmla="*/ 1573 w 4155"/>
              <a:gd name="T27" fmla="*/ 649 h 3003"/>
              <a:gd name="T28" fmla="*/ 746 w 4155"/>
              <a:gd name="T29" fmla="*/ 1202 h 3003"/>
              <a:gd name="T30" fmla="*/ 746 w 4155"/>
              <a:gd name="T31" fmla="*/ 1202 h 3003"/>
              <a:gd name="T32" fmla="*/ 194 w 4155"/>
              <a:gd name="T33" fmla="*/ 2029 h 3003"/>
              <a:gd name="T34" fmla="*/ 194 w 4155"/>
              <a:gd name="T35" fmla="*/ 2029 h 3003"/>
              <a:gd name="T36" fmla="*/ 0 w 4155"/>
              <a:gd name="T37" fmla="*/ 3002 h 3003"/>
              <a:gd name="T38" fmla="*/ 1134 w 4155"/>
              <a:gd name="T39" fmla="*/ 3002 h 3003"/>
              <a:gd name="T40" fmla="*/ 1134 w 4155"/>
              <a:gd name="T41" fmla="*/ 3002 h 3003"/>
              <a:gd name="T42" fmla="*/ 1242 w 4155"/>
              <a:gd name="T43" fmla="*/ 2461 h 3003"/>
              <a:gd name="T44" fmla="*/ 1242 w 4155"/>
              <a:gd name="T45" fmla="*/ 2461 h 3003"/>
              <a:gd name="T46" fmla="*/ 1548 w 4155"/>
              <a:gd name="T47" fmla="*/ 2004 h 3003"/>
              <a:gd name="T48" fmla="*/ 1548 w 4155"/>
              <a:gd name="T49" fmla="*/ 2004 h 3003"/>
              <a:gd name="T50" fmla="*/ 2007 w 4155"/>
              <a:gd name="T51" fmla="*/ 1697 h 3003"/>
              <a:gd name="T52" fmla="*/ 2007 w 4155"/>
              <a:gd name="T53" fmla="*/ 1697 h 3003"/>
              <a:gd name="T54" fmla="*/ 2545 w 4155"/>
              <a:gd name="T55" fmla="*/ 1590 h 3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55" h="3003">
                <a:moveTo>
                  <a:pt x="2545" y="1590"/>
                </a:moveTo>
                <a:lnTo>
                  <a:pt x="2545" y="2030"/>
                </a:lnTo>
                <a:lnTo>
                  <a:pt x="2545" y="2030"/>
                </a:lnTo>
                <a:cubicBezTo>
                  <a:pt x="2545" y="2071"/>
                  <a:pt x="2590" y="2094"/>
                  <a:pt x="2624" y="2072"/>
                </a:cubicBezTo>
                <a:lnTo>
                  <a:pt x="4123" y="1090"/>
                </a:lnTo>
                <a:lnTo>
                  <a:pt x="4123" y="1090"/>
                </a:lnTo>
                <a:cubicBezTo>
                  <a:pt x="4154" y="1070"/>
                  <a:pt x="4154" y="1025"/>
                  <a:pt x="4123" y="1005"/>
                </a:cubicBezTo>
                <a:lnTo>
                  <a:pt x="2624" y="22"/>
                </a:lnTo>
                <a:lnTo>
                  <a:pt x="2624" y="22"/>
                </a:lnTo>
                <a:cubicBezTo>
                  <a:pt x="2590" y="0"/>
                  <a:pt x="2545" y="24"/>
                  <a:pt x="2545" y="65"/>
                </a:cubicBezTo>
                <a:lnTo>
                  <a:pt x="2545" y="455"/>
                </a:lnTo>
                <a:lnTo>
                  <a:pt x="2545" y="455"/>
                </a:lnTo>
                <a:cubicBezTo>
                  <a:pt x="2212" y="455"/>
                  <a:pt x="1881" y="522"/>
                  <a:pt x="1573" y="649"/>
                </a:cubicBezTo>
                <a:lnTo>
                  <a:pt x="1573" y="649"/>
                </a:lnTo>
                <a:cubicBezTo>
                  <a:pt x="1264" y="777"/>
                  <a:pt x="983" y="965"/>
                  <a:pt x="746" y="1202"/>
                </a:cubicBezTo>
                <a:lnTo>
                  <a:pt x="746" y="1202"/>
                </a:lnTo>
                <a:cubicBezTo>
                  <a:pt x="509" y="1438"/>
                  <a:pt x="322" y="1719"/>
                  <a:pt x="194" y="2029"/>
                </a:cubicBezTo>
                <a:lnTo>
                  <a:pt x="194" y="2029"/>
                </a:lnTo>
                <a:cubicBezTo>
                  <a:pt x="66" y="2336"/>
                  <a:pt x="0" y="2668"/>
                  <a:pt x="0" y="3002"/>
                </a:cubicBezTo>
                <a:lnTo>
                  <a:pt x="1134" y="3002"/>
                </a:lnTo>
                <a:lnTo>
                  <a:pt x="1134" y="3002"/>
                </a:lnTo>
                <a:cubicBezTo>
                  <a:pt x="1134" y="2817"/>
                  <a:pt x="1171" y="2633"/>
                  <a:pt x="1242" y="2461"/>
                </a:cubicBezTo>
                <a:lnTo>
                  <a:pt x="1242" y="2461"/>
                </a:lnTo>
                <a:cubicBezTo>
                  <a:pt x="1313" y="2290"/>
                  <a:pt x="1418" y="2135"/>
                  <a:pt x="1548" y="2004"/>
                </a:cubicBezTo>
                <a:lnTo>
                  <a:pt x="1548" y="2004"/>
                </a:lnTo>
                <a:cubicBezTo>
                  <a:pt x="1680" y="1873"/>
                  <a:pt x="1836" y="1769"/>
                  <a:pt x="2007" y="1697"/>
                </a:cubicBezTo>
                <a:lnTo>
                  <a:pt x="2007" y="1697"/>
                </a:lnTo>
                <a:cubicBezTo>
                  <a:pt x="2178" y="1627"/>
                  <a:pt x="2360" y="1590"/>
                  <a:pt x="2545" y="1590"/>
                </a:cubicBezTo>
              </a:path>
            </a:pathLst>
          </a:custGeom>
          <a:solidFill>
            <a:srgbClr val="35CA7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6532" b="0" i="0" u="none" strike="noStrike" kern="1200" cap="none" spc="0" normalizeH="0" baseline="0" noProof="0">
              <a:ln>
                <a:noFill/>
              </a:ln>
              <a:solidFill>
                <a:srgbClr val="AAAAAA"/>
              </a:solidFill>
              <a:effectLst/>
              <a:uLnTx/>
              <a:uFillTx/>
              <a:latin typeface="Calibri" panose="020F0502020204030204"/>
              <a:ea typeface="+mn-ea"/>
              <a:cs typeface="+mn-cs"/>
            </a:endParaRPr>
          </a:p>
        </p:txBody>
      </p:sp>
      <p:sp>
        <p:nvSpPr>
          <p:cNvPr id="9" name="Freeform 3">
            <a:extLst>
              <a:ext uri="{FF2B5EF4-FFF2-40B4-BE49-F238E27FC236}">
                <a16:creationId xmlns:a16="http://schemas.microsoft.com/office/drawing/2014/main" id="{8AED1D57-C921-6F4B-9C50-2739CFC253B9}"/>
              </a:ext>
            </a:extLst>
          </p:cNvPr>
          <p:cNvSpPr>
            <a:spLocks noChangeArrowheads="1"/>
          </p:cNvSpPr>
          <p:nvPr/>
        </p:nvSpPr>
        <p:spPr bwMode="auto">
          <a:xfrm>
            <a:off x="5544529" y="2974486"/>
            <a:ext cx="1312700" cy="1599673"/>
          </a:xfrm>
          <a:custGeom>
            <a:avLst/>
            <a:gdLst>
              <a:gd name="T0" fmla="*/ 1414 w 3005"/>
              <a:gd name="T1" fmla="*/ 2545 h 4155"/>
              <a:gd name="T2" fmla="*/ 975 w 3005"/>
              <a:gd name="T3" fmla="*/ 2545 h 4155"/>
              <a:gd name="T4" fmla="*/ 975 w 3005"/>
              <a:gd name="T5" fmla="*/ 2545 h 4155"/>
              <a:gd name="T6" fmla="*/ 932 w 3005"/>
              <a:gd name="T7" fmla="*/ 2623 h 4155"/>
              <a:gd name="T8" fmla="*/ 1915 w 3005"/>
              <a:gd name="T9" fmla="*/ 4123 h 4155"/>
              <a:gd name="T10" fmla="*/ 1915 w 3005"/>
              <a:gd name="T11" fmla="*/ 4123 h 4155"/>
              <a:gd name="T12" fmla="*/ 1999 w 3005"/>
              <a:gd name="T13" fmla="*/ 4123 h 4155"/>
              <a:gd name="T14" fmla="*/ 2982 w 3005"/>
              <a:gd name="T15" fmla="*/ 2623 h 4155"/>
              <a:gd name="T16" fmla="*/ 2982 w 3005"/>
              <a:gd name="T17" fmla="*/ 2623 h 4155"/>
              <a:gd name="T18" fmla="*/ 2940 w 3005"/>
              <a:gd name="T19" fmla="*/ 2545 h 4155"/>
              <a:gd name="T20" fmla="*/ 2549 w 3005"/>
              <a:gd name="T21" fmla="*/ 2545 h 4155"/>
              <a:gd name="T22" fmla="*/ 2549 w 3005"/>
              <a:gd name="T23" fmla="*/ 2545 h 4155"/>
              <a:gd name="T24" fmla="*/ 2355 w 3005"/>
              <a:gd name="T25" fmla="*/ 1573 h 4155"/>
              <a:gd name="T26" fmla="*/ 2355 w 3005"/>
              <a:gd name="T27" fmla="*/ 1573 h 4155"/>
              <a:gd name="T28" fmla="*/ 1803 w 3005"/>
              <a:gd name="T29" fmla="*/ 746 h 4155"/>
              <a:gd name="T30" fmla="*/ 1803 w 3005"/>
              <a:gd name="T31" fmla="*/ 746 h 4155"/>
              <a:gd name="T32" fmla="*/ 976 w 3005"/>
              <a:gd name="T33" fmla="*/ 193 h 4155"/>
              <a:gd name="T34" fmla="*/ 976 w 3005"/>
              <a:gd name="T35" fmla="*/ 193 h 4155"/>
              <a:gd name="T36" fmla="*/ 0 w 3005"/>
              <a:gd name="T37" fmla="*/ 0 h 4155"/>
              <a:gd name="T38" fmla="*/ 0 w 3005"/>
              <a:gd name="T39" fmla="*/ 1134 h 4155"/>
              <a:gd name="T40" fmla="*/ 0 w 3005"/>
              <a:gd name="T41" fmla="*/ 1134 h 4155"/>
              <a:gd name="T42" fmla="*/ 542 w 3005"/>
              <a:gd name="T43" fmla="*/ 1242 h 4155"/>
              <a:gd name="T44" fmla="*/ 542 w 3005"/>
              <a:gd name="T45" fmla="*/ 1242 h 4155"/>
              <a:gd name="T46" fmla="*/ 1000 w 3005"/>
              <a:gd name="T47" fmla="*/ 1548 h 4155"/>
              <a:gd name="T48" fmla="*/ 1000 w 3005"/>
              <a:gd name="T49" fmla="*/ 1548 h 4155"/>
              <a:gd name="T50" fmla="*/ 1307 w 3005"/>
              <a:gd name="T51" fmla="*/ 2006 h 4155"/>
              <a:gd name="T52" fmla="*/ 1307 w 3005"/>
              <a:gd name="T53" fmla="*/ 2006 h 4155"/>
              <a:gd name="T54" fmla="*/ 1414 w 3005"/>
              <a:gd name="T55" fmla="*/ 2545 h 4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05" h="4155">
                <a:moveTo>
                  <a:pt x="1414" y="2545"/>
                </a:moveTo>
                <a:lnTo>
                  <a:pt x="975" y="2545"/>
                </a:lnTo>
                <a:lnTo>
                  <a:pt x="975" y="2545"/>
                </a:lnTo>
                <a:cubicBezTo>
                  <a:pt x="934" y="2545"/>
                  <a:pt x="909" y="2589"/>
                  <a:pt x="932" y="2623"/>
                </a:cubicBezTo>
                <a:lnTo>
                  <a:pt x="1915" y="4123"/>
                </a:lnTo>
                <a:lnTo>
                  <a:pt x="1915" y="4123"/>
                </a:lnTo>
                <a:cubicBezTo>
                  <a:pt x="1934" y="4154"/>
                  <a:pt x="1980" y="4154"/>
                  <a:pt x="1999" y="4123"/>
                </a:cubicBezTo>
                <a:lnTo>
                  <a:pt x="2982" y="2623"/>
                </a:lnTo>
                <a:lnTo>
                  <a:pt x="2982" y="2623"/>
                </a:lnTo>
                <a:cubicBezTo>
                  <a:pt x="3004" y="2589"/>
                  <a:pt x="2980" y="2545"/>
                  <a:pt x="2940" y="2545"/>
                </a:cubicBezTo>
                <a:lnTo>
                  <a:pt x="2549" y="2545"/>
                </a:lnTo>
                <a:lnTo>
                  <a:pt x="2549" y="2545"/>
                </a:lnTo>
                <a:cubicBezTo>
                  <a:pt x="2548" y="2211"/>
                  <a:pt x="2483" y="1880"/>
                  <a:pt x="2355" y="1573"/>
                </a:cubicBezTo>
                <a:lnTo>
                  <a:pt x="2355" y="1573"/>
                </a:lnTo>
                <a:cubicBezTo>
                  <a:pt x="2227" y="1264"/>
                  <a:pt x="2039" y="982"/>
                  <a:pt x="1803" y="746"/>
                </a:cubicBezTo>
                <a:lnTo>
                  <a:pt x="1803" y="746"/>
                </a:lnTo>
                <a:cubicBezTo>
                  <a:pt x="1566" y="509"/>
                  <a:pt x="1285" y="322"/>
                  <a:pt x="976" y="193"/>
                </a:cubicBezTo>
                <a:lnTo>
                  <a:pt x="976" y="193"/>
                </a:lnTo>
                <a:cubicBezTo>
                  <a:pt x="666" y="66"/>
                  <a:pt x="335" y="0"/>
                  <a:pt x="0" y="0"/>
                </a:cubicBezTo>
                <a:lnTo>
                  <a:pt x="0" y="1134"/>
                </a:lnTo>
                <a:lnTo>
                  <a:pt x="0" y="1134"/>
                </a:lnTo>
                <a:cubicBezTo>
                  <a:pt x="186" y="1134"/>
                  <a:pt x="370" y="1171"/>
                  <a:pt x="542" y="1242"/>
                </a:cubicBezTo>
                <a:lnTo>
                  <a:pt x="542" y="1242"/>
                </a:lnTo>
                <a:cubicBezTo>
                  <a:pt x="713" y="1313"/>
                  <a:pt x="869" y="1417"/>
                  <a:pt x="1000" y="1548"/>
                </a:cubicBezTo>
                <a:lnTo>
                  <a:pt x="1000" y="1548"/>
                </a:lnTo>
                <a:cubicBezTo>
                  <a:pt x="1132" y="1680"/>
                  <a:pt x="1236" y="1835"/>
                  <a:pt x="1307" y="2006"/>
                </a:cubicBezTo>
                <a:lnTo>
                  <a:pt x="1307" y="2006"/>
                </a:lnTo>
                <a:cubicBezTo>
                  <a:pt x="1378" y="2176"/>
                  <a:pt x="1414" y="2359"/>
                  <a:pt x="1414" y="2545"/>
                </a:cubicBezTo>
              </a:path>
            </a:pathLst>
          </a:custGeom>
          <a:solidFill>
            <a:srgbClr val="23A4A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6532" b="0" i="0" u="none" strike="noStrike" kern="1200" cap="none" spc="0" normalizeH="0" baseline="0" noProof="0">
              <a:ln>
                <a:noFill/>
              </a:ln>
              <a:solidFill>
                <a:srgbClr val="AAAAAA"/>
              </a:solidFill>
              <a:effectLst/>
              <a:uLnTx/>
              <a:uFillTx/>
              <a:latin typeface="Calibri" panose="020F0502020204030204"/>
              <a:ea typeface="+mn-ea"/>
              <a:cs typeface="+mn-cs"/>
            </a:endParaRPr>
          </a:p>
        </p:txBody>
      </p:sp>
      <p:sp>
        <p:nvSpPr>
          <p:cNvPr id="10" name="Freeform 2">
            <a:extLst>
              <a:ext uri="{FF2B5EF4-FFF2-40B4-BE49-F238E27FC236}">
                <a16:creationId xmlns:a16="http://schemas.microsoft.com/office/drawing/2014/main" id="{852F3BF2-234F-7542-830F-41CE0F528F6B}"/>
              </a:ext>
            </a:extLst>
          </p:cNvPr>
          <p:cNvSpPr>
            <a:spLocks noChangeArrowheads="1"/>
          </p:cNvSpPr>
          <p:nvPr/>
        </p:nvSpPr>
        <p:spPr bwMode="auto">
          <a:xfrm>
            <a:off x="5000594" y="4263557"/>
            <a:ext cx="1697233" cy="1404439"/>
          </a:xfrm>
          <a:custGeom>
            <a:avLst/>
            <a:gdLst>
              <a:gd name="T0" fmla="*/ 1609 w 4155"/>
              <a:gd name="T1" fmla="*/ 1414 h 3005"/>
              <a:gd name="T2" fmla="*/ 1609 w 4155"/>
              <a:gd name="T3" fmla="*/ 974 h 3005"/>
              <a:gd name="T4" fmla="*/ 1609 w 4155"/>
              <a:gd name="T5" fmla="*/ 974 h 3005"/>
              <a:gd name="T6" fmla="*/ 1530 w 4155"/>
              <a:gd name="T7" fmla="*/ 931 h 3005"/>
              <a:gd name="T8" fmla="*/ 32 w 4155"/>
              <a:gd name="T9" fmla="*/ 1914 h 3005"/>
              <a:gd name="T10" fmla="*/ 32 w 4155"/>
              <a:gd name="T11" fmla="*/ 1914 h 3005"/>
              <a:gd name="T12" fmla="*/ 32 w 4155"/>
              <a:gd name="T13" fmla="*/ 1999 h 3005"/>
              <a:gd name="T14" fmla="*/ 1530 w 4155"/>
              <a:gd name="T15" fmla="*/ 2982 h 3005"/>
              <a:gd name="T16" fmla="*/ 1530 w 4155"/>
              <a:gd name="T17" fmla="*/ 2982 h 3005"/>
              <a:gd name="T18" fmla="*/ 1609 w 4155"/>
              <a:gd name="T19" fmla="*/ 2939 h 3005"/>
              <a:gd name="T20" fmla="*/ 1609 w 4155"/>
              <a:gd name="T21" fmla="*/ 2548 h 3005"/>
              <a:gd name="T22" fmla="*/ 1609 w 4155"/>
              <a:gd name="T23" fmla="*/ 2548 h 3005"/>
              <a:gd name="T24" fmla="*/ 2581 w 4155"/>
              <a:gd name="T25" fmla="*/ 2354 h 3005"/>
              <a:gd name="T26" fmla="*/ 2581 w 4155"/>
              <a:gd name="T27" fmla="*/ 2354 h 3005"/>
              <a:gd name="T28" fmla="*/ 3408 w 4155"/>
              <a:gd name="T29" fmla="*/ 1802 h 3005"/>
              <a:gd name="T30" fmla="*/ 3408 w 4155"/>
              <a:gd name="T31" fmla="*/ 1802 h 3005"/>
              <a:gd name="T32" fmla="*/ 3960 w 4155"/>
              <a:gd name="T33" fmla="*/ 975 h 3005"/>
              <a:gd name="T34" fmla="*/ 3960 w 4155"/>
              <a:gd name="T35" fmla="*/ 975 h 3005"/>
              <a:gd name="T36" fmla="*/ 4154 w 4155"/>
              <a:gd name="T37" fmla="*/ 0 h 3005"/>
              <a:gd name="T38" fmla="*/ 3020 w 4155"/>
              <a:gd name="T39" fmla="*/ 0 h 3005"/>
              <a:gd name="T40" fmla="*/ 3020 w 4155"/>
              <a:gd name="T41" fmla="*/ 0 h 3005"/>
              <a:gd name="T42" fmla="*/ 2912 w 4155"/>
              <a:gd name="T43" fmla="*/ 541 h 3005"/>
              <a:gd name="T44" fmla="*/ 2912 w 4155"/>
              <a:gd name="T45" fmla="*/ 541 h 3005"/>
              <a:gd name="T46" fmla="*/ 2606 w 4155"/>
              <a:gd name="T47" fmla="*/ 1000 h 3005"/>
              <a:gd name="T48" fmla="*/ 2606 w 4155"/>
              <a:gd name="T49" fmla="*/ 1000 h 3005"/>
              <a:gd name="T50" fmla="*/ 2147 w 4155"/>
              <a:gd name="T51" fmla="*/ 1306 h 3005"/>
              <a:gd name="T52" fmla="*/ 2147 w 4155"/>
              <a:gd name="T53" fmla="*/ 1306 h 3005"/>
              <a:gd name="T54" fmla="*/ 1609 w 4155"/>
              <a:gd name="T55" fmla="*/ 1414 h 3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55" h="3005">
                <a:moveTo>
                  <a:pt x="1609" y="1414"/>
                </a:moveTo>
                <a:lnTo>
                  <a:pt x="1609" y="974"/>
                </a:lnTo>
                <a:lnTo>
                  <a:pt x="1609" y="974"/>
                </a:lnTo>
                <a:cubicBezTo>
                  <a:pt x="1609" y="933"/>
                  <a:pt x="1564" y="909"/>
                  <a:pt x="1530" y="931"/>
                </a:cubicBezTo>
                <a:lnTo>
                  <a:pt x="32" y="1914"/>
                </a:lnTo>
                <a:lnTo>
                  <a:pt x="32" y="1914"/>
                </a:lnTo>
                <a:cubicBezTo>
                  <a:pt x="0" y="1934"/>
                  <a:pt x="0" y="1979"/>
                  <a:pt x="32" y="1999"/>
                </a:cubicBezTo>
                <a:lnTo>
                  <a:pt x="1530" y="2982"/>
                </a:lnTo>
                <a:lnTo>
                  <a:pt x="1530" y="2982"/>
                </a:lnTo>
                <a:cubicBezTo>
                  <a:pt x="1564" y="3004"/>
                  <a:pt x="1609" y="2980"/>
                  <a:pt x="1609" y="2939"/>
                </a:cubicBezTo>
                <a:lnTo>
                  <a:pt x="1609" y="2548"/>
                </a:lnTo>
                <a:lnTo>
                  <a:pt x="1609" y="2548"/>
                </a:lnTo>
                <a:cubicBezTo>
                  <a:pt x="1943" y="2548"/>
                  <a:pt x="2273" y="2482"/>
                  <a:pt x="2581" y="2354"/>
                </a:cubicBezTo>
                <a:lnTo>
                  <a:pt x="2581" y="2354"/>
                </a:lnTo>
                <a:cubicBezTo>
                  <a:pt x="2891" y="2226"/>
                  <a:pt x="3172" y="2039"/>
                  <a:pt x="3408" y="1802"/>
                </a:cubicBezTo>
                <a:lnTo>
                  <a:pt x="3408" y="1802"/>
                </a:lnTo>
                <a:cubicBezTo>
                  <a:pt x="3645" y="1566"/>
                  <a:pt x="3833" y="1284"/>
                  <a:pt x="3960" y="975"/>
                </a:cubicBezTo>
                <a:lnTo>
                  <a:pt x="3960" y="975"/>
                </a:lnTo>
                <a:cubicBezTo>
                  <a:pt x="4088" y="666"/>
                  <a:pt x="4154" y="335"/>
                  <a:pt x="4154" y="0"/>
                </a:cubicBezTo>
                <a:lnTo>
                  <a:pt x="3020" y="0"/>
                </a:lnTo>
                <a:lnTo>
                  <a:pt x="3020" y="0"/>
                </a:lnTo>
                <a:cubicBezTo>
                  <a:pt x="3020" y="186"/>
                  <a:pt x="2983" y="369"/>
                  <a:pt x="2912" y="541"/>
                </a:cubicBezTo>
                <a:lnTo>
                  <a:pt x="2912" y="541"/>
                </a:lnTo>
                <a:cubicBezTo>
                  <a:pt x="2841" y="712"/>
                  <a:pt x="2737" y="868"/>
                  <a:pt x="2606" y="1000"/>
                </a:cubicBezTo>
                <a:lnTo>
                  <a:pt x="2606" y="1000"/>
                </a:lnTo>
                <a:cubicBezTo>
                  <a:pt x="2474" y="1131"/>
                  <a:pt x="2319" y="1235"/>
                  <a:pt x="2147" y="1306"/>
                </a:cubicBezTo>
                <a:lnTo>
                  <a:pt x="2147" y="1306"/>
                </a:lnTo>
                <a:cubicBezTo>
                  <a:pt x="1977" y="1377"/>
                  <a:pt x="1794" y="1413"/>
                  <a:pt x="1609" y="1414"/>
                </a:cubicBezTo>
              </a:path>
            </a:pathLst>
          </a:custGeom>
          <a:solidFill>
            <a:srgbClr val="1060B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6532" b="0" i="0" u="none" strike="noStrike" kern="1200" cap="none" spc="0" normalizeH="0" baseline="0" noProof="0">
              <a:ln>
                <a:noFill/>
              </a:ln>
              <a:solidFill>
                <a:srgbClr val="AAAAAA"/>
              </a:solidFill>
              <a:effectLst/>
              <a:uLnTx/>
              <a:uFillTx/>
              <a:latin typeface="Calibri" panose="020F0502020204030204"/>
              <a:ea typeface="+mn-ea"/>
              <a:cs typeface="+mn-cs"/>
            </a:endParaRPr>
          </a:p>
        </p:txBody>
      </p:sp>
      <p:sp>
        <p:nvSpPr>
          <p:cNvPr id="11" name="Freeform 12">
            <a:extLst>
              <a:ext uri="{FF2B5EF4-FFF2-40B4-BE49-F238E27FC236}">
                <a16:creationId xmlns:a16="http://schemas.microsoft.com/office/drawing/2014/main" id="{D5A4AF4E-D1E9-0B4E-AA51-FF3129142908}"/>
              </a:ext>
            </a:extLst>
          </p:cNvPr>
          <p:cNvSpPr>
            <a:spLocks noChangeArrowheads="1"/>
          </p:cNvSpPr>
          <p:nvPr/>
        </p:nvSpPr>
        <p:spPr bwMode="auto">
          <a:xfrm rot="10800000">
            <a:off x="3958335" y="3710248"/>
            <a:ext cx="1376438" cy="1727822"/>
          </a:xfrm>
          <a:custGeom>
            <a:avLst/>
            <a:gdLst>
              <a:gd name="T0" fmla="*/ 1414 w 3005"/>
              <a:gd name="T1" fmla="*/ 2545 h 4155"/>
              <a:gd name="T2" fmla="*/ 975 w 3005"/>
              <a:gd name="T3" fmla="*/ 2545 h 4155"/>
              <a:gd name="T4" fmla="*/ 975 w 3005"/>
              <a:gd name="T5" fmla="*/ 2545 h 4155"/>
              <a:gd name="T6" fmla="*/ 932 w 3005"/>
              <a:gd name="T7" fmla="*/ 2623 h 4155"/>
              <a:gd name="T8" fmla="*/ 1915 w 3005"/>
              <a:gd name="T9" fmla="*/ 4123 h 4155"/>
              <a:gd name="T10" fmla="*/ 1915 w 3005"/>
              <a:gd name="T11" fmla="*/ 4123 h 4155"/>
              <a:gd name="T12" fmla="*/ 1999 w 3005"/>
              <a:gd name="T13" fmla="*/ 4123 h 4155"/>
              <a:gd name="T14" fmla="*/ 2982 w 3005"/>
              <a:gd name="T15" fmla="*/ 2623 h 4155"/>
              <a:gd name="T16" fmla="*/ 2982 w 3005"/>
              <a:gd name="T17" fmla="*/ 2623 h 4155"/>
              <a:gd name="T18" fmla="*/ 2940 w 3005"/>
              <a:gd name="T19" fmla="*/ 2545 h 4155"/>
              <a:gd name="T20" fmla="*/ 2549 w 3005"/>
              <a:gd name="T21" fmla="*/ 2545 h 4155"/>
              <a:gd name="T22" fmla="*/ 2549 w 3005"/>
              <a:gd name="T23" fmla="*/ 2545 h 4155"/>
              <a:gd name="T24" fmla="*/ 2355 w 3005"/>
              <a:gd name="T25" fmla="*/ 1573 h 4155"/>
              <a:gd name="T26" fmla="*/ 2355 w 3005"/>
              <a:gd name="T27" fmla="*/ 1573 h 4155"/>
              <a:gd name="T28" fmla="*/ 1803 w 3005"/>
              <a:gd name="T29" fmla="*/ 746 h 4155"/>
              <a:gd name="T30" fmla="*/ 1803 w 3005"/>
              <a:gd name="T31" fmla="*/ 746 h 4155"/>
              <a:gd name="T32" fmla="*/ 976 w 3005"/>
              <a:gd name="T33" fmla="*/ 193 h 4155"/>
              <a:gd name="T34" fmla="*/ 976 w 3005"/>
              <a:gd name="T35" fmla="*/ 193 h 4155"/>
              <a:gd name="T36" fmla="*/ 0 w 3005"/>
              <a:gd name="T37" fmla="*/ 0 h 4155"/>
              <a:gd name="T38" fmla="*/ 0 w 3005"/>
              <a:gd name="T39" fmla="*/ 1134 h 4155"/>
              <a:gd name="T40" fmla="*/ 0 w 3005"/>
              <a:gd name="T41" fmla="*/ 1134 h 4155"/>
              <a:gd name="T42" fmla="*/ 542 w 3005"/>
              <a:gd name="T43" fmla="*/ 1242 h 4155"/>
              <a:gd name="T44" fmla="*/ 542 w 3005"/>
              <a:gd name="T45" fmla="*/ 1242 h 4155"/>
              <a:gd name="T46" fmla="*/ 1000 w 3005"/>
              <a:gd name="T47" fmla="*/ 1548 h 4155"/>
              <a:gd name="T48" fmla="*/ 1000 w 3005"/>
              <a:gd name="T49" fmla="*/ 1548 h 4155"/>
              <a:gd name="T50" fmla="*/ 1307 w 3005"/>
              <a:gd name="T51" fmla="*/ 2006 h 4155"/>
              <a:gd name="T52" fmla="*/ 1307 w 3005"/>
              <a:gd name="T53" fmla="*/ 2006 h 4155"/>
              <a:gd name="T54" fmla="*/ 1414 w 3005"/>
              <a:gd name="T55" fmla="*/ 2545 h 4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05" h="4155">
                <a:moveTo>
                  <a:pt x="1414" y="2545"/>
                </a:moveTo>
                <a:lnTo>
                  <a:pt x="975" y="2545"/>
                </a:lnTo>
                <a:lnTo>
                  <a:pt x="975" y="2545"/>
                </a:lnTo>
                <a:cubicBezTo>
                  <a:pt x="934" y="2545"/>
                  <a:pt x="909" y="2589"/>
                  <a:pt x="932" y="2623"/>
                </a:cubicBezTo>
                <a:lnTo>
                  <a:pt x="1915" y="4123"/>
                </a:lnTo>
                <a:lnTo>
                  <a:pt x="1915" y="4123"/>
                </a:lnTo>
                <a:cubicBezTo>
                  <a:pt x="1934" y="4154"/>
                  <a:pt x="1980" y="4154"/>
                  <a:pt x="1999" y="4123"/>
                </a:cubicBezTo>
                <a:lnTo>
                  <a:pt x="2982" y="2623"/>
                </a:lnTo>
                <a:lnTo>
                  <a:pt x="2982" y="2623"/>
                </a:lnTo>
                <a:cubicBezTo>
                  <a:pt x="3004" y="2589"/>
                  <a:pt x="2980" y="2545"/>
                  <a:pt x="2940" y="2545"/>
                </a:cubicBezTo>
                <a:lnTo>
                  <a:pt x="2549" y="2545"/>
                </a:lnTo>
                <a:lnTo>
                  <a:pt x="2549" y="2545"/>
                </a:lnTo>
                <a:cubicBezTo>
                  <a:pt x="2548" y="2211"/>
                  <a:pt x="2483" y="1880"/>
                  <a:pt x="2355" y="1573"/>
                </a:cubicBezTo>
                <a:lnTo>
                  <a:pt x="2355" y="1573"/>
                </a:lnTo>
                <a:cubicBezTo>
                  <a:pt x="2227" y="1264"/>
                  <a:pt x="2039" y="982"/>
                  <a:pt x="1803" y="746"/>
                </a:cubicBezTo>
                <a:lnTo>
                  <a:pt x="1803" y="746"/>
                </a:lnTo>
                <a:cubicBezTo>
                  <a:pt x="1566" y="509"/>
                  <a:pt x="1285" y="322"/>
                  <a:pt x="976" y="193"/>
                </a:cubicBezTo>
                <a:lnTo>
                  <a:pt x="976" y="193"/>
                </a:lnTo>
                <a:cubicBezTo>
                  <a:pt x="666" y="66"/>
                  <a:pt x="335" y="0"/>
                  <a:pt x="0" y="0"/>
                </a:cubicBezTo>
                <a:lnTo>
                  <a:pt x="0" y="1134"/>
                </a:lnTo>
                <a:lnTo>
                  <a:pt x="0" y="1134"/>
                </a:lnTo>
                <a:cubicBezTo>
                  <a:pt x="186" y="1134"/>
                  <a:pt x="370" y="1171"/>
                  <a:pt x="542" y="1242"/>
                </a:cubicBezTo>
                <a:lnTo>
                  <a:pt x="542" y="1242"/>
                </a:lnTo>
                <a:cubicBezTo>
                  <a:pt x="713" y="1313"/>
                  <a:pt x="869" y="1417"/>
                  <a:pt x="1000" y="1548"/>
                </a:cubicBezTo>
                <a:lnTo>
                  <a:pt x="1000" y="1548"/>
                </a:lnTo>
                <a:cubicBezTo>
                  <a:pt x="1132" y="1680"/>
                  <a:pt x="1236" y="1835"/>
                  <a:pt x="1307" y="2006"/>
                </a:cubicBezTo>
                <a:lnTo>
                  <a:pt x="1307" y="2006"/>
                </a:lnTo>
                <a:cubicBezTo>
                  <a:pt x="1378" y="2176"/>
                  <a:pt x="1414" y="2359"/>
                  <a:pt x="1414" y="2545"/>
                </a:cubicBezTo>
              </a:path>
            </a:pathLst>
          </a:custGeom>
          <a:solidFill>
            <a:srgbClr val="566A7C"/>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6532" b="0" i="0" u="none" strike="noStrike" kern="1200" cap="none" spc="0" normalizeH="0" baseline="0" noProof="0">
              <a:ln>
                <a:noFill/>
              </a:ln>
              <a:solidFill>
                <a:srgbClr val="AAAAAA"/>
              </a:solidFill>
              <a:effectLst/>
              <a:uLnTx/>
              <a:uFillTx/>
              <a:latin typeface="Calibri" panose="020F0502020204030204"/>
              <a:ea typeface="+mn-ea"/>
              <a:cs typeface="+mn-cs"/>
            </a:endParaRPr>
          </a:p>
        </p:txBody>
      </p:sp>
      <p:sp>
        <p:nvSpPr>
          <p:cNvPr id="12" name="TextBox 23">
            <a:extLst>
              <a:ext uri="{FF2B5EF4-FFF2-40B4-BE49-F238E27FC236}">
                <a16:creationId xmlns:a16="http://schemas.microsoft.com/office/drawing/2014/main" id="{1C8F9C85-49D8-7E4E-9E52-8DC742C293AF}"/>
              </a:ext>
            </a:extLst>
          </p:cNvPr>
          <p:cNvSpPr txBox="1"/>
          <p:nvPr/>
        </p:nvSpPr>
        <p:spPr>
          <a:xfrm>
            <a:off x="4879936" y="3007239"/>
            <a:ext cx="930299" cy="338554"/>
          </a:xfrm>
          <a:prstGeom prst="rect">
            <a:avLst/>
          </a:prstGeom>
          <a:noFill/>
        </p:spPr>
        <p:txBody>
          <a:bodyPr wrap="square" rtlCol="0" anchor="ctr">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j-lt"/>
                <a:ea typeface="+mn-ea"/>
                <a:cs typeface="Poppins" pitchFamily="2" charset="77"/>
              </a:rPr>
              <a:t>01</a:t>
            </a:r>
          </a:p>
        </p:txBody>
      </p:sp>
      <p:sp>
        <p:nvSpPr>
          <p:cNvPr id="13" name="TextBox 23">
            <a:extLst>
              <a:ext uri="{FF2B5EF4-FFF2-40B4-BE49-F238E27FC236}">
                <a16:creationId xmlns:a16="http://schemas.microsoft.com/office/drawing/2014/main" id="{D02487AD-66AF-DBB9-D6E1-5FDE6D3DE957}"/>
              </a:ext>
            </a:extLst>
          </p:cNvPr>
          <p:cNvSpPr txBox="1"/>
          <p:nvPr/>
        </p:nvSpPr>
        <p:spPr>
          <a:xfrm>
            <a:off x="5922240" y="3859764"/>
            <a:ext cx="930299" cy="338554"/>
          </a:xfrm>
          <a:prstGeom prst="rect">
            <a:avLst/>
          </a:prstGeom>
          <a:noFill/>
        </p:spPr>
        <p:txBody>
          <a:bodyPr wrap="square" rtlCol="0" anchor="ctr">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j-lt"/>
                <a:ea typeface="+mn-ea"/>
                <a:cs typeface="Poppins" pitchFamily="2" charset="77"/>
              </a:rPr>
              <a:t>02</a:t>
            </a:r>
          </a:p>
        </p:txBody>
      </p:sp>
      <p:sp>
        <p:nvSpPr>
          <p:cNvPr id="14" name="TextBox 23">
            <a:extLst>
              <a:ext uri="{FF2B5EF4-FFF2-40B4-BE49-F238E27FC236}">
                <a16:creationId xmlns:a16="http://schemas.microsoft.com/office/drawing/2014/main" id="{00B5F7B2-7EAA-27B0-3F18-D014DE9DC609}"/>
              </a:ext>
            </a:extLst>
          </p:cNvPr>
          <p:cNvSpPr txBox="1"/>
          <p:nvPr/>
        </p:nvSpPr>
        <p:spPr>
          <a:xfrm>
            <a:off x="5111633" y="4945707"/>
            <a:ext cx="930299" cy="338554"/>
          </a:xfrm>
          <a:prstGeom prst="rect">
            <a:avLst/>
          </a:prstGeom>
          <a:noFill/>
        </p:spPr>
        <p:txBody>
          <a:bodyPr wrap="square" rtlCol="0" anchor="ctr">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j-lt"/>
                <a:ea typeface="+mn-ea"/>
                <a:cs typeface="Poppins" pitchFamily="2" charset="77"/>
              </a:rPr>
              <a:t>0</a:t>
            </a:r>
            <a:r>
              <a:rPr lang="en-US" sz="1600" b="1" dirty="0">
                <a:solidFill>
                  <a:srgbClr val="FFFFFF"/>
                </a:solidFill>
                <a:latin typeface="+mj-lt"/>
                <a:cs typeface="Poppins" pitchFamily="2" charset="77"/>
              </a:rPr>
              <a:t>3</a:t>
            </a:r>
            <a:endParaRPr kumimoji="0" lang="en-US" sz="1600" b="1" i="0" u="none" strike="noStrike" kern="1200" cap="none" spc="0" normalizeH="0" baseline="0" noProof="0" dirty="0">
              <a:ln>
                <a:noFill/>
              </a:ln>
              <a:solidFill>
                <a:srgbClr val="FFFFFF"/>
              </a:solidFill>
              <a:effectLst/>
              <a:uLnTx/>
              <a:uFillTx/>
              <a:latin typeface="+mj-lt"/>
              <a:ea typeface="+mn-ea"/>
              <a:cs typeface="Poppins" pitchFamily="2" charset="77"/>
            </a:endParaRPr>
          </a:p>
        </p:txBody>
      </p:sp>
      <p:sp>
        <p:nvSpPr>
          <p:cNvPr id="15" name="TextBox 23">
            <a:extLst>
              <a:ext uri="{FF2B5EF4-FFF2-40B4-BE49-F238E27FC236}">
                <a16:creationId xmlns:a16="http://schemas.microsoft.com/office/drawing/2014/main" id="{09B14E60-A94F-4EEB-DE2E-E52F692A4899}"/>
              </a:ext>
            </a:extLst>
          </p:cNvPr>
          <p:cNvSpPr txBox="1"/>
          <p:nvPr/>
        </p:nvSpPr>
        <p:spPr>
          <a:xfrm>
            <a:off x="4108992" y="4051278"/>
            <a:ext cx="691146" cy="338554"/>
          </a:xfrm>
          <a:prstGeom prst="rect">
            <a:avLst/>
          </a:prstGeom>
          <a:noFill/>
        </p:spPr>
        <p:txBody>
          <a:bodyPr wrap="square" rtlCol="0" anchor="ctr">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j-lt"/>
                <a:ea typeface="+mn-ea"/>
                <a:cs typeface="Poppins" pitchFamily="2" charset="77"/>
              </a:rPr>
              <a:t>04</a:t>
            </a:r>
          </a:p>
        </p:txBody>
      </p:sp>
      <p:sp>
        <p:nvSpPr>
          <p:cNvPr id="16" name="Subtitle 2">
            <a:extLst>
              <a:ext uri="{FF2B5EF4-FFF2-40B4-BE49-F238E27FC236}">
                <a16:creationId xmlns:a16="http://schemas.microsoft.com/office/drawing/2014/main" id="{DDFBC92F-2116-49DB-A8A2-69290E0F8E59}"/>
              </a:ext>
            </a:extLst>
          </p:cNvPr>
          <p:cNvSpPr txBox="1">
            <a:spLocks/>
          </p:cNvSpPr>
          <p:nvPr/>
        </p:nvSpPr>
        <p:spPr>
          <a:xfrm>
            <a:off x="1477518" y="1304380"/>
            <a:ext cx="9190482" cy="1394356"/>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ts val="3500"/>
              </a:lnSpc>
            </a:pPr>
            <a:r>
              <a:rPr lang="en-GB" sz="2000" dirty="0">
                <a:solidFill>
                  <a:srgbClr val="001F5F"/>
                </a:solidFill>
                <a:latin typeface="+mj-lt"/>
                <a:cs typeface="+mn-cs"/>
              </a:rPr>
              <a:t>Where framework suppliers have provided fee rates (for individual consultants and input-based assignments), TMA shall ensure fair allocation of work to service providers (under the framework agreement) under a principle of rotation. </a:t>
            </a:r>
            <a:endParaRPr lang="en-US" sz="2000" dirty="0">
              <a:solidFill>
                <a:srgbClr val="001F5F"/>
              </a:solidFill>
              <a:latin typeface="+mj-lt"/>
              <a:cs typeface="+mn-cs"/>
            </a:endParaRPr>
          </a:p>
        </p:txBody>
      </p:sp>
      <p:sp>
        <p:nvSpPr>
          <p:cNvPr id="17" name="Subtitle 2">
            <a:extLst>
              <a:ext uri="{FF2B5EF4-FFF2-40B4-BE49-F238E27FC236}">
                <a16:creationId xmlns:a16="http://schemas.microsoft.com/office/drawing/2014/main" id="{98706ED8-BCE8-76CE-E305-5BCDCD925569}"/>
              </a:ext>
            </a:extLst>
          </p:cNvPr>
          <p:cNvSpPr txBox="1">
            <a:spLocks/>
          </p:cNvSpPr>
          <p:nvPr/>
        </p:nvSpPr>
        <p:spPr>
          <a:xfrm>
            <a:off x="1303244" y="5560011"/>
            <a:ext cx="9587311" cy="493918"/>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ts val="3500"/>
              </a:lnSpc>
            </a:pPr>
            <a:r>
              <a:rPr kumimoji="0" lang="en-GB" sz="2000" b="0" i="0" u="none" strike="noStrike" kern="1200" cap="none" spc="0" normalizeH="0" baseline="0" noProof="0" dirty="0">
                <a:ln>
                  <a:noFill/>
                </a:ln>
                <a:solidFill>
                  <a:srgbClr val="001F5F"/>
                </a:solidFill>
                <a:effectLst/>
                <a:uLnTx/>
                <a:uFillTx/>
                <a:latin typeface="+mj-lt"/>
                <a:ea typeface="+mn-ea"/>
                <a:cs typeface="+mn-cs"/>
              </a:rPr>
              <a:t>The budget for each individual assignment under this provision shall not exceed $250,000.</a:t>
            </a:r>
            <a:endParaRPr lang="en-US" sz="1200" dirty="0">
              <a:solidFill>
                <a:srgbClr val="AAAAAA"/>
              </a:solidFill>
              <a:latin typeface="+mj-lt"/>
              <a:ea typeface="Lato Light" panose="020F0502020204030203" pitchFamily="34" charset="0"/>
              <a:cs typeface="Mukta ExtraLight" panose="020B0000000000000000" pitchFamily="34" charset="77"/>
            </a:endParaRPr>
          </a:p>
        </p:txBody>
      </p:sp>
    </p:spTree>
    <p:extLst>
      <p:ext uri="{BB962C8B-B14F-4D97-AF65-F5344CB8AC3E}">
        <p14:creationId xmlns:p14="http://schemas.microsoft.com/office/powerpoint/2010/main" val="2870975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eform 47">
            <a:extLst>
              <a:ext uri="{FF2B5EF4-FFF2-40B4-BE49-F238E27FC236}">
                <a16:creationId xmlns:a16="http://schemas.microsoft.com/office/drawing/2014/main" id="{DA30CF25-5C7D-4E40-AEC5-32C99D1024D5}"/>
              </a:ext>
            </a:extLst>
          </p:cNvPr>
          <p:cNvSpPr/>
          <p:nvPr/>
        </p:nvSpPr>
        <p:spPr>
          <a:xfrm>
            <a:off x="1011298" y="4978728"/>
            <a:ext cx="8426957" cy="913217"/>
          </a:xfrm>
          <a:custGeom>
            <a:avLst/>
            <a:gdLst>
              <a:gd name="connsiteX0" fmla="*/ 0 w 16789154"/>
              <a:gd name="connsiteY0" fmla="*/ 0 h 1940525"/>
              <a:gd name="connsiteX1" fmla="*/ 3159006 w 16789154"/>
              <a:gd name="connsiteY1" fmla="*/ 0 h 1940525"/>
              <a:gd name="connsiteX2" fmla="*/ 3159006 w 16789154"/>
              <a:gd name="connsiteY2" fmla="*/ 1 h 1940525"/>
              <a:gd name="connsiteX3" fmla="*/ 16789154 w 16789154"/>
              <a:gd name="connsiteY3" fmla="*/ 1 h 1940525"/>
              <a:gd name="connsiteX4" fmla="*/ 15380704 w 16789154"/>
              <a:gd name="connsiteY4" fmla="*/ 1940525 h 1940525"/>
              <a:gd name="connsiteX5" fmla="*/ 3159006 w 16789154"/>
              <a:gd name="connsiteY5" fmla="*/ 1940525 h 1940525"/>
              <a:gd name="connsiteX6" fmla="*/ 3159006 w 16789154"/>
              <a:gd name="connsiteY6" fmla="*/ 1940522 h 1940525"/>
              <a:gd name="connsiteX7" fmla="*/ 0 w 16789154"/>
              <a:gd name="connsiteY7" fmla="*/ 1940522 h 194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89154" h="1940525">
                <a:moveTo>
                  <a:pt x="0" y="0"/>
                </a:moveTo>
                <a:lnTo>
                  <a:pt x="3159006" y="0"/>
                </a:lnTo>
                <a:lnTo>
                  <a:pt x="3159006" y="1"/>
                </a:lnTo>
                <a:lnTo>
                  <a:pt x="16789154" y="1"/>
                </a:lnTo>
                <a:lnTo>
                  <a:pt x="15380704" y="1940525"/>
                </a:lnTo>
                <a:lnTo>
                  <a:pt x="3159006" y="1940525"/>
                </a:lnTo>
                <a:lnTo>
                  <a:pt x="3159006" y="1940522"/>
                </a:lnTo>
                <a:lnTo>
                  <a:pt x="0" y="1940522"/>
                </a:lnTo>
                <a:close/>
              </a:path>
            </a:pathLst>
          </a:custGeom>
          <a:solidFill>
            <a:schemeClr val="accent4"/>
          </a:solidFill>
          <a:ln w="12700" cap="flat">
            <a:noFill/>
            <a:miter lim="400000"/>
          </a:ln>
          <a:effectLst/>
        </p:spPr>
        <p:txBody>
          <a:bodyPr wrap="square" lIns="0" tIns="0" rIns="0" bIns="0" numCol="1" anchor="t">
            <a:noAutofit/>
          </a:bodyPr>
          <a:lstStyle/>
          <a:p>
            <a:pPr defTabSz="914217"/>
            <a:endParaRPr sz="2532" dirty="0">
              <a:solidFill>
                <a:srgbClr val="272727"/>
              </a:solidFill>
              <a:latin typeface="Lato Light" panose="020F0502020204030203" pitchFamily="34" charset="0"/>
            </a:endParaRPr>
          </a:p>
        </p:txBody>
      </p:sp>
      <p:sp>
        <p:nvSpPr>
          <p:cNvPr id="47" name="Freeform 46">
            <a:extLst>
              <a:ext uri="{FF2B5EF4-FFF2-40B4-BE49-F238E27FC236}">
                <a16:creationId xmlns:a16="http://schemas.microsoft.com/office/drawing/2014/main" id="{DBCA5645-E083-BC48-A45D-8600A449C080}"/>
              </a:ext>
            </a:extLst>
          </p:cNvPr>
          <p:cNvSpPr/>
          <p:nvPr/>
        </p:nvSpPr>
        <p:spPr>
          <a:xfrm>
            <a:off x="1011298" y="2690777"/>
            <a:ext cx="8843902" cy="2164156"/>
          </a:xfrm>
          <a:custGeom>
            <a:avLst/>
            <a:gdLst>
              <a:gd name="connsiteX0" fmla="*/ 0 w 17788386"/>
              <a:gd name="connsiteY0" fmla="*/ 0 h 1940523"/>
              <a:gd name="connsiteX1" fmla="*/ 3159006 w 17788386"/>
              <a:gd name="connsiteY1" fmla="*/ 0 h 1940523"/>
              <a:gd name="connsiteX2" fmla="*/ 3159006 w 17788386"/>
              <a:gd name="connsiteY2" fmla="*/ 1 h 1940523"/>
              <a:gd name="connsiteX3" fmla="*/ 17084006 w 17788386"/>
              <a:gd name="connsiteY3" fmla="*/ 1 h 1940523"/>
              <a:gd name="connsiteX4" fmla="*/ 17788386 w 17788386"/>
              <a:gd name="connsiteY4" fmla="*/ 970262 h 1940523"/>
              <a:gd name="connsiteX5" fmla="*/ 17084006 w 17788386"/>
              <a:gd name="connsiteY5" fmla="*/ 1940523 h 1940523"/>
              <a:gd name="connsiteX6" fmla="*/ 3159006 w 17788386"/>
              <a:gd name="connsiteY6" fmla="*/ 1940523 h 1940523"/>
              <a:gd name="connsiteX7" fmla="*/ 3159006 w 17788386"/>
              <a:gd name="connsiteY7" fmla="*/ 1940522 h 1940523"/>
              <a:gd name="connsiteX8" fmla="*/ 0 w 17788386"/>
              <a:gd name="connsiteY8" fmla="*/ 1940522 h 194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88386" h="1940523">
                <a:moveTo>
                  <a:pt x="0" y="0"/>
                </a:moveTo>
                <a:lnTo>
                  <a:pt x="3159006" y="0"/>
                </a:lnTo>
                <a:lnTo>
                  <a:pt x="3159006" y="1"/>
                </a:lnTo>
                <a:lnTo>
                  <a:pt x="17084006" y="1"/>
                </a:lnTo>
                <a:lnTo>
                  <a:pt x="17788386" y="970262"/>
                </a:lnTo>
                <a:lnTo>
                  <a:pt x="17084006" y="1940523"/>
                </a:lnTo>
                <a:lnTo>
                  <a:pt x="3159006" y="1940523"/>
                </a:lnTo>
                <a:lnTo>
                  <a:pt x="3159006" y="1940522"/>
                </a:lnTo>
                <a:lnTo>
                  <a:pt x="0" y="1940522"/>
                </a:lnTo>
                <a:close/>
              </a:path>
            </a:pathLst>
          </a:custGeom>
          <a:solidFill>
            <a:schemeClr val="accent3"/>
          </a:solidFill>
          <a:ln w="12700" cap="flat">
            <a:noFill/>
            <a:miter lim="400000"/>
          </a:ln>
          <a:effectLst/>
        </p:spPr>
        <p:txBody>
          <a:bodyPr wrap="square" lIns="0" tIns="0" rIns="0" bIns="0" numCol="1" anchor="t">
            <a:noAutofit/>
          </a:bodyPr>
          <a:lstStyle/>
          <a:p>
            <a:pPr defTabSz="914217"/>
            <a:endParaRPr sz="2532" dirty="0">
              <a:solidFill>
                <a:srgbClr val="272727"/>
              </a:solidFill>
              <a:latin typeface="Lato Light" panose="020F0502020204030203" pitchFamily="34" charset="0"/>
            </a:endParaRPr>
          </a:p>
        </p:txBody>
      </p:sp>
      <p:sp>
        <p:nvSpPr>
          <p:cNvPr id="46" name="Freeform 45">
            <a:extLst>
              <a:ext uri="{FF2B5EF4-FFF2-40B4-BE49-F238E27FC236}">
                <a16:creationId xmlns:a16="http://schemas.microsoft.com/office/drawing/2014/main" id="{101FCFB8-E897-934C-AF27-4761F5EC86DA}"/>
              </a:ext>
            </a:extLst>
          </p:cNvPr>
          <p:cNvSpPr/>
          <p:nvPr/>
        </p:nvSpPr>
        <p:spPr>
          <a:xfrm>
            <a:off x="1011298" y="1368566"/>
            <a:ext cx="8426957" cy="1211996"/>
          </a:xfrm>
          <a:custGeom>
            <a:avLst/>
            <a:gdLst>
              <a:gd name="connsiteX0" fmla="*/ 0 w 16789154"/>
              <a:gd name="connsiteY0" fmla="*/ 0 h 1940524"/>
              <a:gd name="connsiteX1" fmla="*/ 3159006 w 16789154"/>
              <a:gd name="connsiteY1" fmla="*/ 0 h 1940524"/>
              <a:gd name="connsiteX2" fmla="*/ 15380704 w 16789154"/>
              <a:gd name="connsiteY2" fmla="*/ 0 h 1940524"/>
              <a:gd name="connsiteX3" fmla="*/ 16789154 w 16789154"/>
              <a:gd name="connsiteY3" fmla="*/ 1940524 h 1940524"/>
              <a:gd name="connsiteX4" fmla="*/ 3159006 w 16789154"/>
              <a:gd name="connsiteY4" fmla="*/ 1940524 h 1940524"/>
              <a:gd name="connsiteX5" fmla="*/ 3159006 w 16789154"/>
              <a:gd name="connsiteY5" fmla="*/ 1940522 h 1940524"/>
              <a:gd name="connsiteX6" fmla="*/ 0 w 16789154"/>
              <a:gd name="connsiteY6" fmla="*/ 1940522 h 19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89154" h="1940524">
                <a:moveTo>
                  <a:pt x="0" y="0"/>
                </a:moveTo>
                <a:lnTo>
                  <a:pt x="3159006" y="0"/>
                </a:lnTo>
                <a:lnTo>
                  <a:pt x="15380704" y="0"/>
                </a:lnTo>
                <a:lnTo>
                  <a:pt x="16789154" y="1940524"/>
                </a:lnTo>
                <a:lnTo>
                  <a:pt x="3159006" y="1940524"/>
                </a:lnTo>
                <a:lnTo>
                  <a:pt x="3159006" y="1940522"/>
                </a:lnTo>
                <a:lnTo>
                  <a:pt x="0" y="1940522"/>
                </a:lnTo>
                <a:close/>
              </a:path>
            </a:pathLst>
          </a:custGeom>
          <a:solidFill>
            <a:schemeClr val="accent2"/>
          </a:solidFill>
          <a:ln w="12700" cap="flat">
            <a:noFill/>
            <a:miter lim="400000"/>
          </a:ln>
          <a:effectLst/>
        </p:spPr>
        <p:txBody>
          <a:bodyPr wrap="square" lIns="0" tIns="0" rIns="0" bIns="0" numCol="1" anchor="t">
            <a:noAutofit/>
          </a:bodyPr>
          <a:lstStyle/>
          <a:p>
            <a:pPr defTabSz="914217"/>
            <a:endParaRPr sz="2532" dirty="0">
              <a:solidFill>
                <a:srgbClr val="272727"/>
              </a:solidFill>
              <a:latin typeface="Lato Light" panose="020F0502020204030203" pitchFamily="34" charset="0"/>
            </a:endParaRPr>
          </a:p>
        </p:txBody>
      </p:sp>
      <p:sp>
        <p:nvSpPr>
          <p:cNvPr id="51" name="Freeform 935">
            <a:extLst>
              <a:ext uri="{FF2B5EF4-FFF2-40B4-BE49-F238E27FC236}">
                <a16:creationId xmlns:a16="http://schemas.microsoft.com/office/drawing/2014/main" id="{A201D60D-D188-3E4F-95EE-737C08231FCE}"/>
              </a:ext>
            </a:extLst>
          </p:cNvPr>
          <p:cNvSpPr>
            <a:spLocks noChangeArrowheads="1"/>
          </p:cNvSpPr>
          <p:nvPr/>
        </p:nvSpPr>
        <p:spPr bwMode="auto">
          <a:xfrm>
            <a:off x="7997129" y="1699015"/>
            <a:ext cx="635369" cy="551099"/>
          </a:xfrm>
          <a:custGeom>
            <a:avLst/>
            <a:gdLst>
              <a:gd name="T0" fmla="*/ 1609031 w 296503"/>
              <a:gd name="T1" fmla="*/ 2567389 h 296502"/>
              <a:gd name="T2" fmla="*/ 1609031 w 296503"/>
              <a:gd name="T3" fmla="*/ 2133286 h 296502"/>
              <a:gd name="T4" fmla="*/ 1352774 w 296503"/>
              <a:gd name="T5" fmla="*/ 2400113 h 296502"/>
              <a:gd name="T6" fmla="*/ 1489529 w 296503"/>
              <a:gd name="T7" fmla="*/ 1900576 h 296502"/>
              <a:gd name="T8" fmla="*/ 1344564 w 296503"/>
              <a:gd name="T9" fmla="*/ 1959795 h 296502"/>
              <a:gd name="T10" fmla="*/ 1176115 w 296503"/>
              <a:gd name="T11" fmla="*/ 2133576 h 296502"/>
              <a:gd name="T12" fmla="*/ 1113440 w 296503"/>
              <a:gd name="T13" fmla="*/ 2279681 h 296502"/>
              <a:gd name="T14" fmla="*/ 882295 w 296503"/>
              <a:gd name="T15" fmla="*/ 2488986 h 296502"/>
              <a:gd name="T16" fmla="*/ 1176115 w 296503"/>
              <a:gd name="T17" fmla="*/ 2619311 h 296502"/>
              <a:gd name="T18" fmla="*/ 1156538 w 296503"/>
              <a:gd name="T19" fmla="*/ 2982644 h 296502"/>
              <a:gd name="T20" fmla="*/ 1458184 w 296503"/>
              <a:gd name="T21" fmla="*/ 2864168 h 296502"/>
              <a:gd name="T22" fmla="*/ 1697162 w 296503"/>
              <a:gd name="T23" fmla="*/ 3136656 h 296502"/>
              <a:gd name="T24" fmla="*/ 1826423 w 296503"/>
              <a:gd name="T25" fmla="*/ 2840478 h 296502"/>
              <a:gd name="T26" fmla="*/ 2186842 w 296503"/>
              <a:gd name="T27" fmla="*/ 2860218 h 296502"/>
              <a:gd name="T28" fmla="*/ 2069322 w 296503"/>
              <a:gd name="T29" fmla="*/ 2556139 h 296502"/>
              <a:gd name="T30" fmla="*/ 2343543 w 296503"/>
              <a:gd name="T31" fmla="*/ 2406057 h 296502"/>
              <a:gd name="T32" fmla="*/ 2069322 w 296503"/>
              <a:gd name="T33" fmla="*/ 2248105 h 296502"/>
              <a:gd name="T34" fmla="*/ 2186842 w 296503"/>
              <a:gd name="T35" fmla="*/ 1944008 h 296502"/>
              <a:gd name="T36" fmla="*/ 1826423 w 296503"/>
              <a:gd name="T37" fmla="*/ 1963748 h 296502"/>
              <a:gd name="T38" fmla="*/ 1697162 w 296503"/>
              <a:gd name="T39" fmla="*/ 1667573 h 296502"/>
              <a:gd name="T40" fmla="*/ 1748086 w 296503"/>
              <a:gd name="T41" fmla="*/ 1576734 h 296502"/>
              <a:gd name="T42" fmla="*/ 1842107 w 296503"/>
              <a:gd name="T43" fmla="*/ 1865023 h 296502"/>
              <a:gd name="T44" fmla="*/ 2284783 w 296503"/>
              <a:gd name="T45" fmla="*/ 1916372 h 296502"/>
              <a:gd name="T46" fmla="*/ 2155509 w 296503"/>
              <a:gd name="T47" fmla="*/ 2188855 h 296502"/>
              <a:gd name="T48" fmla="*/ 2441491 w 296503"/>
              <a:gd name="T49" fmla="*/ 2406057 h 296502"/>
              <a:gd name="T50" fmla="*/ 2155509 w 296503"/>
              <a:gd name="T51" fmla="*/ 2615371 h 296502"/>
              <a:gd name="T52" fmla="*/ 2284783 w 296503"/>
              <a:gd name="T53" fmla="*/ 2891805 h 296502"/>
              <a:gd name="T54" fmla="*/ 1842107 w 296503"/>
              <a:gd name="T55" fmla="*/ 2939205 h 296502"/>
              <a:gd name="T56" fmla="*/ 1748086 w 296503"/>
              <a:gd name="T57" fmla="*/ 3231441 h 296502"/>
              <a:gd name="T58" fmla="*/ 1438589 w 296503"/>
              <a:gd name="T59" fmla="*/ 3187994 h 296502"/>
              <a:gd name="T60" fmla="*/ 1183952 w 296503"/>
              <a:gd name="T61" fmla="*/ 3085323 h 296502"/>
              <a:gd name="T62" fmla="*/ 937144 w 296503"/>
              <a:gd name="T63" fmla="*/ 2832575 h 296502"/>
              <a:gd name="T64" fmla="*/ 831382 w 296503"/>
              <a:gd name="T65" fmla="*/ 2579831 h 296502"/>
              <a:gd name="T66" fmla="*/ 792192 w 296503"/>
              <a:gd name="T67" fmla="*/ 2267842 h 296502"/>
              <a:gd name="T68" fmla="*/ 1078168 w 296503"/>
              <a:gd name="T69" fmla="*/ 2169116 h 296502"/>
              <a:gd name="T70" fmla="*/ 1129105 w 296503"/>
              <a:gd name="T71" fmla="*/ 1722843 h 296502"/>
              <a:gd name="T72" fmla="*/ 1399426 w 296503"/>
              <a:gd name="T73" fmla="*/ 1857116 h 296502"/>
              <a:gd name="T74" fmla="*/ 377111 w 296503"/>
              <a:gd name="T75" fmla="*/ 1179379 h 296502"/>
              <a:gd name="T76" fmla="*/ 1162464 w 296503"/>
              <a:gd name="T77" fmla="*/ 1279277 h 296502"/>
              <a:gd name="T78" fmla="*/ 377111 w 296503"/>
              <a:gd name="T79" fmla="*/ 1179379 h 296502"/>
              <a:gd name="T80" fmla="*/ 2528163 w 296503"/>
              <a:gd name="T81" fmla="*/ 830439 h 296502"/>
              <a:gd name="T82" fmla="*/ 1647612 w 296503"/>
              <a:gd name="T83" fmla="*/ 830439 h 296502"/>
              <a:gd name="T84" fmla="*/ 488035 w 296503"/>
              <a:gd name="T85" fmla="*/ 784665 h 296502"/>
              <a:gd name="T86" fmla="*/ 1558615 w 296503"/>
              <a:gd name="T87" fmla="*/ 1094591 h 296502"/>
              <a:gd name="T88" fmla="*/ 2747263 w 296503"/>
              <a:gd name="T89" fmla="*/ 490420 h 296502"/>
              <a:gd name="T90" fmla="*/ 94476 w 296503"/>
              <a:gd name="T91" fmla="*/ 309954 h 296502"/>
              <a:gd name="T92" fmla="*/ 393596 w 296503"/>
              <a:gd name="T93" fmla="*/ 784665 h 296502"/>
              <a:gd name="T94" fmla="*/ 2794501 w 296503"/>
              <a:gd name="T95" fmla="*/ 392334 h 296502"/>
              <a:gd name="T96" fmla="*/ 2928316 w 296503"/>
              <a:gd name="T97" fmla="*/ 1176977 h 296502"/>
              <a:gd name="T98" fmla="*/ 2928316 w 296503"/>
              <a:gd name="T99" fmla="*/ 98087 h 296502"/>
              <a:gd name="T100" fmla="*/ 2928316 w 296503"/>
              <a:gd name="T101" fmla="*/ 0 h 296502"/>
              <a:gd name="T102" fmla="*/ 2928316 w 296503"/>
              <a:gd name="T103" fmla="*/ 2840456 h 296502"/>
              <a:gd name="T104" fmla="*/ 2471753 w 296503"/>
              <a:gd name="T105" fmla="*/ 2738445 h 296502"/>
              <a:gd name="T106" fmla="*/ 3140847 w 296503"/>
              <a:gd name="T107" fmla="*/ 1482991 h 296502"/>
              <a:gd name="T108" fmla="*/ 1487783 w 296503"/>
              <a:gd name="T109" fmla="*/ 1165209 h 296502"/>
              <a:gd name="T110" fmla="*/ 306988 w 296503"/>
              <a:gd name="T111" fmla="*/ 878799 h 296502"/>
              <a:gd name="T112" fmla="*/ 306988 w 296503"/>
              <a:gd name="T113" fmla="*/ 2738445 h 296502"/>
              <a:gd name="T114" fmla="*/ 767511 w 296503"/>
              <a:gd name="T115" fmla="*/ 2840456 h 296502"/>
              <a:gd name="T116" fmla="*/ 0 w 296503"/>
              <a:gd name="T117" fmla="*/ 309954 h 2965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96503" h="296502">
                <a:moveTo>
                  <a:pt x="147282" y="204741"/>
                </a:moveTo>
                <a:cubicBezTo>
                  <a:pt x="139463" y="204741"/>
                  <a:pt x="132711" y="211303"/>
                  <a:pt x="132711" y="219687"/>
                </a:cubicBezTo>
                <a:cubicBezTo>
                  <a:pt x="132711" y="228071"/>
                  <a:pt x="139463" y="234997"/>
                  <a:pt x="147282" y="234997"/>
                </a:cubicBezTo>
                <a:cubicBezTo>
                  <a:pt x="155457" y="234997"/>
                  <a:pt x="162210" y="228071"/>
                  <a:pt x="162210" y="219687"/>
                </a:cubicBezTo>
                <a:cubicBezTo>
                  <a:pt x="162210" y="211303"/>
                  <a:pt x="155457" y="204741"/>
                  <a:pt x="147282" y="204741"/>
                </a:cubicBezTo>
                <a:close/>
                <a:moveTo>
                  <a:pt x="147282" y="195263"/>
                </a:moveTo>
                <a:cubicBezTo>
                  <a:pt x="160433" y="195263"/>
                  <a:pt x="171095" y="206199"/>
                  <a:pt x="171095" y="219687"/>
                </a:cubicBezTo>
                <a:cubicBezTo>
                  <a:pt x="171095" y="233175"/>
                  <a:pt x="160433" y="244111"/>
                  <a:pt x="147282" y="244111"/>
                </a:cubicBezTo>
                <a:cubicBezTo>
                  <a:pt x="134488" y="244111"/>
                  <a:pt x="123825" y="233175"/>
                  <a:pt x="123825" y="219687"/>
                </a:cubicBezTo>
                <a:cubicBezTo>
                  <a:pt x="123825" y="206199"/>
                  <a:pt x="134488" y="195263"/>
                  <a:pt x="147282" y="195263"/>
                </a:cubicBezTo>
                <a:close/>
                <a:moveTo>
                  <a:pt x="139929" y="152635"/>
                </a:moveTo>
                <a:lnTo>
                  <a:pt x="136343" y="173962"/>
                </a:lnTo>
                <a:cubicBezTo>
                  <a:pt x="136343" y="175769"/>
                  <a:pt x="134908" y="177215"/>
                  <a:pt x="133474" y="177576"/>
                </a:cubicBezTo>
                <a:cubicBezTo>
                  <a:pt x="131681" y="178299"/>
                  <a:pt x="129530" y="179022"/>
                  <a:pt x="127737" y="179745"/>
                </a:cubicBezTo>
                <a:cubicBezTo>
                  <a:pt x="126302" y="180830"/>
                  <a:pt x="124509" y="180468"/>
                  <a:pt x="123074" y="179384"/>
                </a:cubicBezTo>
                <a:lnTo>
                  <a:pt x="105862" y="167094"/>
                </a:lnTo>
                <a:cubicBezTo>
                  <a:pt x="101918" y="169985"/>
                  <a:pt x="98332" y="173962"/>
                  <a:pt x="95105" y="177938"/>
                </a:cubicBezTo>
                <a:lnTo>
                  <a:pt x="107655" y="195289"/>
                </a:lnTo>
                <a:cubicBezTo>
                  <a:pt x="108372" y="196735"/>
                  <a:pt x="108731" y="198542"/>
                  <a:pt x="107655" y="199988"/>
                </a:cubicBezTo>
                <a:cubicBezTo>
                  <a:pt x="106938" y="202157"/>
                  <a:pt x="106221" y="203964"/>
                  <a:pt x="105504" y="205772"/>
                </a:cubicBezTo>
                <a:cubicBezTo>
                  <a:pt x="105145" y="207217"/>
                  <a:pt x="103711" y="208663"/>
                  <a:pt x="101918" y="208663"/>
                </a:cubicBezTo>
                <a:lnTo>
                  <a:pt x="80761" y="212278"/>
                </a:lnTo>
                <a:cubicBezTo>
                  <a:pt x="80761" y="214808"/>
                  <a:pt x="80402" y="217339"/>
                  <a:pt x="80402" y="220231"/>
                </a:cubicBezTo>
                <a:cubicBezTo>
                  <a:pt x="80402" y="222761"/>
                  <a:pt x="80761" y="224930"/>
                  <a:pt x="80761" y="227821"/>
                </a:cubicBezTo>
                <a:lnTo>
                  <a:pt x="101918" y="231075"/>
                </a:lnTo>
                <a:cubicBezTo>
                  <a:pt x="103711" y="231436"/>
                  <a:pt x="105145" y="232521"/>
                  <a:pt x="105504" y="233967"/>
                </a:cubicBezTo>
                <a:cubicBezTo>
                  <a:pt x="106221" y="235774"/>
                  <a:pt x="106938" y="237943"/>
                  <a:pt x="107655" y="239750"/>
                </a:cubicBezTo>
                <a:cubicBezTo>
                  <a:pt x="108731" y="241196"/>
                  <a:pt x="108372" y="243003"/>
                  <a:pt x="107655" y="244449"/>
                </a:cubicBezTo>
                <a:lnTo>
                  <a:pt x="95105" y="261800"/>
                </a:lnTo>
                <a:cubicBezTo>
                  <a:pt x="98332" y="265776"/>
                  <a:pt x="101918" y="269753"/>
                  <a:pt x="105862" y="273006"/>
                </a:cubicBezTo>
                <a:lnTo>
                  <a:pt x="123074" y="260354"/>
                </a:lnTo>
                <a:cubicBezTo>
                  <a:pt x="124509" y="259270"/>
                  <a:pt x="126302" y="259270"/>
                  <a:pt x="127737" y="259993"/>
                </a:cubicBezTo>
                <a:cubicBezTo>
                  <a:pt x="129530" y="260716"/>
                  <a:pt x="131322" y="261439"/>
                  <a:pt x="133474" y="262162"/>
                </a:cubicBezTo>
                <a:cubicBezTo>
                  <a:pt x="134908" y="262523"/>
                  <a:pt x="136343" y="264330"/>
                  <a:pt x="136343" y="265776"/>
                </a:cubicBezTo>
                <a:lnTo>
                  <a:pt x="139929" y="287103"/>
                </a:lnTo>
                <a:cubicBezTo>
                  <a:pt x="144949" y="287826"/>
                  <a:pt x="150328" y="287826"/>
                  <a:pt x="155348" y="287103"/>
                </a:cubicBezTo>
                <a:lnTo>
                  <a:pt x="158575" y="265776"/>
                </a:lnTo>
                <a:cubicBezTo>
                  <a:pt x="158934" y="264330"/>
                  <a:pt x="160010" y="262523"/>
                  <a:pt x="161444" y="262162"/>
                </a:cubicBezTo>
                <a:cubicBezTo>
                  <a:pt x="163595" y="261439"/>
                  <a:pt x="165388" y="260716"/>
                  <a:pt x="167181" y="259993"/>
                </a:cubicBezTo>
                <a:cubicBezTo>
                  <a:pt x="168616" y="259270"/>
                  <a:pt x="170767" y="259270"/>
                  <a:pt x="171843" y="260354"/>
                </a:cubicBezTo>
                <a:lnTo>
                  <a:pt x="189055" y="273006"/>
                </a:lnTo>
                <a:cubicBezTo>
                  <a:pt x="193358" y="269753"/>
                  <a:pt x="196944" y="265776"/>
                  <a:pt x="200171" y="261800"/>
                </a:cubicBezTo>
                <a:lnTo>
                  <a:pt x="187262" y="244449"/>
                </a:lnTo>
                <a:cubicBezTo>
                  <a:pt x="186545" y="243003"/>
                  <a:pt x="186545" y="241196"/>
                  <a:pt x="187262" y="239750"/>
                </a:cubicBezTo>
                <a:cubicBezTo>
                  <a:pt x="187979" y="237943"/>
                  <a:pt x="189055" y="235774"/>
                  <a:pt x="189414" y="233967"/>
                </a:cubicBezTo>
                <a:cubicBezTo>
                  <a:pt x="190131" y="232521"/>
                  <a:pt x="191565" y="231436"/>
                  <a:pt x="193000" y="231075"/>
                </a:cubicBezTo>
                <a:lnTo>
                  <a:pt x="214156" y="227821"/>
                </a:lnTo>
                <a:cubicBezTo>
                  <a:pt x="214515" y="224930"/>
                  <a:pt x="214515" y="222399"/>
                  <a:pt x="214515" y="220231"/>
                </a:cubicBezTo>
                <a:cubicBezTo>
                  <a:pt x="214515" y="217339"/>
                  <a:pt x="214515" y="214808"/>
                  <a:pt x="214156" y="212278"/>
                </a:cubicBezTo>
                <a:lnTo>
                  <a:pt x="193000" y="208663"/>
                </a:lnTo>
                <a:cubicBezTo>
                  <a:pt x="191565" y="208663"/>
                  <a:pt x="190131" y="207217"/>
                  <a:pt x="189414" y="205772"/>
                </a:cubicBezTo>
                <a:cubicBezTo>
                  <a:pt x="189055" y="203964"/>
                  <a:pt x="187979" y="202157"/>
                  <a:pt x="187262" y="199988"/>
                </a:cubicBezTo>
                <a:cubicBezTo>
                  <a:pt x="186545" y="198542"/>
                  <a:pt x="186545" y="196735"/>
                  <a:pt x="187262" y="195289"/>
                </a:cubicBezTo>
                <a:lnTo>
                  <a:pt x="200171" y="177938"/>
                </a:lnTo>
                <a:cubicBezTo>
                  <a:pt x="196944" y="173962"/>
                  <a:pt x="193358" y="169985"/>
                  <a:pt x="189055" y="167094"/>
                </a:cubicBezTo>
                <a:lnTo>
                  <a:pt x="171843" y="179745"/>
                </a:lnTo>
                <a:cubicBezTo>
                  <a:pt x="170767" y="180468"/>
                  <a:pt x="168616" y="180830"/>
                  <a:pt x="167181" y="179745"/>
                </a:cubicBezTo>
                <a:cubicBezTo>
                  <a:pt x="165388" y="179022"/>
                  <a:pt x="163595" y="178299"/>
                  <a:pt x="161444" y="177576"/>
                </a:cubicBezTo>
                <a:cubicBezTo>
                  <a:pt x="160010" y="177215"/>
                  <a:pt x="158934" y="175769"/>
                  <a:pt x="158575" y="173962"/>
                </a:cubicBezTo>
                <a:lnTo>
                  <a:pt x="155348" y="152635"/>
                </a:lnTo>
                <a:cubicBezTo>
                  <a:pt x="150328" y="151912"/>
                  <a:pt x="144949" y="151912"/>
                  <a:pt x="139929" y="152635"/>
                </a:cubicBezTo>
                <a:close/>
                <a:moveTo>
                  <a:pt x="135267" y="144321"/>
                </a:moveTo>
                <a:cubicBezTo>
                  <a:pt x="143514" y="142875"/>
                  <a:pt x="151762" y="142875"/>
                  <a:pt x="160010" y="144321"/>
                </a:cubicBezTo>
                <a:cubicBezTo>
                  <a:pt x="161802" y="144682"/>
                  <a:pt x="163237" y="146128"/>
                  <a:pt x="163595" y="147936"/>
                </a:cubicBezTo>
                <a:lnTo>
                  <a:pt x="167181" y="169985"/>
                </a:lnTo>
                <a:cubicBezTo>
                  <a:pt x="167540" y="169985"/>
                  <a:pt x="168257" y="170347"/>
                  <a:pt x="168616" y="170708"/>
                </a:cubicBezTo>
                <a:lnTo>
                  <a:pt x="186545" y="157695"/>
                </a:lnTo>
                <a:cubicBezTo>
                  <a:pt x="187979" y="156611"/>
                  <a:pt x="190131" y="156611"/>
                  <a:pt x="191924" y="157695"/>
                </a:cubicBezTo>
                <a:cubicBezTo>
                  <a:pt x="198737" y="162395"/>
                  <a:pt x="204474" y="168540"/>
                  <a:pt x="209136" y="175408"/>
                </a:cubicBezTo>
                <a:cubicBezTo>
                  <a:pt x="210570" y="176854"/>
                  <a:pt x="210570" y="179022"/>
                  <a:pt x="209136" y="180468"/>
                </a:cubicBezTo>
                <a:lnTo>
                  <a:pt x="196227" y="198542"/>
                </a:lnTo>
                <a:cubicBezTo>
                  <a:pt x="196586" y="198904"/>
                  <a:pt x="196944" y="199627"/>
                  <a:pt x="197303" y="200349"/>
                </a:cubicBezTo>
                <a:lnTo>
                  <a:pt x="218818" y="203603"/>
                </a:lnTo>
                <a:cubicBezTo>
                  <a:pt x="220611" y="203964"/>
                  <a:pt x="222045" y="205772"/>
                  <a:pt x="222762" y="207579"/>
                </a:cubicBezTo>
                <a:cubicBezTo>
                  <a:pt x="223121" y="211917"/>
                  <a:pt x="223480" y="215893"/>
                  <a:pt x="223480" y="220231"/>
                </a:cubicBezTo>
                <a:cubicBezTo>
                  <a:pt x="223480" y="224207"/>
                  <a:pt x="223121" y="228183"/>
                  <a:pt x="222762" y="232159"/>
                </a:cubicBezTo>
                <a:cubicBezTo>
                  <a:pt x="222045" y="234328"/>
                  <a:pt x="220611" y="235774"/>
                  <a:pt x="218818" y="236135"/>
                </a:cubicBezTo>
                <a:lnTo>
                  <a:pt x="197303" y="239389"/>
                </a:lnTo>
                <a:cubicBezTo>
                  <a:pt x="196944" y="240112"/>
                  <a:pt x="196586" y="240835"/>
                  <a:pt x="196227" y="241196"/>
                </a:cubicBezTo>
                <a:lnTo>
                  <a:pt x="209136" y="259270"/>
                </a:lnTo>
                <a:cubicBezTo>
                  <a:pt x="210570" y="260716"/>
                  <a:pt x="210570" y="262884"/>
                  <a:pt x="209136" y="264692"/>
                </a:cubicBezTo>
                <a:cubicBezTo>
                  <a:pt x="204474" y="271560"/>
                  <a:pt x="198737" y="277343"/>
                  <a:pt x="191924" y="282404"/>
                </a:cubicBezTo>
                <a:cubicBezTo>
                  <a:pt x="190131" y="283127"/>
                  <a:pt x="187979" y="283127"/>
                  <a:pt x="186545" y="282404"/>
                </a:cubicBezTo>
                <a:lnTo>
                  <a:pt x="168616" y="269030"/>
                </a:lnTo>
                <a:cubicBezTo>
                  <a:pt x="168257" y="269391"/>
                  <a:pt x="167540" y="269753"/>
                  <a:pt x="167181" y="269753"/>
                </a:cubicBezTo>
                <a:lnTo>
                  <a:pt x="163595" y="291802"/>
                </a:lnTo>
                <a:cubicBezTo>
                  <a:pt x="163237" y="293610"/>
                  <a:pt x="161802" y="295056"/>
                  <a:pt x="160010" y="295779"/>
                </a:cubicBezTo>
                <a:cubicBezTo>
                  <a:pt x="155706" y="296140"/>
                  <a:pt x="151762" y="296502"/>
                  <a:pt x="147459" y="296502"/>
                </a:cubicBezTo>
                <a:cubicBezTo>
                  <a:pt x="143514" y="296502"/>
                  <a:pt x="139211" y="296140"/>
                  <a:pt x="135267" y="295779"/>
                </a:cubicBezTo>
                <a:cubicBezTo>
                  <a:pt x="133115" y="295056"/>
                  <a:pt x="131681" y="293610"/>
                  <a:pt x="131681" y="291802"/>
                </a:cubicBezTo>
                <a:lnTo>
                  <a:pt x="128095" y="269753"/>
                </a:lnTo>
                <a:cubicBezTo>
                  <a:pt x="127378" y="269753"/>
                  <a:pt x="126661" y="269391"/>
                  <a:pt x="126302" y="269030"/>
                </a:cubicBezTo>
                <a:lnTo>
                  <a:pt x="108372" y="282404"/>
                </a:lnTo>
                <a:cubicBezTo>
                  <a:pt x="106938" y="283127"/>
                  <a:pt x="104786" y="283127"/>
                  <a:pt x="103352" y="282404"/>
                </a:cubicBezTo>
                <a:cubicBezTo>
                  <a:pt x="96539" y="277343"/>
                  <a:pt x="90443" y="271560"/>
                  <a:pt x="85781" y="264692"/>
                </a:cubicBezTo>
                <a:cubicBezTo>
                  <a:pt x="84706" y="262884"/>
                  <a:pt x="84706" y="260716"/>
                  <a:pt x="85781" y="259270"/>
                </a:cubicBezTo>
                <a:lnTo>
                  <a:pt x="98690" y="241196"/>
                </a:lnTo>
                <a:cubicBezTo>
                  <a:pt x="98690" y="240835"/>
                  <a:pt x="98332" y="240112"/>
                  <a:pt x="97973" y="239389"/>
                </a:cubicBezTo>
                <a:lnTo>
                  <a:pt x="76099" y="236135"/>
                </a:lnTo>
                <a:cubicBezTo>
                  <a:pt x="74306" y="235774"/>
                  <a:pt x="72872" y="234328"/>
                  <a:pt x="72514" y="232159"/>
                </a:cubicBezTo>
                <a:cubicBezTo>
                  <a:pt x="71796" y="228183"/>
                  <a:pt x="71438" y="224207"/>
                  <a:pt x="71438" y="220231"/>
                </a:cubicBezTo>
                <a:cubicBezTo>
                  <a:pt x="71438" y="215893"/>
                  <a:pt x="71796" y="211555"/>
                  <a:pt x="72514" y="207579"/>
                </a:cubicBezTo>
                <a:cubicBezTo>
                  <a:pt x="72872" y="205772"/>
                  <a:pt x="74306" y="203964"/>
                  <a:pt x="76099" y="203603"/>
                </a:cubicBezTo>
                <a:lnTo>
                  <a:pt x="97973" y="200349"/>
                </a:lnTo>
                <a:cubicBezTo>
                  <a:pt x="98332" y="199627"/>
                  <a:pt x="98690" y="198904"/>
                  <a:pt x="98690" y="198542"/>
                </a:cubicBezTo>
                <a:lnTo>
                  <a:pt x="85781" y="180468"/>
                </a:lnTo>
                <a:cubicBezTo>
                  <a:pt x="84706" y="179022"/>
                  <a:pt x="84706" y="176854"/>
                  <a:pt x="85781" y="175408"/>
                </a:cubicBezTo>
                <a:cubicBezTo>
                  <a:pt x="90443" y="168540"/>
                  <a:pt x="96539" y="162395"/>
                  <a:pt x="103352" y="157695"/>
                </a:cubicBezTo>
                <a:cubicBezTo>
                  <a:pt x="104786" y="156611"/>
                  <a:pt x="106938" y="156611"/>
                  <a:pt x="108372" y="157695"/>
                </a:cubicBezTo>
                <a:lnTo>
                  <a:pt x="126302" y="170708"/>
                </a:lnTo>
                <a:cubicBezTo>
                  <a:pt x="127019" y="170347"/>
                  <a:pt x="127378" y="169985"/>
                  <a:pt x="128095" y="169985"/>
                </a:cubicBezTo>
                <a:lnTo>
                  <a:pt x="131681" y="147936"/>
                </a:lnTo>
                <a:cubicBezTo>
                  <a:pt x="131681" y="146128"/>
                  <a:pt x="133115" y="144682"/>
                  <a:pt x="135267" y="144321"/>
                </a:cubicBezTo>
                <a:close/>
                <a:moveTo>
                  <a:pt x="34519" y="107950"/>
                </a:moveTo>
                <a:lnTo>
                  <a:pt x="106405" y="107950"/>
                </a:lnTo>
                <a:cubicBezTo>
                  <a:pt x="108946" y="107950"/>
                  <a:pt x="110762" y="109855"/>
                  <a:pt x="110762" y="112522"/>
                </a:cubicBezTo>
                <a:cubicBezTo>
                  <a:pt x="110762" y="115189"/>
                  <a:pt x="108946" y="117094"/>
                  <a:pt x="106405" y="117094"/>
                </a:cubicBezTo>
                <a:lnTo>
                  <a:pt x="34519" y="117094"/>
                </a:lnTo>
                <a:cubicBezTo>
                  <a:pt x="32341" y="117094"/>
                  <a:pt x="30163" y="115189"/>
                  <a:pt x="30163" y="112522"/>
                </a:cubicBezTo>
                <a:cubicBezTo>
                  <a:pt x="30163" y="109855"/>
                  <a:pt x="32341" y="107950"/>
                  <a:pt x="34519" y="107950"/>
                </a:cubicBezTo>
                <a:close/>
                <a:moveTo>
                  <a:pt x="155512" y="71438"/>
                </a:moveTo>
                <a:lnTo>
                  <a:pt x="227077" y="71438"/>
                </a:lnTo>
                <a:cubicBezTo>
                  <a:pt x="229245" y="71438"/>
                  <a:pt x="231414" y="73343"/>
                  <a:pt x="231414" y="76010"/>
                </a:cubicBezTo>
                <a:cubicBezTo>
                  <a:pt x="231414" y="78677"/>
                  <a:pt x="229245" y="80582"/>
                  <a:pt x="227077" y="80582"/>
                </a:cubicBezTo>
                <a:lnTo>
                  <a:pt x="155512" y="80582"/>
                </a:lnTo>
                <a:cubicBezTo>
                  <a:pt x="152982" y="80582"/>
                  <a:pt x="150813" y="78677"/>
                  <a:pt x="150813" y="76010"/>
                </a:cubicBezTo>
                <a:cubicBezTo>
                  <a:pt x="150813" y="73343"/>
                  <a:pt x="152982" y="71438"/>
                  <a:pt x="155512" y="71438"/>
                </a:cubicBezTo>
                <a:close/>
                <a:moveTo>
                  <a:pt x="44673" y="44888"/>
                </a:moveTo>
                <a:lnTo>
                  <a:pt x="44673" y="71821"/>
                </a:lnTo>
                <a:lnTo>
                  <a:pt x="99795" y="71821"/>
                </a:lnTo>
                <a:cubicBezTo>
                  <a:pt x="109162" y="71821"/>
                  <a:pt x="117448" y="75412"/>
                  <a:pt x="124294" y="81876"/>
                </a:cubicBezTo>
                <a:lnTo>
                  <a:pt x="142667" y="100190"/>
                </a:lnTo>
                <a:cubicBezTo>
                  <a:pt x="147351" y="104858"/>
                  <a:pt x="153836" y="107731"/>
                  <a:pt x="160681" y="107731"/>
                </a:cubicBezTo>
                <a:lnTo>
                  <a:pt x="251469" y="107731"/>
                </a:lnTo>
                <a:lnTo>
                  <a:pt x="251469" y="44888"/>
                </a:lnTo>
                <a:lnTo>
                  <a:pt x="44673" y="44888"/>
                </a:lnTo>
                <a:close/>
                <a:moveTo>
                  <a:pt x="28101" y="8978"/>
                </a:moveTo>
                <a:cubicBezTo>
                  <a:pt x="17653" y="8978"/>
                  <a:pt x="8646" y="17596"/>
                  <a:pt x="8646" y="28369"/>
                </a:cubicBezTo>
                <a:lnTo>
                  <a:pt x="8646" y="79362"/>
                </a:lnTo>
                <a:cubicBezTo>
                  <a:pt x="14050" y="74693"/>
                  <a:pt x="20895" y="71821"/>
                  <a:pt x="28101" y="71821"/>
                </a:cubicBezTo>
                <a:lnTo>
                  <a:pt x="36027" y="71821"/>
                </a:lnTo>
                <a:lnTo>
                  <a:pt x="36027" y="40220"/>
                </a:lnTo>
                <a:cubicBezTo>
                  <a:pt x="36027" y="38065"/>
                  <a:pt x="37828" y="35910"/>
                  <a:pt x="40350" y="35910"/>
                </a:cubicBezTo>
                <a:lnTo>
                  <a:pt x="255792" y="35910"/>
                </a:lnTo>
                <a:cubicBezTo>
                  <a:pt x="258314" y="35910"/>
                  <a:pt x="260476" y="38065"/>
                  <a:pt x="260476" y="40220"/>
                </a:cubicBezTo>
                <a:lnTo>
                  <a:pt x="260476" y="107731"/>
                </a:lnTo>
                <a:lnTo>
                  <a:pt x="268042" y="107731"/>
                </a:lnTo>
                <a:cubicBezTo>
                  <a:pt x="275247" y="107731"/>
                  <a:pt x="282452" y="110604"/>
                  <a:pt x="287496" y="115272"/>
                </a:cubicBezTo>
                <a:lnTo>
                  <a:pt x="287496" y="28369"/>
                </a:lnTo>
                <a:cubicBezTo>
                  <a:pt x="287496" y="17596"/>
                  <a:pt x="278489" y="8978"/>
                  <a:pt x="268042" y="8978"/>
                </a:cubicBezTo>
                <a:lnTo>
                  <a:pt x="28101" y="8978"/>
                </a:lnTo>
                <a:close/>
                <a:moveTo>
                  <a:pt x="28101" y="0"/>
                </a:moveTo>
                <a:lnTo>
                  <a:pt x="268042" y="0"/>
                </a:lnTo>
                <a:cubicBezTo>
                  <a:pt x="283533" y="0"/>
                  <a:pt x="296503" y="12928"/>
                  <a:pt x="296503" y="28369"/>
                </a:cubicBezTo>
                <a:lnTo>
                  <a:pt x="296503" y="231263"/>
                </a:lnTo>
                <a:cubicBezTo>
                  <a:pt x="296503" y="247063"/>
                  <a:pt x="283533" y="259991"/>
                  <a:pt x="268042" y="259991"/>
                </a:cubicBezTo>
                <a:lnTo>
                  <a:pt x="226250" y="259991"/>
                </a:lnTo>
                <a:cubicBezTo>
                  <a:pt x="223728" y="259991"/>
                  <a:pt x="221567" y="257836"/>
                  <a:pt x="221567" y="255323"/>
                </a:cubicBezTo>
                <a:cubicBezTo>
                  <a:pt x="221567" y="252809"/>
                  <a:pt x="223728" y="250654"/>
                  <a:pt x="226250" y="250654"/>
                </a:cubicBezTo>
                <a:lnTo>
                  <a:pt x="268042" y="250654"/>
                </a:lnTo>
                <a:cubicBezTo>
                  <a:pt x="278489" y="250654"/>
                  <a:pt x="287496" y="242036"/>
                  <a:pt x="287496" y="231263"/>
                </a:cubicBezTo>
                <a:lnTo>
                  <a:pt x="287496" y="135741"/>
                </a:lnTo>
                <a:cubicBezTo>
                  <a:pt x="287496" y="124968"/>
                  <a:pt x="278489" y="116349"/>
                  <a:pt x="268042" y="116349"/>
                </a:cubicBezTo>
                <a:lnTo>
                  <a:pt x="160681" y="116349"/>
                </a:lnTo>
                <a:cubicBezTo>
                  <a:pt x="151314" y="116349"/>
                  <a:pt x="142667" y="112758"/>
                  <a:pt x="136183" y="106654"/>
                </a:cubicBezTo>
                <a:lnTo>
                  <a:pt x="117808" y="88339"/>
                </a:lnTo>
                <a:cubicBezTo>
                  <a:pt x="112764" y="83312"/>
                  <a:pt x="106640" y="80439"/>
                  <a:pt x="99795" y="80439"/>
                </a:cubicBezTo>
                <a:lnTo>
                  <a:pt x="28101" y="80439"/>
                </a:lnTo>
                <a:cubicBezTo>
                  <a:pt x="17653" y="80439"/>
                  <a:pt x="8646" y="89417"/>
                  <a:pt x="8646" y="99831"/>
                </a:cubicBezTo>
                <a:lnTo>
                  <a:pt x="8646" y="231263"/>
                </a:lnTo>
                <a:cubicBezTo>
                  <a:pt x="8646" y="242036"/>
                  <a:pt x="17653" y="250654"/>
                  <a:pt x="28101" y="250654"/>
                </a:cubicBezTo>
                <a:lnTo>
                  <a:pt x="70253" y="250654"/>
                </a:lnTo>
                <a:cubicBezTo>
                  <a:pt x="72774" y="250654"/>
                  <a:pt x="74936" y="252809"/>
                  <a:pt x="74936" y="255323"/>
                </a:cubicBezTo>
                <a:cubicBezTo>
                  <a:pt x="74936" y="257836"/>
                  <a:pt x="72774" y="259991"/>
                  <a:pt x="70253" y="259991"/>
                </a:cubicBezTo>
                <a:lnTo>
                  <a:pt x="28101" y="259991"/>
                </a:lnTo>
                <a:cubicBezTo>
                  <a:pt x="12609" y="259991"/>
                  <a:pt x="0" y="247063"/>
                  <a:pt x="0" y="231263"/>
                </a:cubicBezTo>
                <a:lnTo>
                  <a:pt x="0" y="28369"/>
                </a:lnTo>
                <a:cubicBezTo>
                  <a:pt x="0" y="12928"/>
                  <a:pt x="12609" y="0"/>
                  <a:pt x="28101" y="0"/>
                </a:cubicBezTo>
                <a:close/>
              </a:path>
            </a:pathLst>
          </a:custGeom>
          <a:solidFill>
            <a:schemeClr val="bg1"/>
          </a:solidFill>
          <a:ln>
            <a:noFill/>
          </a:ln>
          <a:effectLst/>
        </p:spPr>
        <p:txBody>
          <a:bodyPr anchor="ctr"/>
          <a:lstStyle/>
          <a:p>
            <a:pPr defTabSz="914217"/>
            <a:endParaRPr lang="en-US" dirty="0">
              <a:solidFill>
                <a:srgbClr val="272727"/>
              </a:solidFill>
              <a:latin typeface="Lato Light" panose="020F0502020204030203" pitchFamily="34" charset="0"/>
            </a:endParaRPr>
          </a:p>
        </p:txBody>
      </p:sp>
      <p:sp>
        <p:nvSpPr>
          <p:cNvPr id="52" name="Freeform 943">
            <a:extLst>
              <a:ext uri="{FF2B5EF4-FFF2-40B4-BE49-F238E27FC236}">
                <a16:creationId xmlns:a16="http://schemas.microsoft.com/office/drawing/2014/main" id="{D86E7702-8F1A-C844-8C2D-15E9D01B98FE}"/>
              </a:ext>
            </a:extLst>
          </p:cNvPr>
          <p:cNvSpPr>
            <a:spLocks noChangeArrowheads="1"/>
          </p:cNvSpPr>
          <p:nvPr/>
        </p:nvSpPr>
        <p:spPr bwMode="auto">
          <a:xfrm>
            <a:off x="8747390" y="3484598"/>
            <a:ext cx="635369" cy="536124"/>
          </a:xfrm>
          <a:custGeom>
            <a:avLst/>
            <a:gdLst>
              <a:gd name="T0" fmla="*/ 1368892 w 296142"/>
              <a:gd name="T1" fmla="*/ 2458896 h 296500"/>
              <a:gd name="T2" fmla="*/ 380977 w 296142"/>
              <a:gd name="T3" fmla="*/ 2358841 h 296500"/>
              <a:gd name="T4" fmla="*/ 380977 w 296142"/>
              <a:gd name="T5" fmla="*/ 2458896 h 296500"/>
              <a:gd name="T6" fmla="*/ 1118148 w 296142"/>
              <a:gd name="T7" fmla="*/ 2011947 h 296500"/>
              <a:gd name="T8" fmla="*/ 736448 w 296142"/>
              <a:gd name="T9" fmla="*/ 1959906 h 296500"/>
              <a:gd name="T10" fmla="*/ 736448 w 296142"/>
              <a:gd name="T11" fmla="*/ 1959906 h 296500"/>
              <a:gd name="T12" fmla="*/ 333158 w 296142"/>
              <a:gd name="T13" fmla="*/ 2011947 h 296500"/>
              <a:gd name="T14" fmla="*/ 2187539 w 296142"/>
              <a:gd name="T15" fmla="*/ 2231300 h 296500"/>
              <a:gd name="T16" fmla="*/ 2000323 w 296142"/>
              <a:gd name="T17" fmla="*/ 3097107 h 296500"/>
              <a:gd name="T18" fmla="*/ 2848750 w 296142"/>
              <a:gd name="T19" fmla="*/ 3097107 h 296500"/>
              <a:gd name="T20" fmla="*/ 2665533 w 296142"/>
              <a:gd name="T21" fmla="*/ 2231300 h 296500"/>
              <a:gd name="T22" fmla="*/ 2470359 w 296142"/>
              <a:gd name="T23" fmla="*/ 1665950 h 296500"/>
              <a:gd name="T24" fmla="*/ 3255028 w 296142"/>
              <a:gd name="T25" fmla="*/ 2294554 h 296500"/>
              <a:gd name="T26" fmla="*/ 2892571 w 296142"/>
              <a:gd name="T27" fmla="*/ 3231533 h 296500"/>
              <a:gd name="T28" fmla="*/ 1904736 w 296142"/>
              <a:gd name="T29" fmla="*/ 3227578 h 296500"/>
              <a:gd name="T30" fmla="*/ 1582084 w 296142"/>
              <a:gd name="T31" fmla="*/ 2247109 h 296500"/>
              <a:gd name="T32" fmla="*/ 2086591 w 296142"/>
              <a:gd name="T33" fmla="*/ 1630364 h 296500"/>
              <a:gd name="T34" fmla="*/ 2086591 w 296142"/>
              <a:gd name="T35" fmla="*/ 1630364 h 296500"/>
              <a:gd name="T36" fmla="*/ 1700861 w 296142"/>
              <a:gd name="T37" fmla="*/ 1678399 h 296500"/>
              <a:gd name="T38" fmla="*/ 1400815 w 296142"/>
              <a:gd name="T39" fmla="*/ 1730431 h 296500"/>
              <a:gd name="T40" fmla="*/ 1118148 w 296142"/>
              <a:gd name="T41" fmla="*/ 1678399 h 296500"/>
              <a:gd name="T42" fmla="*/ 736448 w 296142"/>
              <a:gd name="T43" fmla="*/ 1630364 h 296500"/>
              <a:gd name="T44" fmla="*/ 736448 w 296142"/>
              <a:gd name="T45" fmla="*/ 1630364 h 296500"/>
              <a:gd name="T46" fmla="*/ 333158 w 296142"/>
              <a:gd name="T47" fmla="*/ 1678399 h 296500"/>
              <a:gd name="T48" fmla="*/ 2419764 w 296142"/>
              <a:gd name="T49" fmla="*/ 1400889 h 296500"/>
              <a:gd name="T50" fmla="*/ 2135161 w 296142"/>
              <a:gd name="T51" fmla="*/ 1348845 h 296500"/>
              <a:gd name="T52" fmla="*/ 1749392 w 296142"/>
              <a:gd name="T53" fmla="*/ 1300822 h 296500"/>
              <a:gd name="T54" fmla="*/ 1749392 w 296142"/>
              <a:gd name="T55" fmla="*/ 1300822 h 296500"/>
              <a:gd name="T56" fmla="*/ 1350167 w 296142"/>
              <a:gd name="T57" fmla="*/ 1348845 h 296500"/>
              <a:gd name="T58" fmla="*/ 1069589 w 296142"/>
              <a:gd name="T59" fmla="*/ 1400889 h 296500"/>
              <a:gd name="T60" fmla="*/ 785000 w 296142"/>
              <a:gd name="T61" fmla="*/ 1348845 h 296500"/>
              <a:gd name="T62" fmla="*/ 381716 w 296142"/>
              <a:gd name="T63" fmla="*/ 1300822 h 296500"/>
              <a:gd name="T64" fmla="*/ 381716 w 296142"/>
              <a:gd name="T65" fmla="*/ 1300822 h 296500"/>
              <a:gd name="T66" fmla="*/ 2367156 w 296142"/>
              <a:gd name="T67" fmla="*/ 1019301 h 296500"/>
              <a:gd name="T68" fmla="*/ 2086591 w 296142"/>
              <a:gd name="T69" fmla="*/ 1071347 h 296500"/>
              <a:gd name="T70" fmla="*/ 1802000 w 296142"/>
              <a:gd name="T71" fmla="*/ 1019301 h 296500"/>
              <a:gd name="T72" fmla="*/ 1400815 w 296142"/>
              <a:gd name="T73" fmla="*/ 971293 h 296500"/>
              <a:gd name="T74" fmla="*/ 1400815 w 296142"/>
              <a:gd name="T75" fmla="*/ 971293 h 296500"/>
              <a:gd name="T76" fmla="*/ 1016997 w 296142"/>
              <a:gd name="T77" fmla="*/ 1019301 h 296500"/>
              <a:gd name="T78" fmla="*/ 95227 w 296142"/>
              <a:gd name="T79" fmla="*/ 588510 h 296500"/>
              <a:gd name="T80" fmla="*/ 2368999 w 296142"/>
              <a:gd name="T81" fmla="*/ 231484 h 296500"/>
              <a:gd name="T82" fmla="*/ 2265832 w 296142"/>
              <a:gd name="T83" fmla="*/ 231484 h 296500"/>
              <a:gd name="T84" fmla="*/ 1801549 w 296142"/>
              <a:gd name="T85" fmla="*/ 309967 h 296500"/>
              <a:gd name="T86" fmla="*/ 1388858 w 296142"/>
              <a:gd name="T87" fmla="*/ 360935 h 296500"/>
              <a:gd name="T88" fmla="*/ 972201 w 296142"/>
              <a:gd name="T89" fmla="*/ 309967 h 296500"/>
              <a:gd name="T90" fmla="*/ 507933 w 296142"/>
              <a:gd name="T91" fmla="*/ 231484 h 296500"/>
              <a:gd name="T92" fmla="*/ 408726 w 296142"/>
              <a:gd name="T93" fmla="*/ 231484 h 296500"/>
              <a:gd name="T94" fmla="*/ 507933 w 296142"/>
              <a:gd name="T95" fmla="*/ 133390 h 296500"/>
              <a:gd name="T96" fmla="*/ 972201 w 296142"/>
              <a:gd name="T97" fmla="*/ 51017 h 296500"/>
              <a:gd name="T98" fmla="*/ 1388858 w 296142"/>
              <a:gd name="T99" fmla="*/ 0 h 296500"/>
              <a:gd name="T100" fmla="*/ 1801549 w 296142"/>
              <a:gd name="T101" fmla="*/ 51017 h 296500"/>
              <a:gd name="T102" fmla="*/ 2265832 w 296142"/>
              <a:gd name="T103" fmla="*/ 133390 h 296500"/>
              <a:gd name="T104" fmla="*/ 2368999 w 296142"/>
              <a:gd name="T105" fmla="*/ 133390 h 296500"/>
              <a:gd name="T106" fmla="*/ 2753924 w 296142"/>
              <a:gd name="T107" fmla="*/ 1918548 h 296500"/>
              <a:gd name="T108" fmla="*/ 95227 w 296142"/>
              <a:gd name="T109" fmla="*/ 2597304 h 296500"/>
              <a:gd name="T110" fmla="*/ 1738069 w 296142"/>
              <a:gd name="T111" fmla="*/ 2840550 h 296500"/>
              <a:gd name="T112" fmla="*/ 246015 w 296142"/>
              <a:gd name="T113" fmla="*/ 133390 h 29650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96142" h="296500">
                <a:moveTo>
                  <a:pt x="96370" y="215900"/>
                </a:moveTo>
                <a:lnTo>
                  <a:pt x="123934" y="215900"/>
                </a:lnTo>
                <a:cubicBezTo>
                  <a:pt x="126440" y="215900"/>
                  <a:pt x="128230" y="218098"/>
                  <a:pt x="128230" y="220663"/>
                </a:cubicBezTo>
                <a:cubicBezTo>
                  <a:pt x="128230" y="223227"/>
                  <a:pt x="126440" y="225059"/>
                  <a:pt x="123934" y="225059"/>
                </a:cubicBezTo>
                <a:lnTo>
                  <a:pt x="96370" y="225059"/>
                </a:lnTo>
                <a:cubicBezTo>
                  <a:pt x="93865" y="225059"/>
                  <a:pt x="92075" y="223227"/>
                  <a:pt x="92075" y="220663"/>
                </a:cubicBezTo>
                <a:cubicBezTo>
                  <a:pt x="92075" y="218098"/>
                  <a:pt x="93865" y="215900"/>
                  <a:pt x="96370" y="215900"/>
                </a:cubicBezTo>
                <a:close/>
                <a:moveTo>
                  <a:pt x="34492" y="215900"/>
                </a:moveTo>
                <a:lnTo>
                  <a:pt x="73097" y="215900"/>
                </a:lnTo>
                <a:cubicBezTo>
                  <a:pt x="75623" y="215900"/>
                  <a:pt x="77427" y="218098"/>
                  <a:pt x="77427" y="220663"/>
                </a:cubicBezTo>
                <a:cubicBezTo>
                  <a:pt x="77427" y="223227"/>
                  <a:pt x="75623" y="225059"/>
                  <a:pt x="73097" y="225059"/>
                </a:cubicBezTo>
                <a:lnTo>
                  <a:pt x="34492" y="225059"/>
                </a:lnTo>
                <a:cubicBezTo>
                  <a:pt x="31967" y="225059"/>
                  <a:pt x="30163" y="223227"/>
                  <a:pt x="30163" y="220663"/>
                </a:cubicBezTo>
                <a:cubicBezTo>
                  <a:pt x="30163" y="218098"/>
                  <a:pt x="31967" y="215900"/>
                  <a:pt x="34492" y="215900"/>
                </a:cubicBezTo>
                <a:close/>
                <a:moveTo>
                  <a:pt x="96837" y="179387"/>
                </a:moveTo>
                <a:cubicBezTo>
                  <a:pt x="99402" y="179387"/>
                  <a:pt x="101233" y="181585"/>
                  <a:pt x="101233" y="184150"/>
                </a:cubicBezTo>
                <a:cubicBezTo>
                  <a:pt x="101233" y="186714"/>
                  <a:pt x="99402" y="188546"/>
                  <a:pt x="96837" y="188546"/>
                </a:cubicBezTo>
                <a:cubicBezTo>
                  <a:pt x="94273" y="188546"/>
                  <a:pt x="92075" y="186714"/>
                  <a:pt x="92075" y="184150"/>
                </a:cubicBezTo>
                <a:cubicBezTo>
                  <a:pt x="92075" y="181585"/>
                  <a:pt x="94273" y="179387"/>
                  <a:pt x="96837" y="179387"/>
                </a:cubicBezTo>
                <a:close/>
                <a:moveTo>
                  <a:pt x="66675" y="179387"/>
                </a:moveTo>
                <a:cubicBezTo>
                  <a:pt x="68873" y="179387"/>
                  <a:pt x="71071" y="181585"/>
                  <a:pt x="71071" y="184150"/>
                </a:cubicBezTo>
                <a:cubicBezTo>
                  <a:pt x="71071" y="186714"/>
                  <a:pt x="68873" y="188546"/>
                  <a:pt x="66675" y="188546"/>
                </a:cubicBezTo>
                <a:cubicBezTo>
                  <a:pt x="64111" y="188546"/>
                  <a:pt x="61913" y="186714"/>
                  <a:pt x="61913" y="184150"/>
                </a:cubicBezTo>
                <a:cubicBezTo>
                  <a:pt x="61913" y="181585"/>
                  <a:pt x="64111" y="179387"/>
                  <a:pt x="66675" y="179387"/>
                </a:cubicBezTo>
                <a:close/>
                <a:moveTo>
                  <a:pt x="34559" y="179387"/>
                </a:moveTo>
                <a:cubicBezTo>
                  <a:pt x="37123" y="179387"/>
                  <a:pt x="39321" y="181585"/>
                  <a:pt x="39321" y="184150"/>
                </a:cubicBezTo>
                <a:cubicBezTo>
                  <a:pt x="39321" y="186714"/>
                  <a:pt x="37123" y="188546"/>
                  <a:pt x="34559" y="188546"/>
                </a:cubicBezTo>
                <a:cubicBezTo>
                  <a:pt x="32361" y="188546"/>
                  <a:pt x="30163" y="186714"/>
                  <a:pt x="30163" y="184150"/>
                </a:cubicBezTo>
                <a:cubicBezTo>
                  <a:pt x="30163" y="181585"/>
                  <a:pt x="32361" y="179387"/>
                  <a:pt x="34559" y="179387"/>
                </a:cubicBezTo>
                <a:close/>
                <a:moveTo>
                  <a:pt x="219689" y="164785"/>
                </a:moveTo>
                <a:lnTo>
                  <a:pt x="201297" y="201694"/>
                </a:lnTo>
                <a:cubicBezTo>
                  <a:pt x="200576" y="203142"/>
                  <a:pt x="199494" y="203865"/>
                  <a:pt x="198051" y="204227"/>
                </a:cubicBezTo>
                <a:lnTo>
                  <a:pt x="157300" y="210017"/>
                </a:lnTo>
                <a:lnTo>
                  <a:pt x="186872" y="238965"/>
                </a:lnTo>
                <a:cubicBezTo>
                  <a:pt x="187593" y="239689"/>
                  <a:pt x="188314" y="241498"/>
                  <a:pt x="187954" y="242946"/>
                </a:cubicBezTo>
                <a:lnTo>
                  <a:pt x="181102" y="283473"/>
                </a:lnTo>
                <a:lnTo>
                  <a:pt x="217525" y="264295"/>
                </a:lnTo>
                <a:cubicBezTo>
                  <a:pt x="218246" y="264295"/>
                  <a:pt x="218968" y="263933"/>
                  <a:pt x="219689" y="263933"/>
                </a:cubicBezTo>
                <a:cubicBezTo>
                  <a:pt x="220410" y="263933"/>
                  <a:pt x="221131" y="264295"/>
                  <a:pt x="221492" y="264295"/>
                </a:cubicBezTo>
                <a:lnTo>
                  <a:pt x="257915" y="283473"/>
                </a:lnTo>
                <a:lnTo>
                  <a:pt x="251064" y="242946"/>
                </a:lnTo>
                <a:cubicBezTo>
                  <a:pt x="251064" y="241498"/>
                  <a:pt x="251424" y="239689"/>
                  <a:pt x="252506" y="238965"/>
                </a:cubicBezTo>
                <a:lnTo>
                  <a:pt x="281717" y="210017"/>
                </a:lnTo>
                <a:lnTo>
                  <a:pt x="241327" y="204227"/>
                </a:lnTo>
                <a:cubicBezTo>
                  <a:pt x="239523" y="203865"/>
                  <a:pt x="238442" y="203142"/>
                  <a:pt x="237720" y="201694"/>
                </a:cubicBezTo>
                <a:lnTo>
                  <a:pt x="219689" y="164785"/>
                </a:lnTo>
                <a:close/>
                <a:moveTo>
                  <a:pt x="215361" y="152482"/>
                </a:moveTo>
                <a:cubicBezTo>
                  <a:pt x="216804" y="149225"/>
                  <a:pt x="222213" y="149225"/>
                  <a:pt x="223656" y="152482"/>
                </a:cubicBezTo>
                <a:lnTo>
                  <a:pt x="244933" y="195543"/>
                </a:lnTo>
                <a:lnTo>
                  <a:pt x="292175" y="202418"/>
                </a:lnTo>
                <a:cubicBezTo>
                  <a:pt x="293978" y="202780"/>
                  <a:pt x="295421" y="203865"/>
                  <a:pt x="295781" y="205675"/>
                </a:cubicBezTo>
                <a:cubicBezTo>
                  <a:pt x="296503" y="207122"/>
                  <a:pt x="296142" y="208931"/>
                  <a:pt x="294699" y="210017"/>
                </a:cubicBezTo>
                <a:lnTo>
                  <a:pt x="260440" y="243669"/>
                </a:lnTo>
                <a:lnTo>
                  <a:pt x="268374" y="291072"/>
                </a:lnTo>
                <a:cubicBezTo>
                  <a:pt x="268734" y="292882"/>
                  <a:pt x="268013" y="294329"/>
                  <a:pt x="266931" y="295415"/>
                </a:cubicBezTo>
                <a:cubicBezTo>
                  <a:pt x="265128" y="296500"/>
                  <a:pt x="263325" y="296500"/>
                  <a:pt x="261882" y="295777"/>
                </a:cubicBezTo>
                <a:lnTo>
                  <a:pt x="219689" y="273341"/>
                </a:lnTo>
                <a:lnTo>
                  <a:pt x="177135" y="295777"/>
                </a:lnTo>
                <a:cubicBezTo>
                  <a:pt x="176414" y="296138"/>
                  <a:pt x="176053" y="296500"/>
                  <a:pt x="174971" y="296500"/>
                </a:cubicBezTo>
                <a:cubicBezTo>
                  <a:pt x="174250" y="296500"/>
                  <a:pt x="173168" y="295777"/>
                  <a:pt x="172447" y="295415"/>
                </a:cubicBezTo>
                <a:cubicBezTo>
                  <a:pt x="171004" y="294329"/>
                  <a:pt x="170283" y="292882"/>
                  <a:pt x="170644" y="291072"/>
                </a:cubicBezTo>
                <a:lnTo>
                  <a:pt x="178938" y="243669"/>
                </a:lnTo>
                <a:lnTo>
                  <a:pt x="144678" y="210017"/>
                </a:lnTo>
                <a:cubicBezTo>
                  <a:pt x="143236" y="208931"/>
                  <a:pt x="142875" y="207122"/>
                  <a:pt x="143236" y="205675"/>
                </a:cubicBezTo>
                <a:cubicBezTo>
                  <a:pt x="143957" y="203865"/>
                  <a:pt x="145400" y="202780"/>
                  <a:pt x="147203" y="202418"/>
                </a:cubicBezTo>
                <a:lnTo>
                  <a:pt x="194445" y="195543"/>
                </a:lnTo>
                <a:lnTo>
                  <a:pt x="215361" y="152482"/>
                </a:lnTo>
                <a:close/>
                <a:moveTo>
                  <a:pt x="188913" y="149225"/>
                </a:moveTo>
                <a:cubicBezTo>
                  <a:pt x="191111" y="149225"/>
                  <a:pt x="193309" y="151423"/>
                  <a:pt x="193309" y="153621"/>
                </a:cubicBezTo>
                <a:cubicBezTo>
                  <a:pt x="193309" y="156186"/>
                  <a:pt x="191111" y="158384"/>
                  <a:pt x="188913" y="158384"/>
                </a:cubicBezTo>
                <a:cubicBezTo>
                  <a:pt x="186348" y="158384"/>
                  <a:pt x="184150" y="156186"/>
                  <a:pt x="184150" y="153621"/>
                </a:cubicBezTo>
                <a:cubicBezTo>
                  <a:pt x="184150" y="151423"/>
                  <a:pt x="186348" y="149225"/>
                  <a:pt x="188913" y="149225"/>
                </a:cubicBezTo>
                <a:close/>
                <a:moveTo>
                  <a:pt x="158384" y="149225"/>
                </a:moveTo>
                <a:cubicBezTo>
                  <a:pt x="160949" y="149225"/>
                  <a:pt x="163147" y="151423"/>
                  <a:pt x="163147" y="153621"/>
                </a:cubicBezTo>
                <a:cubicBezTo>
                  <a:pt x="163147" y="156186"/>
                  <a:pt x="160949" y="158384"/>
                  <a:pt x="158384" y="158384"/>
                </a:cubicBezTo>
                <a:cubicBezTo>
                  <a:pt x="155820" y="158384"/>
                  <a:pt x="153988" y="156186"/>
                  <a:pt x="153988" y="153621"/>
                </a:cubicBezTo>
                <a:cubicBezTo>
                  <a:pt x="153988" y="151423"/>
                  <a:pt x="155820" y="149225"/>
                  <a:pt x="158384" y="149225"/>
                </a:cubicBezTo>
                <a:close/>
                <a:moveTo>
                  <a:pt x="126824" y="149225"/>
                </a:moveTo>
                <a:cubicBezTo>
                  <a:pt x="129293" y="149225"/>
                  <a:pt x="131410" y="151423"/>
                  <a:pt x="131410" y="153621"/>
                </a:cubicBezTo>
                <a:cubicBezTo>
                  <a:pt x="131410" y="156186"/>
                  <a:pt x="129293" y="158384"/>
                  <a:pt x="126824" y="158384"/>
                </a:cubicBezTo>
                <a:cubicBezTo>
                  <a:pt x="124354" y="158384"/>
                  <a:pt x="122238" y="156186"/>
                  <a:pt x="122238" y="153621"/>
                </a:cubicBezTo>
                <a:cubicBezTo>
                  <a:pt x="122238" y="151423"/>
                  <a:pt x="124354" y="149225"/>
                  <a:pt x="126824" y="149225"/>
                </a:cubicBezTo>
                <a:close/>
                <a:moveTo>
                  <a:pt x="96837" y="149225"/>
                </a:moveTo>
                <a:cubicBezTo>
                  <a:pt x="99402" y="149225"/>
                  <a:pt x="101233" y="151423"/>
                  <a:pt x="101233" y="153621"/>
                </a:cubicBezTo>
                <a:cubicBezTo>
                  <a:pt x="101233" y="156186"/>
                  <a:pt x="99402" y="158384"/>
                  <a:pt x="96837" y="158384"/>
                </a:cubicBezTo>
                <a:cubicBezTo>
                  <a:pt x="94273" y="158384"/>
                  <a:pt x="92075" y="156186"/>
                  <a:pt x="92075" y="153621"/>
                </a:cubicBezTo>
                <a:cubicBezTo>
                  <a:pt x="92075" y="151423"/>
                  <a:pt x="94273" y="149225"/>
                  <a:pt x="96837" y="149225"/>
                </a:cubicBezTo>
                <a:close/>
                <a:moveTo>
                  <a:pt x="66675" y="149225"/>
                </a:moveTo>
                <a:cubicBezTo>
                  <a:pt x="68873" y="149225"/>
                  <a:pt x="71071" y="151423"/>
                  <a:pt x="71071" y="153621"/>
                </a:cubicBezTo>
                <a:cubicBezTo>
                  <a:pt x="71071" y="156186"/>
                  <a:pt x="68873" y="158384"/>
                  <a:pt x="66675" y="158384"/>
                </a:cubicBezTo>
                <a:cubicBezTo>
                  <a:pt x="64111" y="158384"/>
                  <a:pt x="61913" y="156186"/>
                  <a:pt x="61913" y="153621"/>
                </a:cubicBezTo>
                <a:cubicBezTo>
                  <a:pt x="61913" y="151423"/>
                  <a:pt x="64111" y="149225"/>
                  <a:pt x="66675" y="149225"/>
                </a:cubicBezTo>
                <a:close/>
                <a:moveTo>
                  <a:pt x="34559" y="149225"/>
                </a:moveTo>
                <a:cubicBezTo>
                  <a:pt x="37123" y="149225"/>
                  <a:pt x="39321" y="151423"/>
                  <a:pt x="39321" y="153621"/>
                </a:cubicBezTo>
                <a:cubicBezTo>
                  <a:pt x="39321" y="156186"/>
                  <a:pt x="37123" y="158384"/>
                  <a:pt x="34559" y="158384"/>
                </a:cubicBezTo>
                <a:cubicBezTo>
                  <a:pt x="32361" y="158384"/>
                  <a:pt x="30163" y="156186"/>
                  <a:pt x="30163" y="153621"/>
                </a:cubicBezTo>
                <a:cubicBezTo>
                  <a:pt x="30163" y="151423"/>
                  <a:pt x="32361" y="149225"/>
                  <a:pt x="34559" y="149225"/>
                </a:cubicBezTo>
                <a:close/>
                <a:moveTo>
                  <a:pt x="219076" y="119062"/>
                </a:moveTo>
                <a:cubicBezTo>
                  <a:pt x="221640" y="119062"/>
                  <a:pt x="223472" y="121260"/>
                  <a:pt x="223472" y="123458"/>
                </a:cubicBezTo>
                <a:cubicBezTo>
                  <a:pt x="223472" y="126389"/>
                  <a:pt x="221640" y="128221"/>
                  <a:pt x="219076" y="128221"/>
                </a:cubicBezTo>
                <a:cubicBezTo>
                  <a:pt x="216511" y="128221"/>
                  <a:pt x="214313" y="126389"/>
                  <a:pt x="214313" y="123458"/>
                </a:cubicBezTo>
                <a:cubicBezTo>
                  <a:pt x="214313" y="121260"/>
                  <a:pt x="216511" y="119062"/>
                  <a:pt x="219076" y="119062"/>
                </a:cubicBezTo>
                <a:close/>
                <a:moveTo>
                  <a:pt x="188913" y="119062"/>
                </a:moveTo>
                <a:cubicBezTo>
                  <a:pt x="191111" y="119062"/>
                  <a:pt x="193309" y="121260"/>
                  <a:pt x="193309" y="123458"/>
                </a:cubicBezTo>
                <a:cubicBezTo>
                  <a:pt x="193309" y="126389"/>
                  <a:pt x="191111" y="128221"/>
                  <a:pt x="188913" y="128221"/>
                </a:cubicBezTo>
                <a:cubicBezTo>
                  <a:pt x="186348" y="128221"/>
                  <a:pt x="184150" y="126389"/>
                  <a:pt x="184150" y="123458"/>
                </a:cubicBezTo>
                <a:cubicBezTo>
                  <a:pt x="184150" y="121260"/>
                  <a:pt x="186348" y="119062"/>
                  <a:pt x="188913" y="119062"/>
                </a:cubicBezTo>
                <a:close/>
                <a:moveTo>
                  <a:pt x="158384" y="119062"/>
                </a:moveTo>
                <a:cubicBezTo>
                  <a:pt x="160949" y="119062"/>
                  <a:pt x="163147" y="121260"/>
                  <a:pt x="163147" y="123458"/>
                </a:cubicBezTo>
                <a:cubicBezTo>
                  <a:pt x="163147" y="126389"/>
                  <a:pt x="160949" y="128221"/>
                  <a:pt x="158384" y="128221"/>
                </a:cubicBezTo>
                <a:cubicBezTo>
                  <a:pt x="155820" y="128221"/>
                  <a:pt x="153988" y="126389"/>
                  <a:pt x="153988" y="123458"/>
                </a:cubicBezTo>
                <a:cubicBezTo>
                  <a:pt x="153988" y="121260"/>
                  <a:pt x="155820" y="119062"/>
                  <a:pt x="158384" y="119062"/>
                </a:cubicBezTo>
                <a:close/>
                <a:moveTo>
                  <a:pt x="126824" y="119062"/>
                </a:moveTo>
                <a:cubicBezTo>
                  <a:pt x="129293" y="119062"/>
                  <a:pt x="131410" y="121260"/>
                  <a:pt x="131410" y="123458"/>
                </a:cubicBezTo>
                <a:cubicBezTo>
                  <a:pt x="131410" y="126389"/>
                  <a:pt x="129293" y="128221"/>
                  <a:pt x="126824" y="128221"/>
                </a:cubicBezTo>
                <a:cubicBezTo>
                  <a:pt x="124354" y="128221"/>
                  <a:pt x="122238" y="126389"/>
                  <a:pt x="122238" y="123458"/>
                </a:cubicBezTo>
                <a:cubicBezTo>
                  <a:pt x="122238" y="121260"/>
                  <a:pt x="124354" y="119062"/>
                  <a:pt x="126824" y="119062"/>
                </a:cubicBezTo>
                <a:close/>
                <a:moveTo>
                  <a:pt x="96837" y="119062"/>
                </a:moveTo>
                <a:cubicBezTo>
                  <a:pt x="99402" y="119062"/>
                  <a:pt x="101233" y="121260"/>
                  <a:pt x="101233" y="123458"/>
                </a:cubicBezTo>
                <a:cubicBezTo>
                  <a:pt x="101233" y="126023"/>
                  <a:pt x="99402" y="128221"/>
                  <a:pt x="96837" y="128221"/>
                </a:cubicBezTo>
                <a:cubicBezTo>
                  <a:pt x="94273" y="128221"/>
                  <a:pt x="92075" y="126023"/>
                  <a:pt x="92075" y="123458"/>
                </a:cubicBezTo>
                <a:cubicBezTo>
                  <a:pt x="92075" y="121260"/>
                  <a:pt x="94273" y="119062"/>
                  <a:pt x="96837" y="119062"/>
                </a:cubicBezTo>
                <a:close/>
                <a:moveTo>
                  <a:pt x="66675" y="119062"/>
                </a:moveTo>
                <a:cubicBezTo>
                  <a:pt x="68873" y="119062"/>
                  <a:pt x="71071" y="121260"/>
                  <a:pt x="71071" y="123458"/>
                </a:cubicBezTo>
                <a:cubicBezTo>
                  <a:pt x="71071" y="126023"/>
                  <a:pt x="68873" y="128221"/>
                  <a:pt x="66675" y="128221"/>
                </a:cubicBezTo>
                <a:cubicBezTo>
                  <a:pt x="64111" y="128221"/>
                  <a:pt x="61913" y="126023"/>
                  <a:pt x="61913" y="123458"/>
                </a:cubicBezTo>
                <a:cubicBezTo>
                  <a:pt x="61913" y="121260"/>
                  <a:pt x="64111" y="119062"/>
                  <a:pt x="66675" y="119062"/>
                </a:cubicBezTo>
                <a:close/>
                <a:moveTo>
                  <a:pt x="34559" y="119062"/>
                </a:moveTo>
                <a:cubicBezTo>
                  <a:pt x="37123" y="119062"/>
                  <a:pt x="39321" y="121260"/>
                  <a:pt x="39321" y="123458"/>
                </a:cubicBezTo>
                <a:cubicBezTo>
                  <a:pt x="39321" y="126023"/>
                  <a:pt x="37123" y="128221"/>
                  <a:pt x="34559" y="128221"/>
                </a:cubicBezTo>
                <a:cubicBezTo>
                  <a:pt x="32361" y="128221"/>
                  <a:pt x="30163" y="126023"/>
                  <a:pt x="30163" y="123458"/>
                </a:cubicBezTo>
                <a:cubicBezTo>
                  <a:pt x="30163" y="121260"/>
                  <a:pt x="32361" y="119062"/>
                  <a:pt x="34559" y="119062"/>
                </a:cubicBezTo>
                <a:close/>
                <a:moveTo>
                  <a:pt x="219076" y="88900"/>
                </a:moveTo>
                <a:cubicBezTo>
                  <a:pt x="221640" y="88900"/>
                  <a:pt x="223472" y="90732"/>
                  <a:pt x="223472" y="93296"/>
                </a:cubicBezTo>
                <a:cubicBezTo>
                  <a:pt x="223472" y="95861"/>
                  <a:pt x="221640" y="98059"/>
                  <a:pt x="219076" y="98059"/>
                </a:cubicBezTo>
                <a:cubicBezTo>
                  <a:pt x="216511" y="98059"/>
                  <a:pt x="214313" y="95861"/>
                  <a:pt x="214313" y="93296"/>
                </a:cubicBezTo>
                <a:cubicBezTo>
                  <a:pt x="214313" y="90732"/>
                  <a:pt x="216511" y="88900"/>
                  <a:pt x="219076" y="88900"/>
                </a:cubicBezTo>
                <a:close/>
                <a:moveTo>
                  <a:pt x="188913" y="88900"/>
                </a:moveTo>
                <a:cubicBezTo>
                  <a:pt x="191111" y="88900"/>
                  <a:pt x="193309" y="90732"/>
                  <a:pt x="193309" y="93296"/>
                </a:cubicBezTo>
                <a:cubicBezTo>
                  <a:pt x="193309" y="95861"/>
                  <a:pt x="191111" y="98059"/>
                  <a:pt x="188913" y="98059"/>
                </a:cubicBezTo>
                <a:cubicBezTo>
                  <a:pt x="186348" y="98059"/>
                  <a:pt x="184150" y="95861"/>
                  <a:pt x="184150" y="93296"/>
                </a:cubicBezTo>
                <a:cubicBezTo>
                  <a:pt x="184150" y="90732"/>
                  <a:pt x="186348" y="88900"/>
                  <a:pt x="188913" y="88900"/>
                </a:cubicBezTo>
                <a:close/>
                <a:moveTo>
                  <a:pt x="158384" y="88900"/>
                </a:moveTo>
                <a:cubicBezTo>
                  <a:pt x="160949" y="88900"/>
                  <a:pt x="163147" y="90732"/>
                  <a:pt x="163147" y="93296"/>
                </a:cubicBezTo>
                <a:cubicBezTo>
                  <a:pt x="163147" y="95861"/>
                  <a:pt x="160949" y="98059"/>
                  <a:pt x="158384" y="98059"/>
                </a:cubicBezTo>
                <a:cubicBezTo>
                  <a:pt x="155820" y="98059"/>
                  <a:pt x="153988" y="95861"/>
                  <a:pt x="153988" y="93296"/>
                </a:cubicBezTo>
                <a:cubicBezTo>
                  <a:pt x="153988" y="90732"/>
                  <a:pt x="155820" y="88900"/>
                  <a:pt x="158384" y="88900"/>
                </a:cubicBezTo>
                <a:close/>
                <a:moveTo>
                  <a:pt x="126824" y="88900"/>
                </a:moveTo>
                <a:cubicBezTo>
                  <a:pt x="129293" y="88900"/>
                  <a:pt x="131410" y="90732"/>
                  <a:pt x="131410" y="93296"/>
                </a:cubicBezTo>
                <a:cubicBezTo>
                  <a:pt x="131410" y="95861"/>
                  <a:pt x="129293" y="98059"/>
                  <a:pt x="126824" y="98059"/>
                </a:cubicBezTo>
                <a:cubicBezTo>
                  <a:pt x="124354" y="98059"/>
                  <a:pt x="122238" y="95861"/>
                  <a:pt x="122238" y="93296"/>
                </a:cubicBezTo>
                <a:cubicBezTo>
                  <a:pt x="122238" y="90732"/>
                  <a:pt x="124354" y="88900"/>
                  <a:pt x="126824" y="88900"/>
                </a:cubicBezTo>
                <a:close/>
                <a:moveTo>
                  <a:pt x="96837" y="88900"/>
                </a:moveTo>
                <a:cubicBezTo>
                  <a:pt x="99402" y="88900"/>
                  <a:pt x="101233" y="90732"/>
                  <a:pt x="101233" y="93296"/>
                </a:cubicBezTo>
                <a:cubicBezTo>
                  <a:pt x="101233" y="95861"/>
                  <a:pt x="99402" y="98059"/>
                  <a:pt x="96837" y="98059"/>
                </a:cubicBezTo>
                <a:cubicBezTo>
                  <a:pt x="94273" y="98059"/>
                  <a:pt x="92075" y="95861"/>
                  <a:pt x="92075" y="93296"/>
                </a:cubicBezTo>
                <a:cubicBezTo>
                  <a:pt x="92075" y="90732"/>
                  <a:pt x="94273" y="88900"/>
                  <a:pt x="96837" y="88900"/>
                </a:cubicBezTo>
                <a:close/>
                <a:moveTo>
                  <a:pt x="22274" y="21187"/>
                </a:moveTo>
                <a:cubicBezTo>
                  <a:pt x="15089" y="21187"/>
                  <a:pt x="8622" y="26933"/>
                  <a:pt x="8622" y="34474"/>
                </a:cubicBezTo>
                <a:lnTo>
                  <a:pt x="8622" y="53865"/>
                </a:lnTo>
                <a:lnTo>
                  <a:pt x="245019" y="53865"/>
                </a:lnTo>
                <a:lnTo>
                  <a:pt x="245019" y="34474"/>
                </a:lnTo>
                <a:cubicBezTo>
                  <a:pt x="245019" y="26933"/>
                  <a:pt x="238911" y="21187"/>
                  <a:pt x="231367" y="21187"/>
                </a:cubicBezTo>
                <a:lnTo>
                  <a:pt x="214481" y="21187"/>
                </a:lnTo>
                <a:lnTo>
                  <a:pt x="214481" y="28369"/>
                </a:lnTo>
                <a:cubicBezTo>
                  <a:pt x="214481" y="31242"/>
                  <a:pt x="212326" y="33037"/>
                  <a:pt x="209811" y="33037"/>
                </a:cubicBezTo>
                <a:cubicBezTo>
                  <a:pt x="207296" y="33037"/>
                  <a:pt x="205140" y="31242"/>
                  <a:pt x="205140" y="28369"/>
                </a:cubicBezTo>
                <a:lnTo>
                  <a:pt x="205140" y="21187"/>
                </a:lnTo>
                <a:lnTo>
                  <a:pt x="172088" y="21187"/>
                </a:lnTo>
                <a:lnTo>
                  <a:pt x="172088" y="28369"/>
                </a:lnTo>
                <a:cubicBezTo>
                  <a:pt x="172088" y="31242"/>
                  <a:pt x="170292" y="33037"/>
                  <a:pt x="167777" y="33037"/>
                </a:cubicBezTo>
                <a:cubicBezTo>
                  <a:pt x="165262" y="33037"/>
                  <a:pt x="163106" y="31242"/>
                  <a:pt x="163106" y="28369"/>
                </a:cubicBezTo>
                <a:lnTo>
                  <a:pt x="163106" y="21187"/>
                </a:lnTo>
                <a:lnTo>
                  <a:pt x="130054" y="21187"/>
                </a:lnTo>
                <a:lnTo>
                  <a:pt x="130054" y="28369"/>
                </a:lnTo>
                <a:cubicBezTo>
                  <a:pt x="130054" y="31242"/>
                  <a:pt x="127898" y="33037"/>
                  <a:pt x="125742" y="33037"/>
                </a:cubicBezTo>
                <a:cubicBezTo>
                  <a:pt x="123227" y="33037"/>
                  <a:pt x="121072" y="31242"/>
                  <a:pt x="121072" y="28369"/>
                </a:cubicBezTo>
                <a:lnTo>
                  <a:pt x="121072" y="21187"/>
                </a:lnTo>
                <a:lnTo>
                  <a:pt x="88020" y="21187"/>
                </a:lnTo>
                <a:lnTo>
                  <a:pt x="88020" y="28369"/>
                </a:lnTo>
                <a:cubicBezTo>
                  <a:pt x="88020" y="31242"/>
                  <a:pt x="85864" y="33037"/>
                  <a:pt x="83349" y="33037"/>
                </a:cubicBezTo>
                <a:cubicBezTo>
                  <a:pt x="80834" y="33037"/>
                  <a:pt x="79038" y="31242"/>
                  <a:pt x="79038" y="28369"/>
                </a:cubicBezTo>
                <a:lnTo>
                  <a:pt x="79038" y="21187"/>
                </a:lnTo>
                <a:lnTo>
                  <a:pt x="45986" y="21187"/>
                </a:lnTo>
                <a:lnTo>
                  <a:pt x="45986" y="28369"/>
                </a:lnTo>
                <a:cubicBezTo>
                  <a:pt x="45986" y="31242"/>
                  <a:pt x="43830" y="33037"/>
                  <a:pt x="41315" y="33037"/>
                </a:cubicBezTo>
                <a:cubicBezTo>
                  <a:pt x="38800" y="33037"/>
                  <a:pt x="37004" y="31242"/>
                  <a:pt x="37004" y="28369"/>
                </a:cubicBezTo>
                <a:lnTo>
                  <a:pt x="37004" y="21187"/>
                </a:lnTo>
                <a:lnTo>
                  <a:pt x="22274" y="21187"/>
                </a:lnTo>
                <a:close/>
                <a:moveTo>
                  <a:pt x="41315" y="0"/>
                </a:moveTo>
                <a:cubicBezTo>
                  <a:pt x="43830" y="0"/>
                  <a:pt x="45986" y="2155"/>
                  <a:pt x="45986" y="4668"/>
                </a:cubicBezTo>
                <a:lnTo>
                  <a:pt x="45986" y="12209"/>
                </a:lnTo>
                <a:lnTo>
                  <a:pt x="79038" y="12209"/>
                </a:lnTo>
                <a:lnTo>
                  <a:pt x="79038" y="4668"/>
                </a:lnTo>
                <a:cubicBezTo>
                  <a:pt x="79038" y="2155"/>
                  <a:pt x="80834" y="0"/>
                  <a:pt x="83349" y="0"/>
                </a:cubicBezTo>
                <a:cubicBezTo>
                  <a:pt x="85864" y="0"/>
                  <a:pt x="88020" y="2155"/>
                  <a:pt x="88020" y="4668"/>
                </a:cubicBezTo>
                <a:lnTo>
                  <a:pt x="88020" y="12209"/>
                </a:lnTo>
                <a:lnTo>
                  <a:pt x="121072" y="12209"/>
                </a:lnTo>
                <a:lnTo>
                  <a:pt x="121072" y="4668"/>
                </a:lnTo>
                <a:cubicBezTo>
                  <a:pt x="121072" y="2155"/>
                  <a:pt x="123227" y="0"/>
                  <a:pt x="125742" y="0"/>
                </a:cubicBezTo>
                <a:cubicBezTo>
                  <a:pt x="127898" y="0"/>
                  <a:pt x="130054" y="2155"/>
                  <a:pt x="130054" y="4668"/>
                </a:cubicBezTo>
                <a:lnTo>
                  <a:pt x="130054" y="12209"/>
                </a:lnTo>
                <a:lnTo>
                  <a:pt x="163106" y="12209"/>
                </a:lnTo>
                <a:lnTo>
                  <a:pt x="163106" y="4668"/>
                </a:lnTo>
                <a:cubicBezTo>
                  <a:pt x="163106" y="2155"/>
                  <a:pt x="165262" y="0"/>
                  <a:pt x="167777" y="0"/>
                </a:cubicBezTo>
                <a:cubicBezTo>
                  <a:pt x="170292" y="0"/>
                  <a:pt x="172088" y="2155"/>
                  <a:pt x="172088" y="4668"/>
                </a:cubicBezTo>
                <a:lnTo>
                  <a:pt x="172088" y="12209"/>
                </a:lnTo>
                <a:lnTo>
                  <a:pt x="205140" y="12209"/>
                </a:lnTo>
                <a:lnTo>
                  <a:pt x="205140" y="4668"/>
                </a:lnTo>
                <a:cubicBezTo>
                  <a:pt x="205140" y="2155"/>
                  <a:pt x="207296" y="0"/>
                  <a:pt x="209811" y="0"/>
                </a:cubicBezTo>
                <a:cubicBezTo>
                  <a:pt x="212326" y="0"/>
                  <a:pt x="214481" y="2155"/>
                  <a:pt x="214481" y="4668"/>
                </a:cubicBezTo>
                <a:lnTo>
                  <a:pt x="214481" y="12209"/>
                </a:lnTo>
                <a:lnTo>
                  <a:pt x="231367" y="12209"/>
                </a:lnTo>
                <a:cubicBezTo>
                  <a:pt x="243582" y="12209"/>
                  <a:pt x="253641" y="22264"/>
                  <a:pt x="253641" y="34474"/>
                </a:cubicBezTo>
                <a:lnTo>
                  <a:pt x="253641" y="170933"/>
                </a:lnTo>
                <a:cubicBezTo>
                  <a:pt x="253641" y="173447"/>
                  <a:pt x="251485" y="175602"/>
                  <a:pt x="249330" y="175602"/>
                </a:cubicBezTo>
                <a:cubicBezTo>
                  <a:pt x="246815" y="175602"/>
                  <a:pt x="245019" y="173447"/>
                  <a:pt x="245019" y="170933"/>
                </a:cubicBezTo>
                <a:lnTo>
                  <a:pt x="245019" y="62843"/>
                </a:lnTo>
                <a:lnTo>
                  <a:pt x="8622" y="62843"/>
                </a:lnTo>
                <a:lnTo>
                  <a:pt x="8622" y="237727"/>
                </a:lnTo>
                <a:cubicBezTo>
                  <a:pt x="8622" y="244909"/>
                  <a:pt x="15089" y="250654"/>
                  <a:pt x="22274" y="250654"/>
                </a:cubicBezTo>
                <a:lnTo>
                  <a:pt x="157358" y="250654"/>
                </a:lnTo>
                <a:cubicBezTo>
                  <a:pt x="159873" y="250654"/>
                  <a:pt x="161669" y="253168"/>
                  <a:pt x="161669" y="255323"/>
                </a:cubicBezTo>
                <a:cubicBezTo>
                  <a:pt x="161669" y="257836"/>
                  <a:pt x="159873" y="259991"/>
                  <a:pt x="157358" y="259991"/>
                </a:cubicBezTo>
                <a:lnTo>
                  <a:pt x="22274" y="259991"/>
                </a:lnTo>
                <a:cubicBezTo>
                  <a:pt x="10059" y="259991"/>
                  <a:pt x="0" y="249936"/>
                  <a:pt x="0" y="237727"/>
                </a:cubicBezTo>
                <a:lnTo>
                  <a:pt x="0" y="34474"/>
                </a:lnTo>
                <a:cubicBezTo>
                  <a:pt x="0" y="22264"/>
                  <a:pt x="10059" y="12209"/>
                  <a:pt x="22274" y="12209"/>
                </a:cubicBezTo>
                <a:lnTo>
                  <a:pt x="37004" y="12209"/>
                </a:lnTo>
                <a:lnTo>
                  <a:pt x="37004" y="4668"/>
                </a:lnTo>
                <a:cubicBezTo>
                  <a:pt x="37004" y="2155"/>
                  <a:pt x="38800" y="0"/>
                  <a:pt x="41315" y="0"/>
                </a:cubicBezTo>
                <a:close/>
              </a:path>
            </a:pathLst>
          </a:custGeom>
          <a:solidFill>
            <a:schemeClr val="bg1"/>
          </a:solidFill>
          <a:ln>
            <a:noFill/>
          </a:ln>
          <a:effectLst/>
        </p:spPr>
        <p:txBody>
          <a:bodyPr anchor="ctr"/>
          <a:lstStyle/>
          <a:p>
            <a:pPr defTabSz="914217"/>
            <a:endParaRPr lang="en-US" dirty="0">
              <a:solidFill>
                <a:srgbClr val="272727"/>
              </a:solidFill>
              <a:latin typeface="Lato Light" panose="020F0502020204030203" pitchFamily="34" charset="0"/>
            </a:endParaRPr>
          </a:p>
        </p:txBody>
      </p:sp>
      <p:sp>
        <p:nvSpPr>
          <p:cNvPr id="55" name="Subtitle 2">
            <a:extLst>
              <a:ext uri="{FF2B5EF4-FFF2-40B4-BE49-F238E27FC236}">
                <a16:creationId xmlns:a16="http://schemas.microsoft.com/office/drawing/2014/main" id="{DF327CA4-A60B-2249-B117-F883F9092F7E}"/>
              </a:ext>
            </a:extLst>
          </p:cNvPr>
          <p:cNvSpPr txBox="1">
            <a:spLocks/>
          </p:cNvSpPr>
          <p:nvPr/>
        </p:nvSpPr>
        <p:spPr>
          <a:xfrm>
            <a:off x="1279403" y="1115919"/>
            <a:ext cx="5660659" cy="255391"/>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543818">
              <a:lnSpc>
                <a:spcPts val="1500"/>
              </a:lnSpc>
            </a:pPr>
            <a:r>
              <a:rPr lang="en-US" sz="2000" b="1" dirty="0">
                <a:solidFill>
                  <a:schemeClr val="tx1"/>
                </a:solidFill>
                <a:latin typeface="+mj-lt"/>
                <a:ea typeface="Lato Light" panose="020F0502020204030203" pitchFamily="34" charset="0"/>
                <a:cs typeface="Mukta ExtraLight" panose="020B0000000000000000" pitchFamily="34" charset="77"/>
              </a:rPr>
              <a:t>1. Administrative </a:t>
            </a:r>
            <a:r>
              <a:rPr lang="en-US" sz="2000" b="1" dirty="0">
                <a:solidFill>
                  <a:srgbClr val="FFFFFF"/>
                </a:solidFill>
                <a:latin typeface="Lato Light" panose="020F0502020204030203" pitchFamily="34" charset="0"/>
                <a:ea typeface="Lato Light" panose="020F0502020204030203" pitchFamily="34" charset="0"/>
                <a:cs typeface="Mukta ExtraLight" panose="020B0000000000000000" pitchFamily="34" charset="77"/>
              </a:rPr>
              <a:t>management </a:t>
            </a:r>
            <a:r>
              <a:rPr lang="en-US" sz="1000" dirty="0">
                <a:solidFill>
                  <a:srgbClr val="FFFFFF"/>
                </a:solidFill>
                <a:latin typeface="Lato Light" panose="020F0502020204030203" pitchFamily="34" charset="0"/>
                <a:ea typeface="Lato Light" panose="020F0502020204030203" pitchFamily="34" charset="0"/>
                <a:cs typeface="Mukta ExtraLight" panose="020B0000000000000000" pitchFamily="34" charset="77"/>
              </a:rPr>
              <a:t>consulting firms.</a:t>
            </a:r>
          </a:p>
        </p:txBody>
      </p:sp>
      <p:sp>
        <p:nvSpPr>
          <p:cNvPr id="57" name="Subtitle 2">
            <a:extLst>
              <a:ext uri="{FF2B5EF4-FFF2-40B4-BE49-F238E27FC236}">
                <a16:creationId xmlns:a16="http://schemas.microsoft.com/office/drawing/2014/main" id="{CE6DB2DB-D0A0-1D4E-BD7A-53A2602703BB}"/>
              </a:ext>
            </a:extLst>
          </p:cNvPr>
          <p:cNvSpPr txBox="1">
            <a:spLocks/>
          </p:cNvSpPr>
          <p:nvPr/>
        </p:nvSpPr>
        <p:spPr>
          <a:xfrm>
            <a:off x="1304552" y="1514502"/>
            <a:ext cx="6201508" cy="920124"/>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defTabSz="543818">
              <a:lnSpc>
                <a:spcPts val="1500"/>
              </a:lnSpc>
            </a:pPr>
            <a:r>
              <a:rPr lang="en-GB" sz="1600" dirty="0">
                <a:solidFill>
                  <a:srgbClr val="FFFFFF"/>
                </a:solidFill>
                <a:latin typeface="+mj-lt"/>
                <a:ea typeface="Lato Light" panose="020F0502020204030203" pitchFamily="34" charset="0"/>
                <a:cs typeface="Mukta ExtraLight" panose="020B0000000000000000" pitchFamily="34" charset="77"/>
              </a:rPr>
              <a:t>1.1	Correct language (with translation/s where different language is 	used);</a:t>
            </a:r>
          </a:p>
          <a:p>
            <a:pPr algn="just" defTabSz="543818">
              <a:lnSpc>
                <a:spcPts val="1500"/>
              </a:lnSpc>
            </a:pPr>
            <a:r>
              <a:rPr lang="en-GB" sz="1600" dirty="0">
                <a:solidFill>
                  <a:srgbClr val="FFFFFF"/>
                </a:solidFill>
                <a:latin typeface="+mj-lt"/>
                <a:ea typeface="Lato Light" panose="020F0502020204030203" pitchFamily="34" charset="0"/>
                <a:cs typeface="Mukta ExtraLight" panose="020B0000000000000000" pitchFamily="34" charset="77"/>
              </a:rPr>
              <a:t>1.2	Timelines complied with;</a:t>
            </a:r>
          </a:p>
          <a:p>
            <a:pPr algn="just" defTabSz="543818">
              <a:lnSpc>
                <a:spcPts val="1500"/>
              </a:lnSpc>
            </a:pPr>
            <a:r>
              <a:rPr lang="en-GB" sz="1600" dirty="0">
                <a:solidFill>
                  <a:srgbClr val="FFFFFF"/>
                </a:solidFill>
                <a:latin typeface="+mj-lt"/>
                <a:ea typeface="Lato Light" panose="020F0502020204030203" pitchFamily="34" charset="0"/>
                <a:cs typeface="Mukta ExtraLight" panose="020B0000000000000000" pitchFamily="34" charset="77"/>
              </a:rPr>
              <a:t>1.3	Full response to tender requirements</a:t>
            </a:r>
          </a:p>
        </p:txBody>
      </p:sp>
      <p:sp>
        <p:nvSpPr>
          <p:cNvPr id="56" name="Subtitle 2">
            <a:extLst>
              <a:ext uri="{FF2B5EF4-FFF2-40B4-BE49-F238E27FC236}">
                <a16:creationId xmlns:a16="http://schemas.microsoft.com/office/drawing/2014/main" id="{FDF860A8-0476-3940-A24D-3C1FBFDC13C0}"/>
              </a:ext>
            </a:extLst>
          </p:cNvPr>
          <p:cNvSpPr txBox="1">
            <a:spLocks/>
          </p:cNvSpPr>
          <p:nvPr/>
        </p:nvSpPr>
        <p:spPr>
          <a:xfrm>
            <a:off x="1304552" y="5090600"/>
            <a:ext cx="5660659" cy="486159"/>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defTabSz="543818">
              <a:lnSpc>
                <a:spcPts val="1500"/>
              </a:lnSpc>
            </a:pPr>
            <a:r>
              <a:rPr lang="en-GB" sz="1600" dirty="0">
                <a:solidFill>
                  <a:srgbClr val="FFFFFF"/>
                </a:solidFill>
                <a:latin typeface="+mj-lt"/>
                <a:ea typeface="Lato Light" panose="020F0502020204030203" pitchFamily="34" charset="0"/>
                <a:cs typeface="Mukta ExtraLight" panose="020B0000000000000000" pitchFamily="34" charset="77"/>
              </a:rPr>
              <a:t>1.5	Accurate sealing/ naming of bids/ password protecting;  and</a:t>
            </a:r>
          </a:p>
          <a:p>
            <a:pPr algn="just" defTabSz="543818">
              <a:lnSpc>
                <a:spcPts val="1500"/>
              </a:lnSpc>
            </a:pPr>
            <a:r>
              <a:rPr lang="en-GB" sz="1600" dirty="0">
                <a:solidFill>
                  <a:srgbClr val="FFFFFF"/>
                </a:solidFill>
                <a:latin typeface="+mj-lt"/>
                <a:ea typeface="Lato Light" panose="020F0502020204030203" pitchFamily="34" charset="0"/>
                <a:cs typeface="Mukta ExtraLight" panose="020B0000000000000000" pitchFamily="34" charset="77"/>
              </a:rPr>
              <a:t>1.6	Timely submissions (no last-minute rush!).</a:t>
            </a:r>
          </a:p>
        </p:txBody>
      </p:sp>
      <p:sp>
        <p:nvSpPr>
          <p:cNvPr id="2" name="Footer Placeholder 4">
            <a:extLst>
              <a:ext uri="{FF2B5EF4-FFF2-40B4-BE49-F238E27FC236}">
                <a16:creationId xmlns:a16="http://schemas.microsoft.com/office/drawing/2014/main" id="{6F97B1EB-F5F7-3893-A2F8-831E77AC226F}"/>
              </a:ext>
            </a:extLst>
          </p:cNvPr>
          <p:cNvSpPr txBox="1">
            <a:spLocks/>
          </p:cNvSpPr>
          <p:nvPr/>
        </p:nvSpPr>
        <p:spPr>
          <a:xfrm>
            <a:off x="4489228" y="6550351"/>
            <a:ext cx="4504267" cy="365125"/>
          </a:xfrm>
          <a:prstGeom prst="rect">
            <a:avLst/>
          </a:prstGeom>
        </p:spPr>
        <p:txBody>
          <a:bodyPr/>
          <a:lstStyle>
            <a:defPPr>
              <a:defRPr lang="en-US"/>
            </a:defPPr>
            <a:lvl1pPr marL="0" algn="l" defTabSz="914400" rtl="0" eaLnBrk="1" latinLnBrk="0" hangingPunct="1">
              <a:defRPr sz="1800" kern="1200">
                <a:solidFill>
                  <a:srgbClr val="FF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latin typeface="Montserrat" panose="00000500000000000000" pitchFamily="2" charset="0"/>
              </a:rPr>
              <a:t>www.trademarkafrica.com  @trademarkafrica</a:t>
            </a:r>
            <a:endParaRPr lang="en-US" sz="900" dirty="0">
              <a:latin typeface="Montserrat" panose="00000500000000000000" pitchFamily="2" charset="0"/>
            </a:endParaRPr>
          </a:p>
        </p:txBody>
      </p:sp>
      <p:cxnSp>
        <p:nvCxnSpPr>
          <p:cNvPr id="4" name="Straight Connector 3">
            <a:extLst>
              <a:ext uri="{FF2B5EF4-FFF2-40B4-BE49-F238E27FC236}">
                <a16:creationId xmlns:a16="http://schemas.microsoft.com/office/drawing/2014/main" id="{24FC9582-8FFF-E757-008B-C9E720928C0A}"/>
              </a:ext>
            </a:extLst>
          </p:cNvPr>
          <p:cNvCxnSpPr/>
          <p:nvPr/>
        </p:nvCxnSpPr>
        <p:spPr>
          <a:xfrm>
            <a:off x="1011298" y="977290"/>
            <a:ext cx="9144000" cy="0"/>
          </a:xfrm>
          <a:prstGeom prst="line">
            <a:avLst/>
          </a:prstGeom>
          <a:noFill/>
          <a:ln w="22225" cap="flat" cmpd="sng" algn="ctr">
            <a:solidFill>
              <a:srgbClr val="EB3B34"/>
            </a:solidFill>
            <a:prstDash val="solid"/>
            <a:miter lim="800000"/>
          </a:ln>
          <a:effectLst/>
        </p:spPr>
      </p:cxnSp>
      <p:sp>
        <p:nvSpPr>
          <p:cNvPr id="6" name="TextBox 5">
            <a:extLst>
              <a:ext uri="{FF2B5EF4-FFF2-40B4-BE49-F238E27FC236}">
                <a16:creationId xmlns:a16="http://schemas.microsoft.com/office/drawing/2014/main" id="{3AB2F1D8-6DBD-997E-BFBC-8B35A7988BA8}"/>
              </a:ext>
            </a:extLst>
          </p:cNvPr>
          <p:cNvSpPr txBox="1"/>
          <p:nvPr/>
        </p:nvSpPr>
        <p:spPr>
          <a:xfrm>
            <a:off x="869211" y="468605"/>
            <a:ext cx="6096000" cy="584775"/>
          </a:xfrm>
          <a:prstGeom prst="rect">
            <a:avLst/>
          </a:prstGeom>
          <a:noFill/>
        </p:spPr>
        <p:txBody>
          <a:bodyPr wrap="square">
            <a:spAutoFit/>
          </a:bodyPr>
          <a:lstStyle/>
          <a:p>
            <a:r>
              <a:rPr kumimoji="0" lang="en-US" sz="3200" b="1" i="0" u="none" strike="noStrike" kern="1200" cap="none" spc="0" normalizeH="0" baseline="0" noProof="0" dirty="0">
                <a:ln>
                  <a:noFill/>
                </a:ln>
                <a:solidFill>
                  <a:srgbClr val="003B71"/>
                </a:solidFill>
                <a:effectLst/>
                <a:uLnTx/>
                <a:uFillTx/>
                <a:latin typeface="Catamaran" pitchFamily="2" charset="0"/>
                <a:ea typeface="+mj-ea"/>
                <a:cs typeface="Catamaran" pitchFamily="2" charset="0"/>
              </a:rPr>
              <a:t>Bid Preparation Tips</a:t>
            </a:r>
            <a:endParaRPr lang="en-KE" dirty="0"/>
          </a:p>
        </p:txBody>
      </p:sp>
      <p:pic>
        <p:nvPicPr>
          <p:cNvPr id="8" name="Picture 7">
            <a:extLst>
              <a:ext uri="{FF2B5EF4-FFF2-40B4-BE49-F238E27FC236}">
                <a16:creationId xmlns:a16="http://schemas.microsoft.com/office/drawing/2014/main" id="{0E78BC58-2FBD-5EAF-DD16-D22F6C882566}"/>
              </a:ext>
            </a:extLst>
          </p:cNvPr>
          <p:cNvPicPr>
            <a:picLocks noChangeAspect="1"/>
          </p:cNvPicPr>
          <p:nvPr/>
        </p:nvPicPr>
        <p:blipFill>
          <a:blip r:embed="rId3"/>
          <a:stretch>
            <a:fillRect/>
          </a:stretch>
        </p:blipFill>
        <p:spPr>
          <a:xfrm>
            <a:off x="7997129" y="5090600"/>
            <a:ext cx="506012" cy="591363"/>
          </a:xfrm>
          <a:prstGeom prst="rect">
            <a:avLst/>
          </a:prstGeom>
        </p:spPr>
      </p:pic>
      <p:pic>
        <p:nvPicPr>
          <p:cNvPr id="9" name="Picture 8">
            <a:extLst>
              <a:ext uri="{FF2B5EF4-FFF2-40B4-BE49-F238E27FC236}">
                <a16:creationId xmlns:a16="http://schemas.microsoft.com/office/drawing/2014/main" id="{87EFAF56-A267-004F-8C1D-7FC22AAB7AA0}"/>
              </a:ext>
            </a:extLst>
          </p:cNvPr>
          <p:cNvPicPr>
            <a:picLocks noChangeAspect="1"/>
          </p:cNvPicPr>
          <p:nvPr/>
        </p:nvPicPr>
        <p:blipFill>
          <a:blip r:embed="rId4"/>
          <a:srcRect/>
          <a:stretch/>
        </p:blipFill>
        <p:spPr>
          <a:xfrm>
            <a:off x="10647680" y="238727"/>
            <a:ext cx="1036520" cy="882354"/>
          </a:xfrm>
          <a:prstGeom prst="rect">
            <a:avLst/>
          </a:prstGeom>
        </p:spPr>
      </p:pic>
      <p:sp>
        <p:nvSpPr>
          <p:cNvPr id="10" name="Subtitle 2">
            <a:extLst>
              <a:ext uri="{FF2B5EF4-FFF2-40B4-BE49-F238E27FC236}">
                <a16:creationId xmlns:a16="http://schemas.microsoft.com/office/drawing/2014/main" id="{A858C6A9-FF4C-BE09-3FE6-EF07C225CAB3}"/>
              </a:ext>
            </a:extLst>
          </p:cNvPr>
          <p:cNvSpPr txBox="1">
            <a:spLocks/>
          </p:cNvSpPr>
          <p:nvPr/>
        </p:nvSpPr>
        <p:spPr>
          <a:xfrm>
            <a:off x="1279402" y="2749682"/>
            <a:ext cx="7630918" cy="1682512"/>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defTabSz="543818">
              <a:lnSpc>
                <a:spcPts val="1500"/>
              </a:lnSpc>
            </a:pPr>
            <a:r>
              <a:rPr lang="en-GB" sz="1600" dirty="0">
                <a:solidFill>
                  <a:srgbClr val="FFFFFF"/>
                </a:solidFill>
                <a:latin typeface="+mj-lt"/>
                <a:ea typeface="Lato Light" panose="020F0502020204030203" pitchFamily="34" charset="0"/>
                <a:cs typeface="Mukta ExtraLight" panose="020B0000000000000000" pitchFamily="34" charset="77"/>
              </a:rPr>
              <a:t>1.4	Attachment of required documents as per the bid instructions such as:</a:t>
            </a:r>
          </a:p>
          <a:p>
            <a:pPr algn="just" defTabSz="543818">
              <a:lnSpc>
                <a:spcPts val="1500"/>
              </a:lnSpc>
            </a:pPr>
            <a:r>
              <a:rPr lang="en-GB" sz="1600" dirty="0">
                <a:solidFill>
                  <a:srgbClr val="FFFFFF"/>
                </a:solidFill>
                <a:latin typeface="+mj-lt"/>
                <a:ea typeface="Lato Light" panose="020F0502020204030203" pitchFamily="34" charset="0"/>
                <a:cs typeface="Mukta ExtraLight" panose="020B0000000000000000" pitchFamily="34" charset="77"/>
              </a:rPr>
              <a:t>            1.4.1	Registration certificate/s;</a:t>
            </a:r>
          </a:p>
          <a:p>
            <a:pPr algn="just" defTabSz="543818">
              <a:lnSpc>
                <a:spcPts val="1500"/>
              </a:lnSpc>
            </a:pPr>
            <a:r>
              <a:rPr lang="en-GB" sz="1600" dirty="0">
                <a:solidFill>
                  <a:srgbClr val="FFFFFF"/>
                </a:solidFill>
                <a:latin typeface="+mj-lt"/>
                <a:ea typeface="Lato Light" panose="020F0502020204030203" pitchFamily="34" charset="0"/>
                <a:cs typeface="Mukta ExtraLight" panose="020B0000000000000000" pitchFamily="34" charset="77"/>
              </a:rPr>
              <a:t>            1.4.2	Tax compliance/ registration certificates;</a:t>
            </a:r>
          </a:p>
          <a:p>
            <a:pPr algn="just" defTabSz="543818">
              <a:lnSpc>
                <a:spcPts val="1500"/>
              </a:lnSpc>
            </a:pPr>
            <a:r>
              <a:rPr lang="en-GB" sz="1600" dirty="0">
                <a:solidFill>
                  <a:srgbClr val="FFFFFF"/>
                </a:solidFill>
                <a:latin typeface="+mj-lt"/>
                <a:ea typeface="Lato Light" panose="020F0502020204030203" pitchFamily="34" charset="0"/>
                <a:cs typeface="Mukta ExtraLight" panose="020B0000000000000000" pitchFamily="34" charset="77"/>
              </a:rPr>
              <a:t>            1.4.3	Professional registrations such as that for engineers, architects, 				environmentalists, accountants, supply chain experts, etc;</a:t>
            </a:r>
          </a:p>
          <a:p>
            <a:pPr algn="just" defTabSz="543818">
              <a:lnSpc>
                <a:spcPts val="1500"/>
              </a:lnSpc>
            </a:pPr>
            <a:r>
              <a:rPr lang="en-GB" sz="1600" dirty="0">
                <a:solidFill>
                  <a:srgbClr val="FFFFFF"/>
                </a:solidFill>
                <a:latin typeface="+mj-lt"/>
                <a:ea typeface="Lato Light" panose="020F0502020204030203" pitchFamily="34" charset="0"/>
                <a:cs typeface="Mukta ExtraLight" panose="020B0000000000000000" pitchFamily="34" charset="77"/>
              </a:rPr>
              <a:t>            1.4.4	Power of attorney, TMA Supplier Code of Conduct; and</a:t>
            </a:r>
          </a:p>
          <a:p>
            <a:pPr algn="just" defTabSz="543818">
              <a:lnSpc>
                <a:spcPts val="1500"/>
              </a:lnSpc>
            </a:pPr>
            <a:r>
              <a:rPr lang="en-GB" sz="1600" dirty="0">
                <a:solidFill>
                  <a:srgbClr val="FFFFFF"/>
                </a:solidFill>
                <a:latin typeface="+mj-lt"/>
                <a:ea typeface="Lato Light" panose="020F0502020204030203" pitchFamily="34" charset="0"/>
                <a:cs typeface="Mukta ExtraLight" panose="020B0000000000000000" pitchFamily="34" charset="77"/>
              </a:rPr>
              <a:t>            1.4.5	Audited accounts for the years requested.</a:t>
            </a:r>
          </a:p>
        </p:txBody>
      </p:sp>
    </p:spTree>
    <p:extLst>
      <p:ext uri="{BB962C8B-B14F-4D97-AF65-F5344CB8AC3E}">
        <p14:creationId xmlns:p14="http://schemas.microsoft.com/office/powerpoint/2010/main" val="3272961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hape">
            <a:extLst>
              <a:ext uri="{FF2B5EF4-FFF2-40B4-BE49-F238E27FC236}">
                <a16:creationId xmlns:a16="http://schemas.microsoft.com/office/drawing/2014/main" id="{167D97ED-11DF-A74B-A239-A6E3D0F6635B}"/>
              </a:ext>
            </a:extLst>
          </p:cNvPr>
          <p:cNvSpPr/>
          <p:nvPr/>
        </p:nvSpPr>
        <p:spPr>
          <a:xfrm rot="10800000" flipH="1">
            <a:off x="1610824" y="3882379"/>
            <a:ext cx="4582514" cy="2355139"/>
          </a:xfrm>
          <a:custGeom>
            <a:avLst/>
            <a:gdLst/>
            <a:ahLst/>
            <a:cxnLst>
              <a:cxn ang="0">
                <a:pos x="wd2" y="hd2"/>
              </a:cxn>
              <a:cxn ang="5400000">
                <a:pos x="wd2" y="hd2"/>
              </a:cxn>
              <a:cxn ang="10800000">
                <a:pos x="wd2" y="hd2"/>
              </a:cxn>
              <a:cxn ang="16200000">
                <a:pos x="wd2" y="hd2"/>
              </a:cxn>
            </a:cxnLst>
            <a:rect l="0" t="0" r="r" b="b"/>
            <a:pathLst>
              <a:path w="21600" h="21600" extrusionOk="0">
                <a:moveTo>
                  <a:pt x="3113" y="0"/>
                </a:moveTo>
                <a:lnTo>
                  <a:pt x="21600" y="0"/>
                </a:lnTo>
                <a:lnTo>
                  <a:pt x="18487" y="21600"/>
                </a:lnTo>
                <a:lnTo>
                  <a:pt x="0" y="21600"/>
                </a:lnTo>
                <a:lnTo>
                  <a:pt x="3113" y="0"/>
                </a:lnTo>
                <a:close/>
              </a:path>
            </a:pathLst>
          </a:custGeom>
          <a:solidFill>
            <a:schemeClr val="accent2"/>
          </a:solidFill>
          <a:ln w="12700" cap="flat">
            <a:noFill/>
            <a:miter lim="400000"/>
          </a:ln>
          <a:effectLst/>
        </p:spPr>
        <p:txBody>
          <a:bodyPr wrap="square" lIns="0" tIns="0" rIns="0" bIns="0" numCol="1" anchor="t">
            <a:noAutofit/>
          </a:bodyPr>
          <a:lstStyle/>
          <a:p>
            <a:pPr defTabSz="914217"/>
            <a:endParaRPr sz="2532" dirty="0">
              <a:solidFill>
                <a:srgbClr val="272727"/>
              </a:solidFill>
              <a:latin typeface="Lato Light" panose="020F0502020204030203" pitchFamily="34" charset="0"/>
            </a:endParaRPr>
          </a:p>
        </p:txBody>
      </p:sp>
      <p:sp>
        <p:nvSpPr>
          <p:cNvPr id="40" name="Circle">
            <a:extLst>
              <a:ext uri="{FF2B5EF4-FFF2-40B4-BE49-F238E27FC236}">
                <a16:creationId xmlns:a16="http://schemas.microsoft.com/office/drawing/2014/main" id="{F6FAEE34-D17C-3248-9AB9-16236FF28ED1}"/>
              </a:ext>
            </a:extLst>
          </p:cNvPr>
          <p:cNvSpPr/>
          <p:nvPr/>
        </p:nvSpPr>
        <p:spPr>
          <a:xfrm rot="10800000" flipH="1">
            <a:off x="1354924" y="4339982"/>
            <a:ext cx="1007395" cy="1007395"/>
          </a:xfrm>
          <a:prstGeom prst="ellipse">
            <a:avLst/>
          </a:prstGeom>
          <a:solidFill>
            <a:schemeClr val="bg2"/>
          </a:solidFill>
          <a:ln w="38100" cap="flat">
            <a:solidFill>
              <a:schemeClr val="accent2"/>
            </a:solidFill>
            <a:prstDash val="solid"/>
            <a:miter lim="400000"/>
          </a:ln>
          <a:effectLst/>
        </p:spPr>
        <p:txBody>
          <a:bodyPr wrap="square" lIns="0" tIns="0" rIns="0" bIns="0" numCol="1" anchor="t">
            <a:noAutofit/>
          </a:bodyPr>
          <a:lstStyle/>
          <a:p>
            <a:pPr defTabSz="914217"/>
            <a:endParaRPr sz="2532" dirty="0">
              <a:solidFill>
                <a:srgbClr val="272727"/>
              </a:solidFill>
              <a:latin typeface="Lato Light" panose="020F0502020204030203" pitchFamily="34" charset="0"/>
            </a:endParaRPr>
          </a:p>
        </p:txBody>
      </p:sp>
      <p:sp>
        <p:nvSpPr>
          <p:cNvPr id="28" name="Shape">
            <a:extLst>
              <a:ext uri="{FF2B5EF4-FFF2-40B4-BE49-F238E27FC236}">
                <a16:creationId xmlns:a16="http://schemas.microsoft.com/office/drawing/2014/main" id="{48520945-2B96-694E-9B76-F7FC97667330}"/>
              </a:ext>
            </a:extLst>
          </p:cNvPr>
          <p:cNvSpPr/>
          <p:nvPr/>
        </p:nvSpPr>
        <p:spPr>
          <a:xfrm>
            <a:off x="1616421" y="1515575"/>
            <a:ext cx="4582513" cy="2355138"/>
          </a:xfrm>
          <a:custGeom>
            <a:avLst/>
            <a:gdLst/>
            <a:ahLst/>
            <a:cxnLst>
              <a:cxn ang="0">
                <a:pos x="wd2" y="hd2"/>
              </a:cxn>
              <a:cxn ang="5400000">
                <a:pos x="wd2" y="hd2"/>
              </a:cxn>
              <a:cxn ang="10800000">
                <a:pos x="wd2" y="hd2"/>
              </a:cxn>
              <a:cxn ang="16200000">
                <a:pos x="wd2" y="hd2"/>
              </a:cxn>
            </a:cxnLst>
            <a:rect l="0" t="0" r="r" b="b"/>
            <a:pathLst>
              <a:path w="21600" h="21600" extrusionOk="0">
                <a:moveTo>
                  <a:pt x="3113" y="0"/>
                </a:moveTo>
                <a:lnTo>
                  <a:pt x="21600" y="0"/>
                </a:lnTo>
                <a:lnTo>
                  <a:pt x="18487" y="21600"/>
                </a:lnTo>
                <a:lnTo>
                  <a:pt x="0" y="21600"/>
                </a:lnTo>
                <a:lnTo>
                  <a:pt x="3113" y="0"/>
                </a:lnTo>
                <a:close/>
              </a:path>
            </a:pathLst>
          </a:custGeom>
          <a:solidFill>
            <a:schemeClr val="accent1"/>
          </a:solidFill>
          <a:ln w="12700" cap="flat">
            <a:noFill/>
            <a:miter lim="400000"/>
          </a:ln>
          <a:effectLst/>
        </p:spPr>
        <p:txBody>
          <a:bodyPr wrap="square" lIns="0" tIns="0" rIns="0" bIns="0" numCol="1" anchor="t">
            <a:noAutofit/>
          </a:bodyPr>
          <a:lstStyle/>
          <a:p>
            <a:pPr defTabSz="914217"/>
            <a:endParaRPr sz="2532" dirty="0">
              <a:solidFill>
                <a:srgbClr val="272727"/>
              </a:solidFill>
              <a:latin typeface="Lato Light" panose="020F0502020204030203" pitchFamily="34" charset="0"/>
            </a:endParaRPr>
          </a:p>
        </p:txBody>
      </p:sp>
      <p:sp>
        <p:nvSpPr>
          <p:cNvPr id="31" name="Circle">
            <a:extLst>
              <a:ext uri="{FF2B5EF4-FFF2-40B4-BE49-F238E27FC236}">
                <a16:creationId xmlns:a16="http://schemas.microsoft.com/office/drawing/2014/main" id="{FC2F862E-E9F9-3944-9342-4CCC132F80E0}"/>
              </a:ext>
            </a:extLst>
          </p:cNvPr>
          <p:cNvSpPr/>
          <p:nvPr/>
        </p:nvSpPr>
        <p:spPr>
          <a:xfrm>
            <a:off x="1360522" y="2405715"/>
            <a:ext cx="1007394" cy="1007395"/>
          </a:xfrm>
          <a:prstGeom prst="ellipse">
            <a:avLst/>
          </a:prstGeom>
          <a:solidFill>
            <a:schemeClr val="bg2"/>
          </a:solidFill>
          <a:ln w="38100" cap="flat">
            <a:solidFill>
              <a:schemeClr val="accent1"/>
            </a:solidFill>
            <a:prstDash val="solid"/>
            <a:miter lim="400000"/>
          </a:ln>
          <a:effectLst/>
        </p:spPr>
        <p:txBody>
          <a:bodyPr wrap="square" lIns="0" tIns="0" rIns="0" bIns="0" numCol="1" anchor="t">
            <a:noAutofit/>
          </a:bodyPr>
          <a:lstStyle/>
          <a:p>
            <a:pPr defTabSz="914217"/>
            <a:endParaRPr sz="2532" dirty="0">
              <a:solidFill>
                <a:srgbClr val="272727"/>
              </a:solidFill>
              <a:latin typeface="Lato Light" panose="020F0502020204030203" pitchFamily="34" charset="0"/>
            </a:endParaRPr>
          </a:p>
        </p:txBody>
      </p:sp>
      <p:sp>
        <p:nvSpPr>
          <p:cNvPr id="19" name="Shape">
            <a:extLst>
              <a:ext uri="{FF2B5EF4-FFF2-40B4-BE49-F238E27FC236}">
                <a16:creationId xmlns:a16="http://schemas.microsoft.com/office/drawing/2014/main" id="{DA7030FB-4A0E-CB42-AB11-74616496923D}"/>
              </a:ext>
            </a:extLst>
          </p:cNvPr>
          <p:cNvSpPr/>
          <p:nvPr/>
        </p:nvSpPr>
        <p:spPr>
          <a:xfrm rot="10800000">
            <a:off x="5998664" y="3882379"/>
            <a:ext cx="4582512" cy="2355139"/>
          </a:xfrm>
          <a:custGeom>
            <a:avLst/>
            <a:gdLst/>
            <a:ahLst/>
            <a:cxnLst>
              <a:cxn ang="0">
                <a:pos x="wd2" y="hd2"/>
              </a:cxn>
              <a:cxn ang="5400000">
                <a:pos x="wd2" y="hd2"/>
              </a:cxn>
              <a:cxn ang="10800000">
                <a:pos x="wd2" y="hd2"/>
              </a:cxn>
              <a:cxn ang="16200000">
                <a:pos x="wd2" y="hd2"/>
              </a:cxn>
            </a:cxnLst>
            <a:rect l="0" t="0" r="r" b="b"/>
            <a:pathLst>
              <a:path w="21600" h="21600" extrusionOk="0">
                <a:moveTo>
                  <a:pt x="3113" y="0"/>
                </a:moveTo>
                <a:lnTo>
                  <a:pt x="21600" y="0"/>
                </a:lnTo>
                <a:lnTo>
                  <a:pt x="18487" y="21600"/>
                </a:lnTo>
                <a:lnTo>
                  <a:pt x="0" y="21600"/>
                </a:lnTo>
                <a:lnTo>
                  <a:pt x="3113" y="0"/>
                </a:lnTo>
                <a:close/>
              </a:path>
            </a:pathLst>
          </a:custGeom>
          <a:solidFill>
            <a:schemeClr val="accent3"/>
          </a:solidFill>
          <a:ln w="12700" cap="flat">
            <a:noFill/>
            <a:miter lim="400000"/>
          </a:ln>
          <a:effectLst/>
        </p:spPr>
        <p:txBody>
          <a:bodyPr wrap="square" lIns="0" tIns="0" rIns="0" bIns="0" numCol="1" anchor="t">
            <a:noAutofit/>
          </a:bodyPr>
          <a:lstStyle/>
          <a:p>
            <a:pPr defTabSz="914217"/>
            <a:endParaRPr sz="2532" dirty="0">
              <a:solidFill>
                <a:srgbClr val="272727"/>
              </a:solidFill>
              <a:latin typeface="Lato Light" panose="020F0502020204030203" pitchFamily="34" charset="0"/>
            </a:endParaRPr>
          </a:p>
        </p:txBody>
      </p:sp>
      <p:sp>
        <p:nvSpPr>
          <p:cNvPr id="22" name="Circle">
            <a:extLst>
              <a:ext uri="{FF2B5EF4-FFF2-40B4-BE49-F238E27FC236}">
                <a16:creationId xmlns:a16="http://schemas.microsoft.com/office/drawing/2014/main" id="{1967E748-4310-D940-A4A7-A04BD01D3778}"/>
              </a:ext>
            </a:extLst>
          </p:cNvPr>
          <p:cNvSpPr/>
          <p:nvPr/>
        </p:nvSpPr>
        <p:spPr>
          <a:xfrm rot="10800000">
            <a:off x="9829682" y="4339982"/>
            <a:ext cx="1007394" cy="1007396"/>
          </a:xfrm>
          <a:prstGeom prst="ellipse">
            <a:avLst/>
          </a:prstGeom>
          <a:solidFill>
            <a:schemeClr val="bg2"/>
          </a:solidFill>
          <a:ln w="38100" cap="flat">
            <a:solidFill>
              <a:schemeClr val="accent3"/>
            </a:solidFill>
            <a:prstDash val="solid"/>
            <a:miter lim="400000"/>
          </a:ln>
          <a:effectLst/>
        </p:spPr>
        <p:txBody>
          <a:bodyPr wrap="square" lIns="0" tIns="0" rIns="0" bIns="0" numCol="1" anchor="t">
            <a:noAutofit/>
          </a:bodyPr>
          <a:lstStyle/>
          <a:p>
            <a:pPr defTabSz="914217"/>
            <a:endParaRPr sz="2532" dirty="0">
              <a:solidFill>
                <a:srgbClr val="272727"/>
              </a:solidFill>
              <a:latin typeface="Lato Light" panose="020F0502020204030203" pitchFamily="34" charset="0"/>
            </a:endParaRPr>
          </a:p>
        </p:txBody>
      </p:sp>
      <p:sp>
        <p:nvSpPr>
          <p:cNvPr id="10" name="Shape">
            <a:extLst>
              <a:ext uri="{FF2B5EF4-FFF2-40B4-BE49-F238E27FC236}">
                <a16:creationId xmlns:a16="http://schemas.microsoft.com/office/drawing/2014/main" id="{15792115-8E26-5148-9280-AF04B7520323}"/>
              </a:ext>
            </a:extLst>
          </p:cNvPr>
          <p:cNvSpPr/>
          <p:nvPr/>
        </p:nvSpPr>
        <p:spPr>
          <a:xfrm flipH="1">
            <a:off x="5993068" y="1515575"/>
            <a:ext cx="4582512" cy="2355138"/>
          </a:xfrm>
          <a:custGeom>
            <a:avLst/>
            <a:gdLst/>
            <a:ahLst/>
            <a:cxnLst>
              <a:cxn ang="0">
                <a:pos x="wd2" y="hd2"/>
              </a:cxn>
              <a:cxn ang="5400000">
                <a:pos x="wd2" y="hd2"/>
              </a:cxn>
              <a:cxn ang="10800000">
                <a:pos x="wd2" y="hd2"/>
              </a:cxn>
              <a:cxn ang="16200000">
                <a:pos x="wd2" y="hd2"/>
              </a:cxn>
            </a:cxnLst>
            <a:rect l="0" t="0" r="r" b="b"/>
            <a:pathLst>
              <a:path w="21600" h="21600" extrusionOk="0">
                <a:moveTo>
                  <a:pt x="3113" y="0"/>
                </a:moveTo>
                <a:lnTo>
                  <a:pt x="21600" y="0"/>
                </a:lnTo>
                <a:lnTo>
                  <a:pt x="18487" y="21600"/>
                </a:lnTo>
                <a:lnTo>
                  <a:pt x="0" y="21600"/>
                </a:lnTo>
                <a:lnTo>
                  <a:pt x="3113" y="0"/>
                </a:lnTo>
                <a:close/>
              </a:path>
            </a:pathLst>
          </a:custGeom>
          <a:solidFill>
            <a:schemeClr val="accent4"/>
          </a:solidFill>
          <a:ln w="12700" cap="flat">
            <a:noFill/>
            <a:miter lim="400000"/>
          </a:ln>
          <a:effectLst/>
        </p:spPr>
        <p:txBody>
          <a:bodyPr wrap="square" lIns="0" tIns="0" rIns="0" bIns="0" numCol="1" anchor="t">
            <a:noAutofit/>
          </a:bodyPr>
          <a:lstStyle/>
          <a:p>
            <a:pPr defTabSz="914217"/>
            <a:endParaRPr sz="2532" dirty="0">
              <a:solidFill>
                <a:srgbClr val="272727"/>
              </a:solidFill>
              <a:latin typeface="Lato Light" panose="020F0502020204030203" pitchFamily="34" charset="0"/>
            </a:endParaRPr>
          </a:p>
        </p:txBody>
      </p:sp>
      <p:sp>
        <p:nvSpPr>
          <p:cNvPr id="13" name="Circle">
            <a:extLst>
              <a:ext uri="{FF2B5EF4-FFF2-40B4-BE49-F238E27FC236}">
                <a16:creationId xmlns:a16="http://schemas.microsoft.com/office/drawing/2014/main" id="{CF325F19-5EF0-B146-BFED-DEAD9C2151EB}"/>
              </a:ext>
            </a:extLst>
          </p:cNvPr>
          <p:cNvSpPr/>
          <p:nvPr/>
        </p:nvSpPr>
        <p:spPr>
          <a:xfrm flipH="1">
            <a:off x="9824086" y="2405715"/>
            <a:ext cx="1007394" cy="1007395"/>
          </a:xfrm>
          <a:prstGeom prst="ellipse">
            <a:avLst/>
          </a:prstGeom>
          <a:solidFill>
            <a:schemeClr val="bg2"/>
          </a:solidFill>
          <a:ln w="38100" cap="flat">
            <a:solidFill>
              <a:schemeClr val="accent4"/>
            </a:solidFill>
            <a:prstDash val="solid"/>
            <a:miter lim="400000"/>
          </a:ln>
          <a:effectLst/>
        </p:spPr>
        <p:txBody>
          <a:bodyPr wrap="square" lIns="0" tIns="0" rIns="0" bIns="0" numCol="1" anchor="t">
            <a:noAutofit/>
          </a:bodyPr>
          <a:lstStyle/>
          <a:p>
            <a:pPr defTabSz="914217"/>
            <a:endParaRPr sz="2532" dirty="0">
              <a:solidFill>
                <a:srgbClr val="272727"/>
              </a:solidFill>
              <a:latin typeface="Lato Light" panose="020F0502020204030203" pitchFamily="34" charset="0"/>
            </a:endParaRPr>
          </a:p>
        </p:txBody>
      </p:sp>
      <p:sp>
        <p:nvSpPr>
          <p:cNvPr id="48" name="Subtitle 2">
            <a:extLst>
              <a:ext uri="{FF2B5EF4-FFF2-40B4-BE49-F238E27FC236}">
                <a16:creationId xmlns:a16="http://schemas.microsoft.com/office/drawing/2014/main" id="{1071EFEF-5521-FF4B-8B63-8A538F5C6529}"/>
              </a:ext>
            </a:extLst>
          </p:cNvPr>
          <p:cNvSpPr txBox="1">
            <a:spLocks/>
          </p:cNvSpPr>
          <p:nvPr/>
        </p:nvSpPr>
        <p:spPr>
          <a:xfrm>
            <a:off x="2401234" y="1848884"/>
            <a:ext cx="3332289" cy="1992853"/>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543818">
              <a:lnSpc>
                <a:spcPts val="1500"/>
              </a:lnSpc>
            </a:pPr>
            <a:r>
              <a:rPr lang="en-GB" sz="1400" dirty="0">
                <a:solidFill>
                  <a:srgbClr val="FFFFFF"/>
                </a:solidFill>
                <a:latin typeface="+mj-lt"/>
                <a:ea typeface="Lato Light" panose="020F0502020204030203" pitchFamily="34" charset="0"/>
                <a:cs typeface="Mukta ExtraLight" panose="020B0000000000000000" pitchFamily="34" charset="77"/>
              </a:rPr>
              <a:t>2.1	Well detailed proposal:</a:t>
            </a:r>
          </a:p>
          <a:p>
            <a:pPr algn="l" defTabSz="543818">
              <a:lnSpc>
                <a:spcPts val="1500"/>
              </a:lnSpc>
            </a:pPr>
            <a:r>
              <a:rPr lang="en-GB" sz="1400" dirty="0">
                <a:solidFill>
                  <a:srgbClr val="FFFFFF"/>
                </a:solidFill>
                <a:latin typeface="+mj-lt"/>
                <a:ea typeface="Lato Light" panose="020F0502020204030203" pitchFamily="34" charset="0"/>
                <a:cs typeface="Mukta ExtraLight" panose="020B0000000000000000" pitchFamily="34" charset="77"/>
              </a:rPr>
              <a:t>	2.1.1	Follow the guidelines 			detailed in the 	tender 			document.</a:t>
            </a:r>
          </a:p>
          <a:p>
            <a:pPr algn="l" defTabSz="543818">
              <a:lnSpc>
                <a:spcPts val="1500"/>
              </a:lnSpc>
            </a:pPr>
            <a:r>
              <a:rPr lang="en-GB" sz="1400" dirty="0">
                <a:solidFill>
                  <a:srgbClr val="FFFFFF"/>
                </a:solidFill>
                <a:latin typeface="+mj-lt"/>
                <a:ea typeface="Lato Light" panose="020F0502020204030203" pitchFamily="34" charset="0"/>
                <a:cs typeface="Mukta ExtraLight" panose="020B0000000000000000" pitchFamily="34" charset="77"/>
              </a:rPr>
              <a:t>	2.1.2	Understanding of ToRs.</a:t>
            </a:r>
          </a:p>
          <a:p>
            <a:pPr algn="l" defTabSz="543818">
              <a:lnSpc>
                <a:spcPts val="1500"/>
              </a:lnSpc>
            </a:pPr>
            <a:r>
              <a:rPr lang="en-GB" sz="1400" dirty="0">
                <a:solidFill>
                  <a:srgbClr val="FFFFFF"/>
                </a:solidFill>
                <a:latin typeface="+mj-lt"/>
                <a:ea typeface="Lato Light" panose="020F0502020204030203" pitchFamily="34" charset="0"/>
                <a:cs typeface="Mukta ExtraLight" panose="020B0000000000000000" pitchFamily="34" charset="77"/>
              </a:rPr>
              <a:t>2.2	Evidenced based experience;</a:t>
            </a:r>
          </a:p>
          <a:p>
            <a:pPr algn="l" defTabSz="543818">
              <a:lnSpc>
                <a:spcPts val="1500"/>
              </a:lnSpc>
            </a:pPr>
            <a:r>
              <a:rPr lang="en-GB" sz="1400" dirty="0">
                <a:solidFill>
                  <a:srgbClr val="FFFFFF"/>
                </a:solidFill>
                <a:latin typeface="+mj-lt"/>
                <a:ea typeface="Lato Light" panose="020F0502020204030203" pitchFamily="34" charset="0"/>
                <a:cs typeface="Mukta ExtraLight" panose="020B0000000000000000" pitchFamily="34" charset="77"/>
              </a:rPr>
              <a:t>2.3	Excellent proposed team of experts/ 	personnel;</a:t>
            </a:r>
          </a:p>
          <a:p>
            <a:pPr algn="l" defTabSz="543818">
              <a:lnSpc>
                <a:spcPts val="1500"/>
              </a:lnSpc>
            </a:pPr>
            <a:endParaRPr lang="en-GB" sz="1400" dirty="0">
              <a:solidFill>
                <a:srgbClr val="FFFFFF"/>
              </a:solidFill>
              <a:latin typeface="+mj-lt"/>
              <a:ea typeface="Lato Light" panose="020F0502020204030203" pitchFamily="34" charset="0"/>
              <a:cs typeface="Mukta ExtraLight" panose="020B0000000000000000" pitchFamily="34" charset="77"/>
            </a:endParaRPr>
          </a:p>
        </p:txBody>
      </p:sp>
      <p:sp>
        <p:nvSpPr>
          <p:cNvPr id="53" name="Subtitle 2">
            <a:extLst>
              <a:ext uri="{FF2B5EF4-FFF2-40B4-BE49-F238E27FC236}">
                <a16:creationId xmlns:a16="http://schemas.microsoft.com/office/drawing/2014/main" id="{EAE358D7-CF54-A54C-A2CA-7BC82A8CB01B}"/>
              </a:ext>
            </a:extLst>
          </p:cNvPr>
          <p:cNvSpPr txBox="1">
            <a:spLocks/>
          </p:cNvSpPr>
          <p:nvPr/>
        </p:nvSpPr>
        <p:spPr>
          <a:xfrm>
            <a:off x="6609778" y="1848884"/>
            <a:ext cx="3244064" cy="1767407"/>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543818">
              <a:lnSpc>
                <a:spcPts val="1500"/>
              </a:lnSpc>
            </a:pPr>
            <a:r>
              <a:rPr lang="en-GB" sz="1400" dirty="0">
                <a:solidFill>
                  <a:srgbClr val="FFFFFF"/>
                </a:solidFill>
                <a:latin typeface="+mj-lt"/>
                <a:ea typeface="Lato Light" panose="020F0502020204030203" pitchFamily="34" charset="0"/>
                <a:cs typeface="Mukta ExtraLight" panose="020B0000000000000000" pitchFamily="34" charset="77"/>
              </a:rPr>
              <a:t>2.4	Compliant structure of bid;</a:t>
            </a:r>
          </a:p>
          <a:p>
            <a:pPr algn="l" defTabSz="543818">
              <a:lnSpc>
                <a:spcPts val="1500"/>
              </a:lnSpc>
            </a:pPr>
            <a:r>
              <a:rPr lang="en-GB" sz="1400" dirty="0">
                <a:solidFill>
                  <a:srgbClr val="FFFFFF"/>
                </a:solidFill>
                <a:latin typeface="+mj-lt"/>
                <a:ea typeface="Lato Light" panose="020F0502020204030203" pitchFamily="34" charset="0"/>
                <a:cs typeface="Mukta ExtraLight" panose="020B0000000000000000" pitchFamily="34" charset="77"/>
              </a:rPr>
              <a:t>2.5	Well arranged, titled and easy to 	read proposal;</a:t>
            </a:r>
          </a:p>
          <a:p>
            <a:pPr algn="l" defTabSz="543818">
              <a:lnSpc>
                <a:spcPts val="1500"/>
              </a:lnSpc>
            </a:pPr>
            <a:r>
              <a:rPr lang="en-GB" sz="1400" dirty="0">
                <a:solidFill>
                  <a:srgbClr val="FFFFFF"/>
                </a:solidFill>
                <a:latin typeface="+mj-lt"/>
                <a:ea typeface="Lato Light" panose="020F0502020204030203" pitchFamily="34" charset="0"/>
                <a:cs typeface="Mukta ExtraLight" panose="020B0000000000000000" pitchFamily="34" charset="77"/>
              </a:rPr>
              <a:t>2.6	Defined jargon where used;</a:t>
            </a:r>
          </a:p>
          <a:p>
            <a:pPr algn="l" defTabSz="543818">
              <a:lnSpc>
                <a:spcPts val="1500"/>
              </a:lnSpc>
            </a:pPr>
            <a:r>
              <a:rPr lang="en-GB" sz="1400" dirty="0">
                <a:solidFill>
                  <a:srgbClr val="FFFFFF"/>
                </a:solidFill>
                <a:latin typeface="+mj-lt"/>
                <a:ea typeface="Lato Light" panose="020F0502020204030203" pitchFamily="34" charset="0"/>
                <a:cs typeface="Mukta ExtraLight" panose="020B0000000000000000" pitchFamily="34" charset="77"/>
              </a:rPr>
              <a:t>2.7	Demonstrated creativity and 	uniqueness of the technical bid;</a:t>
            </a:r>
          </a:p>
          <a:p>
            <a:pPr algn="l" defTabSz="543818">
              <a:lnSpc>
                <a:spcPts val="1500"/>
              </a:lnSpc>
            </a:pPr>
            <a:endParaRPr lang="en-GB" sz="1400" dirty="0">
              <a:solidFill>
                <a:srgbClr val="FFFFFF"/>
              </a:solidFill>
              <a:latin typeface="+mj-lt"/>
              <a:ea typeface="Lato Light" panose="020F0502020204030203" pitchFamily="34" charset="0"/>
              <a:cs typeface="Mukta ExtraLight" panose="020B0000000000000000" pitchFamily="34" charset="77"/>
            </a:endParaRPr>
          </a:p>
          <a:p>
            <a:pPr algn="l" defTabSz="543818">
              <a:lnSpc>
                <a:spcPts val="1500"/>
              </a:lnSpc>
            </a:pPr>
            <a:r>
              <a:rPr lang="en-US" sz="1000" dirty="0">
                <a:solidFill>
                  <a:srgbClr val="FFFFFF"/>
                </a:solidFill>
                <a:latin typeface="Lato Light" panose="020F0502020204030203" pitchFamily="34" charset="0"/>
                <a:ea typeface="Lato Light" panose="020F0502020204030203" pitchFamily="34" charset="0"/>
                <a:cs typeface="Mukta ExtraLight" panose="020B0000000000000000" pitchFamily="34" charset="77"/>
              </a:rPr>
              <a:t>.</a:t>
            </a:r>
          </a:p>
        </p:txBody>
      </p:sp>
      <p:sp>
        <p:nvSpPr>
          <p:cNvPr id="57" name="Subtitle 2">
            <a:extLst>
              <a:ext uri="{FF2B5EF4-FFF2-40B4-BE49-F238E27FC236}">
                <a16:creationId xmlns:a16="http://schemas.microsoft.com/office/drawing/2014/main" id="{FAAC4B46-32F0-9143-B3BC-A699FFD80144}"/>
              </a:ext>
            </a:extLst>
          </p:cNvPr>
          <p:cNvSpPr txBox="1">
            <a:spLocks/>
          </p:cNvSpPr>
          <p:nvPr/>
        </p:nvSpPr>
        <p:spPr>
          <a:xfrm>
            <a:off x="2503737" y="4128155"/>
            <a:ext cx="3213127" cy="2055947"/>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543818">
              <a:lnSpc>
                <a:spcPts val="1500"/>
              </a:lnSpc>
            </a:pPr>
            <a:r>
              <a:rPr lang="en-GB" sz="1400" dirty="0">
                <a:solidFill>
                  <a:srgbClr val="FFFFFF"/>
                </a:solidFill>
                <a:latin typeface="+mj-lt"/>
                <a:ea typeface="Lato Light" panose="020F0502020204030203" pitchFamily="34" charset="0"/>
                <a:cs typeface="Mukta ExtraLight" panose="020B0000000000000000" pitchFamily="34" charset="77"/>
              </a:rPr>
              <a:t>2.8	Signed CVs of proposed experts/ 	personnel alongside declaration by 	individual of her/ his CV not being 	used by any other firm within the 	same bid especially where cross-	biding is barred;</a:t>
            </a:r>
          </a:p>
          <a:p>
            <a:pPr algn="l" defTabSz="543818">
              <a:lnSpc>
                <a:spcPts val="1500"/>
              </a:lnSpc>
            </a:pPr>
            <a:r>
              <a:rPr lang="en-GB" sz="1400" dirty="0">
                <a:solidFill>
                  <a:srgbClr val="FFFFFF"/>
                </a:solidFill>
                <a:latin typeface="+mj-lt"/>
                <a:ea typeface="Lato Light" panose="020F0502020204030203" pitchFamily="34" charset="0"/>
                <a:cs typeface="Mukta ExtraLight" panose="020B0000000000000000" pitchFamily="34" charset="77"/>
              </a:rPr>
              <a:t>2.9	Keen attention on high/ important 	technical requirements/ 	qualifications areas &amp; scoring more;</a:t>
            </a:r>
          </a:p>
          <a:p>
            <a:pPr algn="l" defTabSz="543818">
              <a:lnSpc>
                <a:spcPts val="1500"/>
              </a:lnSpc>
            </a:pPr>
            <a:r>
              <a:rPr lang="en-GB" sz="1400" dirty="0">
                <a:solidFill>
                  <a:srgbClr val="FFFFFF"/>
                </a:solidFill>
                <a:latin typeface="+mj-lt"/>
                <a:ea typeface="Lato Light" panose="020F0502020204030203" pitchFamily="34" charset="0"/>
                <a:cs typeface="Mukta ExtraLight" panose="020B0000000000000000" pitchFamily="34" charset="77"/>
              </a:rPr>
              <a:t>2.10	Quality assurance of the bid;</a:t>
            </a:r>
          </a:p>
        </p:txBody>
      </p:sp>
      <p:sp>
        <p:nvSpPr>
          <p:cNvPr id="61" name="Subtitle 2">
            <a:extLst>
              <a:ext uri="{FF2B5EF4-FFF2-40B4-BE49-F238E27FC236}">
                <a16:creationId xmlns:a16="http://schemas.microsoft.com/office/drawing/2014/main" id="{EE24C72E-C4A6-DB43-A1A6-189887E4C1A1}"/>
              </a:ext>
            </a:extLst>
          </p:cNvPr>
          <p:cNvSpPr txBox="1">
            <a:spLocks/>
          </p:cNvSpPr>
          <p:nvPr/>
        </p:nvSpPr>
        <p:spPr>
          <a:xfrm>
            <a:off x="6641855" y="4204022"/>
            <a:ext cx="2807758" cy="1094146"/>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543818">
              <a:lnSpc>
                <a:spcPts val="1500"/>
              </a:lnSpc>
            </a:pPr>
            <a:r>
              <a:rPr lang="en-GB" sz="1400" dirty="0">
                <a:solidFill>
                  <a:srgbClr val="FFFFFF"/>
                </a:solidFill>
                <a:latin typeface="+mj-lt"/>
                <a:ea typeface="Lato Light" panose="020F0502020204030203" pitchFamily="34" charset="0"/>
                <a:cs typeface="Mukta ExtraLight" panose="020B0000000000000000" pitchFamily="34" charset="77"/>
              </a:rPr>
              <a:t>2.11	Positive due diligence.</a:t>
            </a:r>
          </a:p>
          <a:p>
            <a:pPr algn="l" defTabSz="543818">
              <a:lnSpc>
                <a:spcPts val="1500"/>
              </a:lnSpc>
            </a:pPr>
            <a:r>
              <a:rPr lang="en-GB" sz="1400" dirty="0">
                <a:solidFill>
                  <a:srgbClr val="FFFFFF"/>
                </a:solidFill>
                <a:latin typeface="+mj-lt"/>
                <a:ea typeface="Lato Light" panose="020F0502020204030203" pitchFamily="34" charset="0"/>
                <a:cs typeface="Mukta ExtraLight" panose="020B0000000000000000" pitchFamily="34" charset="77"/>
              </a:rPr>
              <a:t>2.12	Accurate bid information.</a:t>
            </a:r>
          </a:p>
          <a:p>
            <a:pPr algn="l" defTabSz="543818">
              <a:lnSpc>
                <a:spcPts val="1500"/>
              </a:lnSpc>
            </a:pPr>
            <a:r>
              <a:rPr lang="en-GB" sz="1400" dirty="0">
                <a:solidFill>
                  <a:srgbClr val="FFFFFF"/>
                </a:solidFill>
                <a:latin typeface="+mj-lt"/>
                <a:ea typeface="Lato Light" panose="020F0502020204030203" pitchFamily="34" charset="0"/>
                <a:cs typeface="Mukta ExtraLight" panose="020B0000000000000000" pitchFamily="34" charset="77"/>
              </a:rPr>
              <a:t>2.13	Good performance 	(quality, cost, quantity, 	etc) on award of contract.</a:t>
            </a:r>
          </a:p>
        </p:txBody>
      </p:sp>
      <p:sp>
        <p:nvSpPr>
          <p:cNvPr id="62" name="Freeform 875">
            <a:extLst>
              <a:ext uri="{FF2B5EF4-FFF2-40B4-BE49-F238E27FC236}">
                <a16:creationId xmlns:a16="http://schemas.microsoft.com/office/drawing/2014/main" id="{8C76E335-6B1F-3349-98D4-A873096973F2}"/>
              </a:ext>
            </a:extLst>
          </p:cNvPr>
          <p:cNvSpPr>
            <a:spLocks noChangeArrowheads="1"/>
          </p:cNvSpPr>
          <p:nvPr/>
        </p:nvSpPr>
        <p:spPr bwMode="auto">
          <a:xfrm>
            <a:off x="1620067" y="2709905"/>
            <a:ext cx="488304" cy="399014"/>
          </a:xfrm>
          <a:custGeom>
            <a:avLst/>
            <a:gdLst>
              <a:gd name="T0" fmla="*/ 3224247 w 306027"/>
              <a:gd name="T1" fmla="*/ 2609092 h 250467"/>
              <a:gd name="T2" fmla="*/ 50933 w 306027"/>
              <a:gd name="T3" fmla="*/ 2112653 h 250467"/>
              <a:gd name="T4" fmla="*/ 2718867 w 306027"/>
              <a:gd name="T5" fmla="*/ 2609092 h 250467"/>
              <a:gd name="T6" fmla="*/ 2315345 w 306027"/>
              <a:gd name="T7" fmla="*/ 2163070 h 250467"/>
              <a:gd name="T8" fmla="*/ 3275173 w 306027"/>
              <a:gd name="T9" fmla="*/ 2112653 h 250467"/>
              <a:gd name="T10" fmla="*/ 3275173 w 306027"/>
              <a:gd name="T11" fmla="*/ 2709931 h 250467"/>
              <a:gd name="T12" fmla="*/ 0 w 306027"/>
              <a:gd name="T13" fmla="*/ 2659509 h 250467"/>
              <a:gd name="T14" fmla="*/ 1765998 w 306027"/>
              <a:gd name="T15" fmla="*/ 1955842 h 250467"/>
              <a:gd name="T16" fmla="*/ 1968992 w 306027"/>
              <a:gd name="T17" fmla="*/ 2153645 h 250467"/>
              <a:gd name="T18" fmla="*/ 2066583 w 306027"/>
              <a:gd name="T19" fmla="*/ 2153645 h 250467"/>
              <a:gd name="T20" fmla="*/ 747159 w 306027"/>
              <a:gd name="T21" fmla="*/ 2200187 h 250467"/>
              <a:gd name="T22" fmla="*/ 645665 w 306027"/>
              <a:gd name="T23" fmla="*/ 2308788 h 250467"/>
              <a:gd name="T24" fmla="*/ 446574 w 306027"/>
              <a:gd name="T25" fmla="*/ 2401875 h 250467"/>
              <a:gd name="T26" fmla="*/ 345076 w 306027"/>
              <a:gd name="T27" fmla="*/ 2153645 h 250467"/>
              <a:gd name="T28" fmla="*/ 1765998 w 306027"/>
              <a:gd name="T29" fmla="*/ 1855006 h 250467"/>
              <a:gd name="T30" fmla="*/ 2101056 w 306027"/>
              <a:gd name="T31" fmla="*/ 1099275 h 250467"/>
              <a:gd name="T32" fmla="*/ 1570114 w 306027"/>
              <a:gd name="T33" fmla="*/ 1099275 h 250467"/>
              <a:gd name="T34" fmla="*/ 1342106 w 306027"/>
              <a:gd name="T35" fmla="*/ 1047740 h 250467"/>
              <a:gd name="T36" fmla="*/ 914206 w 306027"/>
              <a:gd name="T37" fmla="*/ 1146837 h 250467"/>
              <a:gd name="T38" fmla="*/ 396639 w 306027"/>
              <a:gd name="T39" fmla="*/ 1047740 h 250467"/>
              <a:gd name="T40" fmla="*/ 634635 w 306027"/>
              <a:gd name="T41" fmla="*/ 1146837 h 250467"/>
              <a:gd name="T42" fmla="*/ 396639 w 306027"/>
              <a:gd name="T43" fmla="*/ 1047740 h 250467"/>
              <a:gd name="T44" fmla="*/ 2963793 w 306027"/>
              <a:gd name="T45" fmla="*/ 736660 h 250467"/>
              <a:gd name="T46" fmla="*/ 2519087 w 306027"/>
              <a:gd name="T47" fmla="*/ 736660 h 250467"/>
              <a:gd name="T48" fmla="*/ 2290800 w 306027"/>
              <a:gd name="T49" fmla="*/ 687042 h 250467"/>
              <a:gd name="T50" fmla="*/ 1980229 w 306027"/>
              <a:gd name="T51" fmla="*/ 786274 h 250467"/>
              <a:gd name="T52" fmla="*/ 1086445 w 306027"/>
              <a:gd name="T53" fmla="*/ 687042 h 250467"/>
              <a:gd name="T54" fmla="*/ 1704776 w 306027"/>
              <a:gd name="T55" fmla="*/ 786274 h 250467"/>
              <a:gd name="T56" fmla="*/ 1086445 w 306027"/>
              <a:gd name="T57" fmla="*/ 687042 h 250467"/>
              <a:gd name="T58" fmla="*/ 841507 w 306027"/>
              <a:gd name="T59" fmla="*/ 736660 h 250467"/>
              <a:gd name="T60" fmla="*/ 345076 w 306027"/>
              <a:gd name="T61" fmla="*/ 736660 h 250467"/>
              <a:gd name="T62" fmla="*/ 2913195 w 306027"/>
              <a:gd name="T63" fmla="*/ 343522 h 250467"/>
              <a:gd name="T64" fmla="*/ 2379891 w 306027"/>
              <a:gd name="T65" fmla="*/ 442618 h 250467"/>
              <a:gd name="T66" fmla="*/ 1707443 w 306027"/>
              <a:gd name="T67" fmla="*/ 343522 h 250467"/>
              <a:gd name="T68" fmla="*/ 2084512 w 306027"/>
              <a:gd name="T69" fmla="*/ 442618 h 250467"/>
              <a:gd name="T70" fmla="*/ 1707443 w 306027"/>
              <a:gd name="T71" fmla="*/ 343522 h 250467"/>
              <a:gd name="T72" fmla="*/ 1479887 w 306027"/>
              <a:gd name="T73" fmla="*/ 395052 h 250467"/>
              <a:gd name="T74" fmla="*/ 914460 w 306027"/>
              <a:gd name="T75" fmla="*/ 395052 h 250467"/>
              <a:gd name="T76" fmla="*/ 669881 w 306027"/>
              <a:gd name="T77" fmla="*/ 343522 h 250467"/>
              <a:gd name="T78" fmla="*/ 395957 w 306027"/>
              <a:gd name="T79" fmla="*/ 442618 h 250467"/>
              <a:gd name="T80" fmla="*/ 101859 w 306027"/>
              <a:gd name="T81" fmla="*/ 100805 h 250467"/>
              <a:gd name="T82" fmla="*/ 2229152 w 306027"/>
              <a:gd name="T83" fmla="*/ 1422959 h 250467"/>
              <a:gd name="T84" fmla="*/ 2832475 w 306027"/>
              <a:gd name="T85" fmla="*/ 1380307 h 250467"/>
              <a:gd name="T86" fmla="*/ 2855982 w 306027"/>
              <a:gd name="T87" fmla="*/ 1372563 h 250467"/>
              <a:gd name="T88" fmla="*/ 101859 w 306027"/>
              <a:gd name="T89" fmla="*/ 100805 h 250467"/>
              <a:gd name="T90" fmla="*/ 3326106 w 306027"/>
              <a:gd name="T91" fmla="*/ 50410 h 250467"/>
              <a:gd name="T92" fmla="*/ 3275173 w 306027"/>
              <a:gd name="T93" fmla="*/ 1473368 h 250467"/>
              <a:gd name="T94" fmla="*/ 2178219 w 306027"/>
              <a:gd name="T95" fmla="*/ 1833964 h 250467"/>
              <a:gd name="T96" fmla="*/ 2127293 w 306027"/>
              <a:gd name="T97" fmla="*/ 1473368 h 250467"/>
              <a:gd name="T98" fmla="*/ 0 w 306027"/>
              <a:gd name="T99" fmla="*/ 1422959 h 25046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06027" h="250467">
                <a:moveTo>
                  <a:pt x="259528" y="204225"/>
                </a:moveTo>
                <a:lnTo>
                  <a:pt x="259528" y="241147"/>
                </a:lnTo>
                <a:lnTo>
                  <a:pt x="296655" y="241147"/>
                </a:lnTo>
                <a:lnTo>
                  <a:pt x="296655" y="204225"/>
                </a:lnTo>
                <a:lnTo>
                  <a:pt x="259528" y="204225"/>
                </a:lnTo>
                <a:close/>
                <a:moveTo>
                  <a:pt x="4686" y="195263"/>
                </a:moveTo>
                <a:cubicBezTo>
                  <a:pt x="7209" y="195263"/>
                  <a:pt x="9372" y="197414"/>
                  <a:pt x="9372" y="199923"/>
                </a:cubicBezTo>
                <a:lnTo>
                  <a:pt x="9372" y="241147"/>
                </a:lnTo>
                <a:lnTo>
                  <a:pt x="250156" y="241147"/>
                </a:lnTo>
                <a:lnTo>
                  <a:pt x="250156" y="204225"/>
                </a:lnTo>
                <a:lnTo>
                  <a:pt x="217715" y="204225"/>
                </a:lnTo>
                <a:cubicBezTo>
                  <a:pt x="215192" y="204225"/>
                  <a:pt x="213029" y="202432"/>
                  <a:pt x="213029" y="199923"/>
                </a:cubicBezTo>
                <a:cubicBezTo>
                  <a:pt x="213029" y="197414"/>
                  <a:pt x="215192" y="195263"/>
                  <a:pt x="217715" y="195263"/>
                </a:cubicBezTo>
                <a:lnTo>
                  <a:pt x="254842" y="195263"/>
                </a:lnTo>
                <a:lnTo>
                  <a:pt x="301341" y="195263"/>
                </a:lnTo>
                <a:cubicBezTo>
                  <a:pt x="303864" y="195263"/>
                  <a:pt x="306027" y="197414"/>
                  <a:pt x="306027" y="199923"/>
                </a:cubicBezTo>
                <a:lnTo>
                  <a:pt x="306027" y="245807"/>
                </a:lnTo>
                <a:cubicBezTo>
                  <a:pt x="306027" y="248316"/>
                  <a:pt x="303864" y="250467"/>
                  <a:pt x="301341" y="250467"/>
                </a:cubicBezTo>
                <a:lnTo>
                  <a:pt x="254842" y="250467"/>
                </a:lnTo>
                <a:lnTo>
                  <a:pt x="4686" y="250467"/>
                </a:lnTo>
                <a:cubicBezTo>
                  <a:pt x="2163" y="250467"/>
                  <a:pt x="0" y="248316"/>
                  <a:pt x="0" y="245807"/>
                </a:cubicBezTo>
                <a:lnTo>
                  <a:pt x="0" y="199923"/>
                </a:lnTo>
                <a:cubicBezTo>
                  <a:pt x="0" y="197414"/>
                  <a:pt x="2163" y="195263"/>
                  <a:pt x="4686" y="195263"/>
                </a:cubicBezTo>
                <a:close/>
                <a:moveTo>
                  <a:pt x="162485" y="180770"/>
                </a:moveTo>
                <a:cubicBezTo>
                  <a:pt x="152429" y="180770"/>
                  <a:pt x="144168" y="188657"/>
                  <a:pt x="144168" y="199052"/>
                </a:cubicBezTo>
                <a:cubicBezTo>
                  <a:pt x="144168" y="209090"/>
                  <a:pt x="152429" y="217334"/>
                  <a:pt x="162485" y="217334"/>
                </a:cubicBezTo>
                <a:cubicBezTo>
                  <a:pt x="172901" y="217334"/>
                  <a:pt x="181162" y="209090"/>
                  <a:pt x="181162" y="199052"/>
                </a:cubicBezTo>
                <a:cubicBezTo>
                  <a:pt x="181162" y="188657"/>
                  <a:pt x="172901" y="180770"/>
                  <a:pt x="162485" y="180770"/>
                </a:cubicBezTo>
                <a:close/>
                <a:moveTo>
                  <a:pt x="162485" y="171450"/>
                </a:moveTo>
                <a:cubicBezTo>
                  <a:pt x="177929" y="171450"/>
                  <a:pt x="190141" y="183638"/>
                  <a:pt x="190141" y="199052"/>
                </a:cubicBezTo>
                <a:cubicBezTo>
                  <a:pt x="190141" y="214108"/>
                  <a:pt x="177929" y="226655"/>
                  <a:pt x="162485" y="226655"/>
                </a:cubicBezTo>
                <a:cubicBezTo>
                  <a:pt x="148837" y="226655"/>
                  <a:pt x="137703" y="216617"/>
                  <a:pt x="135189" y="203354"/>
                </a:cubicBezTo>
                <a:lnTo>
                  <a:pt x="68744" y="203354"/>
                </a:lnTo>
                <a:lnTo>
                  <a:pt x="68744" y="213391"/>
                </a:lnTo>
                <a:cubicBezTo>
                  <a:pt x="68744" y="215542"/>
                  <a:pt x="66589" y="217693"/>
                  <a:pt x="64075" y="217693"/>
                </a:cubicBezTo>
                <a:cubicBezTo>
                  <a:pt x="61561" y="217693"/>
                  <a:pt x="59406" y="215542"/>
                  <a:pt x="59406" y="213391"/>
                </a:cubicBezTo>
                <a:lnTo>
                  <a:pt x="59406" y="203354"/>
                </a:lnTo>
                <a:lnTo>
                  <a:pt x="41088" y="203354"/>
                </a:lnTo>
                <a:lnTo>
                  <a:pt x="41088" y="221995"/>
                </a:lnTo>
                <a:cubicBezTo>
                  <a:pt x="41088" y="224504"/>
                  <a:pt x="38933" y="226655"/>
                  <a:pt x="36419" y="226655"/>
                </a:cubicBezTo>
                <a:cubicBezTo>
                  <a:pt x="33905" y="226655"/>
                  <a:pt x="31750" y="224504"/>
                  <a:pt x="31750" y="221995"/>
                </a:cubicBezTo>
                <a:lnTo>
                  <a:pt x="31750" y="199052"/>
                </a:lnTo>
                <a:cubicBezTo>
                  <a:pt x="31750" y="196543"/>
                  <a:pt x="33905" y="194392"/>
                  <a:pt x="36419" y="194392"/>
                </a:cubicBezTo>
                <a:lnTo>
                  <a:pt x="135189" y="194392"/>
                </a:lnTo>
                <a:cubicBezTo>
                  <a:pt x="137703" y="181129"/>
                  <a:pt x="148837" y="171450"/>
                  <a:pt x="162485" y="171450"/>
                </a:cubicBezTo>
                <a:close/>
                <a:moveTo>
                  <a:pt x="149166" y="96838"/>
                </a:moveTo>
                <a:lnTo>
                  <a:pt x="188609" y="96838"/>
                </a:lnTo>
                <a:cubicBezTo>
                  <a:pt x="191142" y="96838"/>
                  <a:pt x="193313" y="98670"/>
                  <a:pt x="193313" y="101601"/>
                </a:cubicBezTo>
                <a:cubicBezTo>
                  <a:pt x="193313" y="103799"/>
                  <a:pt x="191142" y="105997"/>
                  <a:pt x="188609" y="105997"/>
                </a:cubicBezTo>
                <a:lnTo>
                  <a:pt x="149166" y="105997"/>
                </a:lnTo>
                <a:cubicBezTo>
                  <a:pt x="146633" y="105997"/>
                  <a:pt x="144462" y="103799"/>
                  <a:pt x="144462" y="101601"/>
                </a:cubicBezTo>
                <a:cubicBezTo>
                  <a:pt x="144462" y="98670"/>
                  <a:pt x="146633" y="96838"/>
                  <a:pt x="149166" y="96838"/>
                </a:cubicBezTo>
                <a:close/>
                <a:moveTo>
                  <a:pt x="84114" y="96838"/>
                </a:moveTo>
                <a:lnTo>
                  <a:pt x="123484" y="96838"/>
                </a:lnTo>
                <a:cubicBezTo>
                  <a:pt x="126035" y="96838"/>
                  <a:pt x="128223" y="98670"/>
                  <a:pt x="128223" y="101601"/>
                </a:cubicBezTo>
                <a:cubicBezTo>
                  <a:pt x="128223" y="103799"/>
                  <a:pt x="126035" y="105997"/>
                  <a:pt x="123484" y="105997"/>
                </a:cubicBezTo>
                <a:lnTo>
                  <a:pt x="84114" y="105997"/>
                </a:lnTo>
                <a:cubicBezTo>
                  <a:pt x="81562" y="105997"/>
                  <a:pt x="79375" y="103799"/>
                  <a:pt x="79375" y="101601"/>
                </a:cubicBezTo>
                <a:cubicBezTo>
                  <a:pt x="79375" y="98670"/>
                  <a:pt x="81562" y="96838"/>
                  <a:pt x="84114" y="96838"/>
                </a:cubicBezTo>
                <a:close/>
                <a:moveTo>
                  <a:pt x="36494" y="96838"/>
                </a:moveTo>
                <a:lnTo>
                  <a:pt x="58391" y="96838"/>
                </a:lnTo>
                <a:cubicBezTo>
                  <a:pt x="60946" y="96838"/>
                  <a:pt x="63135" y="98670"/>
                  <a:pt x="63135" y="101601"/>
                </a:cubicBezTo>
                <a:cubicBezTo>
                  <a:pt x="63135" y="103799"/>
                  <a:pt x="60946" y="105997"/>
                  <a:pt x="58391" y="105997"/>
                </a:cubicBezTo>
                <a:lnTo>
                  <a:pt x="36494" y="105997"/>
                </a:lnTo>
                <a:cubicBezTo>
                  <a:pt x="33940" y="105997"/>
                  <a:pt x="31750" y="103799"/>
                  <a:pt x="31750" y="101601"/>
                </a:cubicBezTo>
                <a:cubicBezTo>
                  <a:pt x="31750" y="98670"/>
                  <a:pt x="33940" y="96838"/>
                  <a:pt x="36494" y="96838"/>
                </a:cubicBezTo>
                <a:close/>
                <a:moveTo>
                  <a:pt x="236441" y="63500"/>
                </a:moveTo>
                <a:lnTo>
                  <a:pt x="268025" y="63500"/>
                </a:lnTo>
                <a:cubicBezTo>
                  <a:pt x="270538" y="63500"/>
                  <a:pt x="272691" y="65617"/>
                  <a:pt x="272691" y="68086"/>
                </a:cubicBezTo>
                <a:cubicBezTo>
                  <a:pt x="272691" y="70556"/>
                  <a:pt x="270538" y="72672"/>
                  <a:pt x="268025" y="72672"/>
                </a:cubicBezTo>
                <a:lnTo>
                  <a:pt x="236441" y="72672"/>
                </a:lnTo>
                <a:cubicBezTo>
                  <a:pt x="233929" y="72672"/>
                  <a:pt x="231775" y="70556"/>
                  <a:pt x="231775" y="68086"/>
                </a:cubicBezTo>
                <a:cubicBezTo>
                  <a:pt x="231775" y="65617"/>
                  <a:pt x="233929" y="63500"/>
                  <a:pt x="236441" y="63500"/>
                </a:cubicBezTo>
                <a:close/>
                <a:moveTo>
                  <a:pt x="182196" y="63500"/>
                </a:moveTo>
                <a:lnTo>
                  <a:pt x="210771" y="63500"/>
                </a:lnTo>
                <a:cubicBezTo>
                  <a:pt x="213336" y="63500"/>
                  <a:pt x="215534" y="65617"/>
                  <a:pt x="215534" y="68086"/>
                </a:cubicBezTo>
                <a:cubicBezTo>
                  <a:pt x="215534" y="70556"/>
                  <a:pt x="213336" y="72672"/>
                  <a:pt x="210771" y="72672"/>
                </a:cubicBezTo>
                <a:lnTo>
                  <a:pt x="182196" y="72672"/>
                </a:lnTo>
                <a:cubicBezTo>
                  <a:pt x="179632" y="72672"/>
                  <a:pt x="177800" y="70556"/>
                  <a:pt x="177800" y="68086"/>
                </a:cubicBezTo>
                <a:cubicBezTo>
                  <a:pt x="177800" y="65617"/>
                  <a:pt x="179632" y="63500"/>
                  <a:pt x="182196" y="63500"/>
                </a:cubicBezTo>
                <a:close/>
                <a:moveTo>
                  <a:pt x="99961" y="63500"/>
                </a:moveTo>
                <a:lnTo>
                  <a:pt x="156852" y="63500"/>
                </a:lnTo>
                <a:cubicBezTo>
                  <a:pt x="159389" y="63500"/>
                  <a:pt x="161563" y="65617"/>
                  <a:pt x="161563" y="68086"/>
                </a:cubicBezTo>
                <a:cubicBezTo>
                  <a:pt x="161563" y="70556"/>
                  <a:pt x="159389" y="72672"/>
                  <a:pt x="156852" y="72672"/>
                </a:cubicBezTo>
                <a:lnTo>
                  <a:pt x="99961" y="72672"/>
                </a:lnTo>
                <a:cubicBezTo>
                  <a:pt x="97424" y="72672"/>
                  <a:pt x="95250" y="70556"/>
                  <a:pt x="95250" y="68086"/>
                </a:cubicBezTo>
                <a:cubicBezTo>
                  <a:pt x="95250" y="65617"/>
                  <a:pt x="97424" y="63500"/>
                  <a:pt x="99961" y="63500"/>
                </a:cubicBezTo>
                <a:close/>
                <a:moveTo>
                  <a:pt x="36463" y="63500"/>
                </a:moveTo>
                <a:lnTo>
                  <a:pt x="72712" y="63500"/>
                </a:lnTo>
                <a:cubicBezTo>
                  <a:pt x="75250" y="63500"/>
                  <a:pt x="77425" y="65617"/>
                  <a:pt x="77425" y="68086"/>
                </a:cubicBezTo>
                <a:cubicBezTo>
                  <a:pt x="77425" y="70556"/>
                  <a:pt x="75250" y="72672"/>
                  <a:pt x="72712" y="72672"/>
                </a:cubicBezTo>
                <a:lnTo>
                  <a:pt x="36463" y="72672"/>
                </a:lnTo>
                <a:cubicBezTo>
                  <a:pt x="33925" y="72672"/>
                  <a:pt x="31750" y="70556"/>
                  <a:pt x="31750" y="68086"/>
                </a:cubicBezTo>
                <a:cubicBezTo>
                  <a:pt x="31750" y="65617"/>
                  <a:pt x="33925" y="63500"/>
                  <a:pt x="36463" y="63500"/>
                </a:cubicBezTo>
                <a:close/>
                <a:moveTo>
                  <a:pt x="218968" y="31750"/>
                </a:moveTo>
                <a:lnTo>
                  <a:pt x="268036" y="31750"/>
                </a:lnTo>
                <a:cubicBezTo>
                  <a:pt x="270543" y="31750"/>
                  <a:pt x="272692" y="33582"/>
                  <a:pt x="272692" y="36513"/>
                </a:cubicBezTo>
                <a:cubicBezTo>
                  <a:pt x="272692" y="39077"/>
                  <a:pt x="270543" y="40909"/>
                  <a:pt x="268036" y="40909"/>
                </a:cubicBezTo>
                <a:lnTo>
                  <a:pt x="218968" y="40909"/>
                </a:lnTo>
                <a:cubicBezTo>
                  <a:pt x="216103" y="40909"/>
                  <a:pt x="214312" y="39077"/>
                  <a:pt x="214312" y="36513"/>
                </a:cubicBezTo>
                <a:cubicBezTo>
                  <a:pt x="214312" y="33582"/>
                  <a:pt x="216103" y="31750"/>
                  <a:pt x="218968" y="31750"/>
                </a:cubicBezTo>
                <a:close/>
                <a:moveTo>
                  <a:pt x="157098" y="31750"/>
                </a:moveTo>
                <a:lnTo>
                  <a:pt x="191791" y="31750"/>
                </a:lnTo>
                <a:cubicBezTo>
                  <a:pt x="194320" y="31750"/>
                  <a:pt x="196489" y="33582"/>
                  <a:pt x="196489" y="36513"/>
                </a:cubicBezTo>
                <a:cubicBezTo>
                  <a:pt x="196489" y="39077"/>
                  <a:pt x="194320" y="40909"/>
                  <a:pt x="191791" y="40909"/>
                </a:cubicBezTo>
                <a:lnTo>
                  <a:pt x="157098" y="40909"/>
                </a:lnTo>
                <a:cubicBezTo>
                  <a:pt x="154207" y="40909"/>
                  <a:pt x="152400" y="39077"/>
                  <a:pt x="152400" y="36513"/>
                </a:cubicBezTo>
                <a:cubicBezTo>
                  <a:pt x="152400" y="33582"/>
                  <a:pt x="154207" y="31750"/>
                  <a:pt x="157098" y="31750"/>
                </a:cubicBezTo>
                <a:close/>
                <a:moveTo>
                  <a:pt x="88867" y="31750"/>
                </a:moveTo>
                <a:lnTo>
                  <a:pt x="131796" y="31750"/>
                </a:lnTo>
                <a:cubicBezTo>
                  <a:pt x="134342" y="31750"/>
                  <a:pt x="136161" y="33582"/>
                  <a:pt x="136161" y="36513"/>
                </a:cubicBezTo>
                <a:cubicBezTo>
                  <a:pt x="136161" y="39077"/>
                  <a:pt x="134342" y="40909"/>
                  <a:pt x="131796" y="40909"/>
                </a:cubicBezTo>
                <a:lnTo>
                  <a:pt x="88867" y="40909"/>
                </a:lnTo>
                <a:cubicBezTo>
                  <a:pt x="86320" y="40909"/>
                  <a:pt x="84137" y="39077"/>
                  <a:pt x="84137" y="36513"/>
                </a:cubicBezTo>
                <a:cubicBezTo>
                  <a:pt x="84137" y="33582"/>
                  <a:pt x="86320" y="31750"/>
                  <a:pt x="88867" y="31750"/>
                </a:cubicBezTo>
                <a:close/>
                <a:moveTo>
                  <a:pt x="36431" y="31750"/>
                </a:moveTo>
                <a:lnTo>
                  <a:pt x="61634" y="31750"/>
                </a:lnTo>
                <a:cubicBezTo>
                  <a:pt x="64155" y="31750"/>
                  <a:pt x="66315" y="33582"/>
                  <a:pt x="66315" y="36513"/>
                </a:cubicBezTo>
                <a:cubicBezTo>
                  <a:pt x="66315" y="39077"/>
                  <a:pt x="64155" y="40909"/>
                  <a:pt x="61634" y="40909"/>
                </a:cubicBezTo>
                <a:lnTo>
                  <a:pt x="36431" y="40909"/>
                </a:lnTo>
                <a:cubicBezTo>
                  <a:pt x="33910" y="40909"/>
                  <a:pt x="31750" y="39077"/>
                  <a:pt x="31750" y="36513"/>
                </a:cubicBezTo>
                <a:cubicBezTo>
                  <a:pt x="31750" y="33582"/>
                  <a:pt x="33910" y="31750"/>
                  <a:pt x="36431" y="31750"/>
                </a:cubicBezTo>
                <a:close/>
                <a:moveTo>
                  <a:pt x="9372" y="9317"/>
                </a:moveTo>
                <a:lnTo>
                  <a:pt x="9372" y="126860"/>
                </a:lnTo>
                <a:lnTo>
                  <a:pt x="200413" y="126860"/>
                </a:lnTo>
                <a:cubicBezTo>
                  <a:pt x="202936" y="126860"/>
                  <a:pt x="205099" y="129010"/>
                  <a:pt x="205099" y="131518"/>
                </a:cubicBezTo>
                <a:lnTo>
                  <a:pt x="205099" y="156962"/>
                </a:lnTo>
                <a:lnTo>
                  <a:pt x="260249" y="127576"/>
                </a:lnTo>
                <a:cubicBezTo>
                  <a:pt x="260609" y="127576"/>
                  <a:pt x="260609" y="127576"/>
                  <a:pt x="260609" y="127576"/>
                </a:cubicBezTo>
                <a:cubicBezTo>
                  <a:pt x="260970" y="127576"/>
                  <a:pt x="261330" y="127218"/>
                  <a:pt x="261330" y="127218"/>
                </a:cubicBezTo>
                <a:cubicBezTo>
                  <a:pt x="262051" y="127218"/>
                  <a:pt x="262051" y="126860"/>
                  <a:pt x="262412" y="126860"/>
                </a:cubicBezTo>
                <a:cubicBezTo>
                  <a:pt x="262412" y="126860"/>
                  <a:pt x="262412" y="126860"/>
                  <a:pt x="262772" y="126860"/>
                </a:cubicBezTo>
                <a:lnTo>
                  <a:pt x="296655" y="126860"/>
                </a:lnTo>
                <a:lnTo>
                  <a:pt x="296655" y="9317"/>
                </a:lnTo>
                <a:lnTo>
                  <a:pt x="9372" y="9317"/>
                </a:lnTo>
                <a:close/>
                <a:moveTo>
                  <a:pt x="4686" y="0"/>
                </a:moveTo>
                <a:lnTo>
                  <a:pt x="301341" y="0"/>
                </a:lnTo>
                <a:cubicBezTo>
                  <a:pt x="303864" y="0"/>
                  <a:pt x="306027" y="2150"/>
                  <a:pt x="306027" y="4659"/>
                </a:cubicBezTo>
                <a:lnTo>
                  <a:pt x="306027" y="131518"/>
                </a:lnTo>
                <a:cubicBezTo>
                  <a:pt x="306027" y="132952"/>
                  <a:pt x="305306" y="134027"/>
                  <a:pt x="304585" y="135102"/>
                </a:cubicBezTo>
                <a:cubicBezTo>
                  <a:pt x="303864" y="135819"/>
                  <a:pt x="302422" y="136177"/>
                  <a:pt x="301341" y="136177"/>
                </a:cubicBezTo>
                <a:lnTo>
                  <a:pt x="263853" y="136177"/>
                </a:lnTo>
                <a:lnTo>
                  <a:pt x="202576" y="168788"/>
                </a:lnTo>
                <a:cubicBezTo>
                  <a:pt x="201855" y="169146"/>
                  <a:pt x="201134" y="169505"/>
                  <a:pt x="200413" y="169505"/>
                </a:cubicBezTo>
                <a:cubicBezTo>
                  <a:pt x="199332" y="169505"/>
                  <a:pt x="198611" y="169146"/>
                  <a:pt x="197890" y="168788"/>
                </a:cubicBezTo>
                <a:cubicBezTo>
                  <a:pt x="196448" y="167713"/>
                  <a:pt x="195727" y="166280"/>
                  <a:pt x="195727" y="164846"/>
                </a:cubicBezTo>
                <a:lnTo>
                  <a:pt x="195727" y="136177"/>
                </a:lnTo>
                <a:lnTo>
                  <a:pt x="4686" y="136177"/>
                </a:lnTo>
                <a:cubicBezTo>
                  <a:pt x="3604" y="136177"/>
                  <a:pt x="2163" y="135819"/>
                  <a:pt x="1081" y="135102"/>
                </a:cubicBezTo>
                <a:cubicBezTo>
                  <a:pt x="360" y="134027"/>
                  <a:pt x="0" y="132952"/>
                  <a:pt x="0" y="131518"/>
                </a:cubicBezTo>
                <a:lnTo>
                  <a:pt x="0" y="4659"/>
                </a:lnTo>
                <a:cubicBezTo>
                  <a:pt x="0" y="2150"/>
                  <a:pt x="2163" y="0"/>
                  <a:pt x="4686" y="0"/>
                </a:cubicBezTo>
                <a:close/>
              </a:path>
            </a:pathLst>
          </a:custGeom>
          <a:solidFill>
            <a:schemeClr val="accent1"/>
          </a:solidFill>
          <a:ln>
            <a:noFill/>
          </a:ln>
          <a:effectLst/>
        </p:spPr>
        <p:txBody>
          <a:bodyPr anchor="ctr"/>
          <a:lstStyle/>
          <a:p>
            <a:pPr defTabSz="914217"/>
            <a:endParaRPr lang="en-US" dirty="0">
              <a:solidFill>
                <a:srgbClr val="272727"/>
              </a:solidFill>
              <a:latin typeface="Lato Light" panose="020F0502020204030203" pitchFamily="34" charset="0"/>
            </a:endParaRPr>
          </a:p>
        </p:txBody>
      </p:sp>
      <p:sp>
        <p:nvSpPr>
          <p:cNvPr id="63" name="Freeform 876">
            <a:extLst>
              <a:ext uri="{FF2B5EF4-FFF2-40B4-BE49-F238E27FC236}">
                <a16:creationId xmlns:a16="http://schemas.microsoft.com/office/drawing/2014/main" id="{39C02C75-B6BA-054B-B709-2B3C80801FB8}"/>
              </a:ext>
            </a:extLst>
          </p:cNvPr>
          <p:cNvSpPr>
            <a:spLocks noChangeArrowheads="1"/>
          </p:cNvSpPr>
          <p:nvPr/>
        </p:nvSpPr>
        <p:spPr bwMode="auto">
          <a:xfrm>
            <a:off x="1620067" y="4600923"/>
            <a:ext cx="488304" cy="485513"/>
          </a:xfrm>
          <a:custGeom>
            <a:avLst/>
            <a:gdLst>
              <a:gd name="T0" fmla="*/ 1721386 w 306029"/>
              <a:gd name="T1" fmla="*/ 2324843 h 304439"/>
              <a:gd name="T2" fmla="*/ 1673609 w 306029"/>
              <a:gd name="T3" fmla="*/ 3303643 h 304439"/>
              <a:gd name="T4" fmla="*/ 1621839 w 306029"/>
              <a:gd name="T5" fmla="*/ 2324843 h 304439"/>
              <a:gd name="T6" fmla="*/ 2631332 w 306029"/>
              <a:gd name="T7" fmla="*/ 1954519 h 304439"/>
              <a:gd name="T8" fmla="*/ 2041176 w 306029"/>
              <a:gd name="T9" fmla="*/ 2645047 h 304439"/>
              <a:gd name="T10" fmla="*/ 1974727 w 306029"/>
              <a:gd name="T11" fmla="*/ 2613485 h 304439"/>
              <a:gd name="T12" fmla="*/ 2564880 w 306029"/>
              <a:gd name="T13" fmla="*/ 1982150 h 304439"/>
              <a:gd name="T14" fmla="*/ 711977 w 306029"/>
              <a:gd name="T15" fmla="*/ 1954519 h 304439"/>
              <a:gd name="T16" fmla="*/ 1337304 w 306029"/>
              <a:gd name="T17" fmla="*/ 2550348 h 304439"/>
              <a:gd name="T18" fmla="*/ 1317765 w 306029"/>
              <a:gd name="T19" fmla="*/ 2649000 h 304439"/>
              <a:gd name="T20" fmla="*/ 680710 w 306029"/>
              <a:gd name="T21" fmla="*/ 2017658 h 304439"/>
              <a:gd name="T22" fmla="*/ 3016716 w 306029"/>
              <a:gd name="T23" fmla="*/ 1946632 h 304439"/>
              <a:gd name="T24" fmla="*/ 3067253 w 306029"/>
              <a:gd name="T25" fmla="*/ 2994808 h 304439"/>
              <a:gd name="T26" fmla="*/ 2013568 w 306029"/>
              <a:gd name="T27" fmla="*/ 3045266 h 304439"/>
              <a:gd name="T28" fmla="*/ 2013568 w 306029"/>
              <a:gd name="T29" fmla="*/ 2948223 h 304439"/>
              <a:gd name="T30" fmla="*/ 2966170 w 306029"/>
              <a:gd name="T31" fmla="*/ 1997103 h 304439"/>
              <a:gd name="T32" fmla="*/ 309359 w 306029"/>
              <a:gd name="T33" fmla="*/ 1946632 h 304439"/>
              <a:gd name="T34" fmla="*/ 359896 w 306029"/>
              <a:gd name="T35" fmla="*/ 2948223 h 304439"/>
              <a:gd name="T36" fmla="*/ 1359150 w 306029"/>
              <a:gd name="T37" fmla="*/ 2994808 h 304439"/>
              <a:gd name="T38" fmla="*/ 309359 w 306029"/>
              <a:gd name="T39" fmla="*/ 3045266 h 304439"/>
              <a:gd name="T40" fmla="*/ 258813 w 306029"/>
              <a:gd name="T41" fmla="*/ 1997103 h 304439"/>
              <a:gd name="T42" fmla="*/ 2345528 w 306029"/>
              <a:gd name="T43" fmla="*/ 1602094 h 304439"/>
              <a:gd name="T44" fmla="*/ 3326052 w 306029"/>
              <a:gd name="T45" fmla="*/ 1651857 h 304439"/>
              <a:gd name="T46" fmla="*/ 2345528 w 306029"/>
              <a:gd name="T47" fmla="*/ 1701629 h 304439"/>
              <a:gd name="T48" fmla="*/ 2345528 w 306029"/>
              <a:gd name="T49" fmla="*/ 1602094 h 304439"/>
              <a:gd name="T50" fmla="*/ 980527 w 306029"/>
              <a:gd name="T51" fmla="*/ 1602094 h 304439"/>
              <a:gd name="T52" fmla="*/ 980527 w 306029"/>
              <a:gd name="T53" fmla="*/ 1701629 h 304439"/>
              <a:gd name="T54" fmla="*/ 0 w 306029"/>
              <a:gd name="T55" fmla="*/ 1651857 h 304439"/>
              <a:gd name="T56" fmla="*/ 1673609 w 306029"/>
              <a:gd name="T57" fmla="*/ 1321429 h 304439"/>
              <a:gd name="T58" fmla="*/ 1673609 w 306029"/>
              <a:gd name="T59" fmla="*/ 1982192 h 304439"/>
              <a:gd name="T60" fmla="*/ 1673609 w 306029"/>
              <a:gd name="T61" fmla="*/ 1321429 h 304439"/>
              <a:gd name="T62" fmla="*/ 2101018 w 306029"/>
              <a:gd name="T63" fmla="*/ 1651804 h 304439"/>
              <a:gd name="T64" fmla="*/ 1242263 w 306029"/>
              <a:gd name="T65" fmla="*/ 1651804 h 304439"/>
              <a:gd name="T66" fmla="*/ 2041176 w 306029"/>
              <a:gd name="T67" fmla="*/ 666395 h 304439"/>
              <a:gd name="T68" fmla="*/ 2631332 w 306029"/>
              <a:gd name="T69" fmla="*/ 1353073 h 304439"/>
              <a:gd name="T70" fmla="*/ 2564880 w 306029"/>
              <a:gd name="T71" fmla="*/ 1325605 h 304439"/>
              <a:gd name="T72" fmla="*/ 1974727 w 306029"/>
              <a:gd name="T73" fmla="*/ 693864 h 304439"/>
              <a:gd name="T74" fmla="*/ 1302125 w 306029"/>
              <a:gd name="T75" fmla="*/ 666395 h 304439"/>
              <a:gd name="T76" fmla="*/ 1337304 w 306029"/>
              <a:gd name="T77" fmla="*/ 760570 h 304439"/>
              <a:gd name="T78" fmla="*/ 727609 w 306029"/>
              <a:gd name="T79" fmla="*/ 1356989 h 304439"/>
              <a:gd name="T80" fmla="*/ 680710 w 306029"/>
              <a:gd name="T81" fmla="*/ 1286369 h 304439"/>
              <a:gd name="T82" fmla="*/ 2013568 w 306029"/>
              <a:gd name="T83" fmla="*/ 241180 h 304439"/>
              <a:gd name="T84" fmla="*/ 3067253 w 306029"/>
              <a:gd name="T85" fmla="*/ 291650 h 304439"/>
              <a:gd name="T86" fmla="*/ 3016716 w 306029"/>
              <a:gd name="T87" fmla="*/ 1339814 h 304439"/>
              <a:gd name="T88" fmla="*/ 2966170 w 306029"/>
              <a:gd name="T89" fmla="*/ 342105 h 304439"/>
              <a:gd name="T90" fmla="*/ 1966911 w 306029"/>
              <a:gd name="T91" fmla="*/ 291650 h 304439"/>
              <a:gd name="T92" fmla="*/ 309359 w 306029"/>
              <a:gd name="T93" fmla="*/ 241180 h 304439"/>
              <a:gd name="T94" fmla="*/ 1359150 w 306029"/>
              <a:gd name="T95" fmla="*/ 291650 h 304439"/>
              <a:gd name="T96" fmla="*/ 359896 w 306029"/>
              <a:gd name="T97" fmla="*/ 342105 h 304439"/>
              <a:gd name="T98" fmla="*/ 309359 w 306029"/>
              <a:gd name="T99" fmla="*/ 1339814 h 304439"/>
              <a:gd name="T100" fmla="*/ 258813 w 306029"/>
              <a:gd name="T101" fmla="*/ 291650 h 304439"/>
              <a:gd name="T102" fmla="*/ 1673609 w 306029"/>
              <a:gd name="T103" fmla="*/ 0 h 304439"/>
              <a:gd name="T104" fmla="*/ 1721386 w 306029"/>
              <a:gd name="T105" fmla="*/ 982721 h 304439"/>
              <a:gd name="T106" fmla="*/ 1621839 w 306029"/>
              <a:gd name="T107" fmla="*/ 982721 h 304439"/>
              <a:gd name="T108" fmla="*/ 1673609 w 306029"/>
              <a:gd name="T109" fmla="*/ 0 h 30443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06029" h="304439">
                <a:moveTo>
                  <a:pt x="153988" y="209550"/>
                </a:moveTo>
                <a:cubicBezTo>
                  <a:pt x="156552" y="209550"/>
                  <a:pt x="158384" y="211715"/>
                  <a:pt x="158384" y="214240"/>
                </a:cubicBezTo>
                <a:lnTo>
                  <a:pt x="158384" y="299749"/>
                </a:lnTo>
                <a:cubicBezTo>
                  <a:pt x="158384" y="302635"/>
                  <a:pt x="156552" y="304439"/>
                  <a:pt x="153988" y="304439"/>
                </a:cubicBezTo>
                <a:cubicBezTo>
                  <a:pt x="151057" y="304439"/>
                  <a:pt x="149225" y="302635"/>
                  <a:pt x="149225" y="299749"/>
                </a:cubicBezTo>
                <a:lnTo>
                  <a:pt x="149225" y="214240"/>
                </a:lnTo>
                <a:cubicBezTo>
                  <a:pt x="149225" y="211715"/>
                  <a:pt x="151057" y="209550"/>
                  <a:pt x="153988" y="209550"/>
                </a:cubicBezTo>
                <a:close/>
                <a:moveTo>
                  <a:pt x="242108" y="180114"/>
                </a:moveTo>
                <a:cubicBezTo>
                  <a:pt x="244625" y="180842"/>
                  <a:pt x="245704" y="183751"/>
                  <a:pt x="244625" y="185932"/>
                </a:cubicBezTo>
                <a:cubicBezTo>
                  <a:pt x="234915" y="212840"/>
                  <a:pt x="214059" y="233567"/>
                  <a:pt x="187808" y="243748"/>
                </a:cubicBezTo>
                <a:cubicBezTo>
                  <a:pt x="187088" y="244112"/>
                  <a:pt x="186729" y="244112"/>
                  <a:pt x="186010" y="244112"/>
                </a:cubicBezTo>
                <a:cubicBezTo>
                  <a:pt x="184212" y="244112"/>
                  <a:pt x="182414" y="243021"/>
                  <a:pt x="181694" y="240839"/>
                </a:cubicBezTo>
                <a:cubicBezTo>
                  <a:pt x="180975" y="238657"/>
                  <a:pt x="182054" y="235748"/>
                  <a:pt x="184571" y="235021"/>
                </a:cubicBezTo>
                <a:cubicBezTo>
                  <a:pt x="208305" y="225931"/>
                  <a:pt x="227004" y="207022"/>
                  <a:pt x="235994" y="182660"/>
                </a:cubicBezTo>
                <a:cubicBezTo>
                  <a:pt x="237073" y="180114"/>
                  <a:pt x="239590" y="179387"/>
                  <a:pt x="242108" y="180114"/>
                </a:cubicBezTo>
                <a:close/>
                <a:moveTo>
                  <a:pt x="65509" y="180114"/>
                </a:moveTo>
                <a:cubicBezTo>
                  <a:pt x="67666" y="179387"/>
                  <a:pt x="70543" y="180478"/>
                  <a:pt x="71262" y="182660"/>
                </a:cubicBezTo>
                <a:cubicBezTo>
                  <a:pt x="80252" y="207022"/>
                  <a:pt x="98951" y="225931"/>
                  <a:pt x="123045" y="235021"/>
                </a:cubicBezTo>
                <a:cubicBezTo>
                  <a:pt x="125202" y="235748"/>
                  <a:pt x="126641" y="238657"/>
                  <a:pt x="125562" y="240839"/>
                </a:cubicBezTo>
                <a:cubicBezTo>
                  <a:pt x="124843" y="243021"/>
                  <a:pt x="123045" y="244112"/>
                  <a:pt x="121247" y="244112"/>
                </a:cubicBezTo>
                <a:cubicBezTo>
                  <a:pt x="120887" y="244112"/>
                  <a:pt x="120168" y="244112"/>
                  <a:pt x="119808" y="243748"/>
                </a:cubicBezTo>
                <a:cubicBezTo>
                  <a:pt x="93198" y="233567"/>
                  <a:pt x="72701" y="212840"/>
                  <a:pt x="62632" y="185932"/>
                </a:cubicBezTo>
                <a:cubicBezTo>
                  <a:pt x="61913" y="183751"/>
                  <a:pt x="62992" y="180842"/>
                  <a:pt x="65509" y="180114"/>
                </a:cubicBezTo>
                <a:close/>
                <a:moveTo>
                  <a:pt x="277567" y="179387"/>
                </a:moveTo>
                <a:cubicBezTo>
                  <a:pt x="280071" y="179387"/>
                  <a:pt x="282217" y="181534"/>
                  <a:pt x="282217" y="184038"/>
                </a:cubicBezTo>
                <a:lnTo>
                  <a:pt x="282217" y="275979"/>
                </a:lnTo>
                <a:cubicBezTo>
                  <a:pt x="282217" y="278483"/>
                  <a:pt x="280071" y="280629"/>
                  <a:pt x="277567" y="280629"/>
                </a:cubicBezTo>
                <a:lnTo>
                  <a:pt x="185268" y="280629"/>
                </a:lnTo>
                <a:cubicBezTo>
                  <a:pt x="182764" y="280629"/>
                  <a:pt x="180975" y="278483"/>
                  <a:pt x="180975" y="275979"/>
                </a:cubicBezTo>
                <a:cubicBezTo>
                  <a:pt x="180975" y="273474"/>
                  <a:pt x="182764" y="271686"/>
                  <a:pt x="185268" y="271686"/>
                </a:cubicBezTo>
                <a:lnTo>
                  <a:pt x="272916" y="271686"/>
                </a:lnTo>
                <a:lnTo>
                  <a:pt x="272916" y="184038"/>
                </a:lnTo>
                <a:cubicBezTo>
                  <a:pt x="272916" y="181534"/>
                  <a:pt x="275062" y="179387"/>
                  <a:pt x="277567" y="179387"/>
                </a:cubicBezTo>
                <a:close/>
                <a:moveTo>
                  <a:pt x="28464" y="179387"/>
                </a:moveTo>
                <a:cubicBezTo>
                  <a:pt x="30968" y="179387"/>
                  <a:pt x="33114" y="181534"/>
                  <a:pt x="33114" y="184038"/>
                </a:cubicBezTo>
                <a:lnTo>
                  <a:pt x="33114" y="271686"/>
                </a:lnTo>
                <a:lnTo>
                  <a:pt x="120405" y="271686"/>
                </a:lnTo>
                <a:cubicBezTo>
                  <a:pt x="122909" y="271686"/>
                  <a:pt x="125055" y="273474"/>
                  <a:pt x="125055" y="275979"/>
                </a:cubicBezTo>
                <a:cubicBezTo>
                  <a:pt x="125055" y="278483"/>
                  <a:pt x="122909" y="280629"/>
                  <a:pt x="120405" y="280629"/>
                </a:cubicBezTo>
                <a:lnTo>
                  <a:pt x="28464" y="280629"/>
                </a:lnTo>
                <a:cubicBezTo>
                  <a:pt x="25959" y="280629"/>
                  <a:pt x="23813" y="278483"/>
                  <a:pt x="23813" y="275979"/>
                </a:cubicBezTo>
                <a:lnTo>
                  <a:pt x="23813" y="184038"/>
                </a:lnTo>
                <a:cubicBezTo>
                  <a:pt x="23813" y="181534"/>
                  <a:pt x="25959" y="179387"/>
                  <a:pt x="28464" y="179387"/>
                </a:cubicBezTo>
                <a:close/>
                <a:moveTo>
                  <a:pt x="215811" y="147637"/>
                </a:moveTo>
                <a:lnTo>
                  <a:pt x="301356" y="147637"/>
                </a:lnTo>
                <a:cubicBezTo>
                  <a:pt x="303872" y="147637"/>
                  <a:pt x="306029" y="149754"/>
                  <a:pt x="306029" y="152223"/>
                </a:cubicBezTo>
                <a:cubicBezTo>
                  <a:pt x="306029" y="154693"/>
                  <a:pt x="303872" y="156809"/>
                  <a:pt x="301356" y="156809"/>
                </a:cubicBezTo>
                <a:lnTo>
                  <a:pt x="215811" y="156809"/>
                </a:lnTo>
                <a:cubicBezTo>
                  <a:pt x="213295" y="156809"/>
                  <a:pt x="211138" y="154693"/>
                  <a:pt x="211138" y="152223"/>
                </a:cubicBezTo>
                <a:cubicBezTo>
                  <a:pt x="211138" y="149754"/>
                  <a:pt x="213295" y="147637"/>
                  <a:pt x="215811" y="147637"/>
                </a:cubicBezTo>
                <a:close/>
                <a:moveTo>
                  <a:pt x="4673" y="147637"/>
                </a:moveTo>
                <a:lnTo>
                  <a:pt x="90218" y="147637"/>
                </a:lnTo>
                <a:cubicBezTo>
                  <a:pt x="92734" y="147637"/>
                  <a:pt x="94890" y="149754"/>
                  <a:pt x="94890" y="152223"/>
                </a:cubicBezTo>
                <a:cubicBezTo>
                  <a:pt x="94890" y="154693"/>
                  <a:pt x="92734" y="156809"/>
                  <a:pt x="90218" y="156809"/>
                </a:cubicBezTo>
                <a:lnTo>
                  <a:pt x="4673" y="156809"/>
                </a:lnTo>
                <a:cubicBezTo>
                  <a:pt x="2156" y="156809"/>
                  <a:pt x="0" y="154693"/>
                  <a:pt x="0" y="152223"/>
                </a:cubicBezTo>
                <a:cubicBezTo>
                  <a:pt x="0" y="149754"/>
                  <a:pt x="2156" y="147637"/>
                  <a:pt x="4673" y="147637"/>
                </a:cubicBezTo>
                <a:close/>
                <a:moveTo>
                  <a:pt x="153988" y="121773"/>
                </a:moveTo>
                <a:cubicBezTo>
                  <a:pt x="137030" y="121773"/>
                  <a:pt x="123681" y="135546"/>
                  <a:pt x="123681" y="152218"/>
                </a:cubicBezTo>
                <a:cubicBezTo>
                  <a:pt x="123681" y="168891"/>
                  <a:pt x="137030" y="182664"/>
                  <a:pt x="153988" y="182664"/>
                </a:cubicBezTo>
                <a:cubicBezTo>
                  <a:pt x="170223" y="182664"/>
                  <a:pt x="183934" y="168891"/>
                  <a:pt x="183934" y="152218"/>
                </a:cubicBezTo>
                <a:cubicBezTo>
                  <a:pt x="183934" y="135546"/>
                  <a:pt x="170223" y="121773"/>
                  <a:pt x="153988" y="121773"/>
                </a:cubicBezTo>
                <a:close/>
                <a:moveTo>
                  <a:pt x="153988" y="112712"/>
                </a:moveTo>
                <a:cubicBezTo>
                  <a:pt x="175275" y="112712"/>
                  <a:pt x="193314" y="130472"/>
                  <a:pt x="193314" y="152218"/>
                </a:cubicBezTo>
                <a:cubicBezTo>
                  <a:pt x="193314" y="173965"/>
                  <a:pt x="175275" y="191725"/>
                  <a:pt x="153988" y="191725"/>
                </a:cubicBezTo>
                <a:cubicBezTo>
                  <a:pt x="131979" y="191725"/>
                  <a:pt x="114300" y="173965"/>
                  <a:pt x="114300" y="152218"/>
                </a:cubicBezTo>
                <a:cubicBezTo>
                  <a:pt x="114300" y="130472"/>
                  <a:pt x="131979" y="112712"/>
                  <a:pt x="153988" y="112712"/>
                </a:cubicBezTo>
                <a:close/>
                <a:moveTo>
                  <a:pt x="187808" y="61410"/>
                </a:moveTo>
                <a:cubicBezTo>
                  <a:pt x="214059" y="71173"/>
                  <a:pt x="234915" y="92145"/>
                  <a:pt x="244984" y="118542"/>
                </a:cubicBezTo>
                <a:cubicBezTo>
                  <a:pt x="245704" y="121073"/>
                  <a:pt x="244625" y="123604"/>
                  <a:pt x="242108" y="124689"/>
                </a:cubicBezTo>
                <a:cubicBezTo>
                  <a:pt x="241388" y="124689"/>
                  <a:pt x="241029" y="125050"/>
                  <a:pt x="240309" y="125050"/>
                </a:cubicBezTo>
                <a:cubicBezTo>
                  <a:pt x="238511" y="125050"/>
                  <a:pt x="236713" y="123604"/>
                  <a:pt x="235994" y="122158"/>
                </a:cubicBezTo>
                <a:cubicBezTo>
                  <a:pt x="227004" y="97931"/>
                  <a:pt x="208305" y="79128"/>
                  <a:pt x="184571" y="70088"/>
                </a:cubicBezTo>
                <a:cubicBezTo>
                  <a:pt x="182054" y="69003"/>
                  <a:pt x="180975" y="66472"/>
                  <a:pt x="181694" y="63941"/>
                </a:cubicBezTo>
                <a:cubicBezTo>
                  <a:pt x="182773" y="61771"/>
                  <a:pt x="185290" y="60325"/>
                  <a:pt x="187808" y="61410"/>
                </a:cubicBezTo>
                <a:close/>
                <a:moveTo>
                  <a:pt x="119808" y="61410"/>
                </a:moveTo>
                <a:cubicBezTo>
                  <a:pt x="121966" y="60325"/>
                  <a:pt x="124843" y="61771"/>
                  <a:pt x="125562" y="63941"/>
                </a:cubicBezTo>
                <a:cubicBezTo>
                  <a:pt x="126641" y="66472"/>
                  <a:pt x="125202" y="69003"/>
                  <a:pt x="123045" y="70088"/>
                </a:cubicBezTo>
                <a:cubicBezTo>
                  <a:pt x="98951" y="79128"/>
                  <a:pt x="80252" y="97931"/>
                  <a:pt x="71262" y="122158"/>
                </a:cubicBezTo>
                <a:cubicBezTo>
                  <a:pt x="70903" y="123604"/>
                  <a:pt x="69105" y="125050"/>
                  <a:pt x="66947" y="125050"/>
                </a:cubicBezTo>
                <a:cubicBezTo>
                  <a:pt x="66588" y="125050"/>
                  <a:pt x="65868" y="124689"/>
                  <a:pt x="65509" y="124689"/>
                </a:cubicBezTo>
                <a:cubicBezTo>
                  <a:pt x="62992" y="123604"/>
                  <a:pt x="61913" y="121073"/>
                  <a:pt x="62632" y="118542"/>
                </a:cubicBezTo>
                <a:cubicBezTo>
                  <a:pt x="72701" y="92145"/>
                  <a:pt x="93198" y="71173"/>
                  <a:pt x="119808" y="61410"/>
                </a:cubicBezTo>
                <a:close/>
                <a:moveTo>
                  <a:pt x="185268" y="22225"/>
                </a:moveTo>
                <a:lnTo>
                  <a:pt x="277567" y="22225"/>
                </a:lnTo>
                <a:cubicBezTo>
                  <a:pt x="280071" y="22225"/>
                  <a:pt x="282217" y="24371"/>
                  <a:pt x="282217" y="26876"/>
                </a:cubicBezTo>
                <a:lnTo>
                  <a:pt x="282217" y="118817"/>
                </a:lnTo>
                <a:cubicBezTo>
                  <a:pt x="282217" y="121321"/>
                  <a:pt x="280071" y="123467"/>
                  <a:pt x="277567" y="123467"/>
                </a:cubicBezTo>
                <a:cubicBezTo>
                  <a:pt x="275062" y="123467"/>
                  <a:pt x="272916" y="121321"/>
                  <a:pt x="272916" y="118817"/>
                </a:cubicBezTo>
                <a:lnTo>
                  <a:pt x="272916" y="31526"/>
                </a:lnTo>
                <a:lnTo>
                  <a:pt x="185268" y="31526"/>
                </a:lnTo>
                <a:cubicBezTo>
                  <a:pt x="182764" y="31526"/>
                  <a:pt x="180975" y="29380"/>
                  <a:pt x="180975" y="26876"/>
                </a:cubicBezTo>
                <a:cubicBezTo>
                  <a:pt x="180975" y="24371"/>
                  <a:pt x="182764" y="22225"/>
                  <a:pt x="185268" y="22225"/>
                </a:cubicBezTo>
                <a:close/>
                <a:moveTo>
                  <a:pt x="28464" y="22225"/>
                </a:moveTo>
                <a:lnTo>
                  <a:pt x="120405" y="22225"/>
                </a:lnTo>
                <a:cubicBezTo>
                  <a:pt x="122909" y="22225"/>
                  <a:pt x="125055" y="24371"/>
                  <a:pt x="125055" y="26876"/>
                </a:cubicBezTo>
                <a:cubicBezTo>
                  <a:pt x="125055" y="29380"/>
                  <a:pt x="122909" y="31526"/>
                  <a:pt x="120405" y="31526"/>
                </a:cubicBezTo>
                <a:lnTo>
                  <a:pt x="33114" y="31526"/>
                </a:lnTo>
                <a:lnTo>
                  <a:pt x="33114" y="118817"/>
                </a:lnTo>
                <a:cubicBezTo>
                  <a:pt x="33114" y="121321"/>
                  <a:pt x="30968" y="123467"/>
                  <a:pt x="28464" y="123467"/>
                </a:cubicBezTo>
                <a:cubicBezTo>
                  <a:pt x="25959" y="123467"/>
                  <a:pt x="23813" y="121321"/>
                  <a:pt x="23813" y="118817"/>
                </a:cubicBezTo>
                <a:lnTo>
                  <a:pt x="23813" y="26876"/>
                </a:lnTo>
                <a:cubicBezTo>
                  <a:pt x="23813" y="24371"/>
                  <a:pt x="25959" y="22225"/>
                  <a:pt x="28464" y="22225"/>
                </a:cubicBezTo>
                <a:close/>
                <a:moveTo>
                  <a:pt x="153988" y="0"/>
                </a:moveTo>
                <a:cubicBezTo>
                  <a:pt x="156552" y="0"/>
                  <a:pt x="158384" y="1804"/>
                  <a:pt x="158384" y="4690"/>
                </a:cubicBezTo>
                <a:lnTo>
                  <a:pt x="158384" y="90560"/>
                </a:lnTo>
                <a:cubicBezTo>
                  <a:pt x="158384" y="92724"/>
                  <a:pt x="156552" y="94889"/>
                  <a:pt x="153988" y="94889"/>
                </a:cubicBezTo>
                <a:cubicBezTo>
                  <a:pt x="151057" y="94889"/>
                  <a:pt x="149225" y="92724"/>
                  <a:pt x="149225" y="90560"/>
                </a:cubicBezTo>
                <a:lnTo>
                  <a:pt x="149225" y="4690"/>
                </a:lnTo>
                <a:cubicBezTo>
                  <a:pt x="149225" y="1804"/>
                  <a:pt x="151057" y="0"/>
                  <a:pt x="153988" y="0"/>
                </a:cubicBezTo>
                <a:close/>
              </a:path>
            </a:pathLst>
          </a:custGeom>
          <a:solidFill>
            <a:schemeClr val="accent2"/>
          </a:solidFill>
          <a:ln>
            <a:noFill/>
          </a:ln>
          <a:effectLst/>
        </p:spPr>
        <p:txBody>
          <a:bodyPr anchor="ctr"/>
          <a:lstStyle/>
          <a:p>
            <a:pPr defTabSz="914217"/>
            <a:endParaRPr lang="en-US" dirty="0">
              <a:solidFill>
                <a:srgbClr val="272727"/>
              </a:solidFill>
              <a:latin typeface="Lato Light" panose="020F0502020204030203" pitchFamily="34" charset="0"/>
            </a:endParaRPr>
          </a:p>
        </p:txBody>
      </p:sp>
      <p:sp>
        <p:nvSpPr>
          <p:cNvPr id="64" name="Freeform 877">
            <a:extLst>
              <a:ext uri="{FF2B5EF4-FFF2-40B4-BE49-F238E27FC236}">
                <a16:creationId xmlns:a16="http://schemas.microsoft.com/office/drawing/2014/main" id="{4F3893C3-FCE4-7E4F-B1FB-5840DE9E2FDF}"/>
              </a:ext>
            </a:extLst>
          </p:cNvPr>
          <p:cNvSpPr>
            <a:spLocks noChangeArrowheads="1"/>
          </p:cNvSpPr>
          <p:nvPr/>
        </p:nvSpPr>
        <p:spPr bwMode="auto">
          <a:xfrm>
            <a:off x="10092872" y="2667353"/>
            <a:ext cx="488304" cy="484117"/>
          </a:xfrm>
          <a:custGeom>
            <a:avLst/>
            <a:gdLst>
              <a:gd name="T0" fmla="*/ 2808976 w 306027"/>
              <a:gd name="T1" fmla="*/ 2752136 h 302853"/>
              <a:gd name="T2" fmla="*/ 505382 w 306027"/>
              <a:gd name="T3" fmla="*/ 2767843 h 302853"/>
              <a:gd name="T4" fmla="*/ 101859 w 306027"/>
              <a:gd name="T5" fmla="*/ 2308499 h 302853"/>
              <a:gd name="T6" fmla="*/ 3228156 w 306027"/>
              <a:gd name="T7" fmla="*/ 3207549 h 302853"/>
              <a:gd name="T8" fmla="*/ 2217404 w 306027"/>
              <a:gd name="T9" fmla="*/ 1448701 h 302853"/>
              <a:gd name="T10" fmla="*/ 2421129 w 306027"/>
              <a:gd name="T11" fmla="*/ 2084711 h 302853"/>
              <a:gd name="T12" fmla="*/ 2636595 w 306027"/>
              <a:gd name="T13" fmla="*/ 2037598 h 302853"/>
              <a:gd name="T14" fmla="*/ 2217404 w 306027"/>
              <a:gd name="T15" fmla="*/ 1448701 h 302853"/>
              <a:gd name="T16" fmla="*/ 2272248 w 306027"/>
              <a:gd name="T17" fmla="*/ 1366250 h 302853"/>
              <a:gd name="T18" fmla="*/ 2707111 w 306027"/>
              <a:gd name="T19" fmla="*/ 2108270 h 302853"/>
              <a:gd name="T20" fmla="*/ 2503393 w 306027"/>
              <a:gd name="T21" fmla="*/ 2218196 h 302853"/>
              <a:gd name="T22" fmla="*/ 1915748 w 306027"/>
              <a:gd name="T23" fmla="*/ 1723513 h 302853"/>
              <a:gd name="T24" fmla="*/ 673837 w 306027"/>
              <a:gd name="T25" fmla="*/ 1370173 h 302853"/>
              <a:gd name="T26" fmla="*/ 2048937 w 306027"/>
              <a:gd name="T27" fmla="*/ 2120042 h 302853"/>
              <a:gd name="T28" fmla="*/ 2048937 w 306027"/>
              <a:gd name="T29" fmla="*/ 2218196 h 302853"/>
              <a:gd name="T30" fmla="*/ 528890 w 306027"/>
              <a:gd name="T31" fmla="*/ 2665760 h 302853"/>
              <a:gd name="T32" fmla="*/ 3161569 w 306027"/>
              <a:gd name="T33" fmla="*/ 2218196 h 302853"/>
              <a:gd name="T34" fmla="*/ 2910824 w 306027"/>
              <a:gd name="T35" fmla="*/ 2167153 h 302853"/>
              <a:gd name="T36" fmla="*/ 3177230 w 306027"/>
              <a:gd name="T37" fmla="*/ 2120042 h 302853"/>
              <a:gd name="T38" fmla="*/ 2311428 w 306027"/>
              <a:gd name="T39" fmla="*/ 1287727 h 302853"/>
              <a:gd name="T40" fmla="*/ 998601 w 306027"/>
              <a:gd name="T41" fmla="*/ 919473 h 302853"/>
              <a:gd name="T42" fmla="*/ 1934583 w 306027"/>
              <a:gd name="T43" fmla="*/ 919473 h 302853"/>
              <a:gd name="T44" fmla="*/ 1466595 w 306027"/>
              <a:gd name="T45" fmla="*/ 346971 h 302853"/>
              <a:gd name="T46" fmla="*/ 1466595 w 306027"/>
              <a:gd name="T47" fmla="*/ 1488046 h 302853"/>
              <a:gd name="T48" fmla="*/ 1466595 w 306027"/>
              <a:gd name="T49" fmla="*/ 346971 h 302853"/>
              <a:gd name="T50" fmla="*/ 654252 w 306027"/>
              <a:gd name="T51" fmla="*/ 918685 h 302853"/>
              <a:gd name="T52" fmla="*/ 2287922 w 306027"/>
              <a:gd name="T53" fmla="*/ 918685 h 302853"/>
              <a:gd name="T54" fmla="*/ 1473041 w 306027"/>
              <a:gd name="T55" fmla="*/ 0 h 302853"/>
              <a:gd name="T56" fmla="*/ 2350604 w 306027"/>
              <a:gd name="T57" fmla="*/ 1189586 h 302853"/>
              <a:gd name="T58" fmla="*/ 2664018 w 306027"/>
              <a:gd name="T59" fmla="*/ 1209207 h 302853"/>
              <a:gd name="T60" fmla="*/ 3318274 w 306027"/>
              <a:gd name="T61" fmla="*/ 2147524 h 302853"/>
              <a:gd name="T62" fmla="*/ 3326106 w 306027"/>
              <a:gd name="T63" fmla="*/ 2163230 h 302853"/>
              <a:gd name="T64" fmla="*/ 3326106 w 306027"/>
              <a:gd name="T65" fmla="*/ 3258592 h 302853"/>
              <a:gd name="T66" fmla="*/ 50933 w 306027"/>
              <a:gd name="T67" fmla="*/ 3309627 h 302853"/>
              <a:gd name="T68" fmla="*/ 0 w 306027"/>
              <a:gd name="T69" fmla="*/ 2167153 h 302853"/>
              <a:gd name="T70" fmla="*/ 3925 w 306027"/>
              <a:gd name="T71" fmla="*/ 2155382 h 302853"/>
              <a:gd name="T72" fmla="*/ 11749 w 306027"/>
              <a:gd name="T73" fmla="*/ 2139677 h 302853"/>
              <a:gd name="T74" fmla="*/ 556315 w 306027"/>
              <a:gd name="T75" fmla="*/ 918685 h 30285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06027" h="302853">
                <a:moveTo>
                  <a:pt x="297015" y="210165"/>
                </a:moveTo>
                <a:lnTo>
                  <a:pt x="258447" y="251839"/>
                </a:lnTo>
                <a:cubicBezTo>
                  <a:pt x="257726" y="252557"/>
                  <a:pt x="256284" y="253276"/>
                  <a:pt x="255202" y="253276"/>
                </a:cubicBezTo>
                <a:lnTo>
                  <a:pt x="46499" y="253276"/>
                </a:lnTo>
                <a:cubicBezTo>
                  <a:pt x="45057" y="253276"/>
                  <a:pt x="43976" y="252557"/>
                  <a:pt x="42894" y="251839"/>
                </a:cubicBezTo>
                <a:lnTo>
                  <a:pt x="9372" y="211243"/>
                </a:lnTo>
                <a:lnTo>
                  <a:pt x="9372" y="293512"/>
                </a:lnTo>
                <a:lnTo>
                  <a:pt x="297015" y="293512"/>
                </a:lnTo>
                <a:lnTo>
                  <a:pt x="297015" y="210165"/>
                </a:lnTo>
                <a:close/>
                <a:moveTo>
                  <a:pt x="204018" y="132566"/>
                </a:moveTo>
                <a:cubicBezTo>
                  <a:pt x="198611" y="140110"/>
                  <a:pt x="192123" y="146936"/>
                  <a:pt x="184553" y="152325"/>
                </a:cubicBezTo>
                <a:lnTo>
                  <a:pt x="222762" y="190765"/>
                </a:lnTo>
                <a:cubicBezTo>
                  <a:pt x="227087" y="194717"/>
                  <a:pt x="233936" y="194717"/>
                  <a:pt x="238261" y="190765"/>
                </a:cubicBezTo>
                <a:lnTo>
                  <a:pt x="242587" y="186454"/>
                </a:lnTo>
                <a:cubicBezTo>
                  <a:pt x="246912" y="182143"/>
                  <a:pt x="246912" y="175317"/>
                  <a:pt x="242587" y="171006"/>
                </a:cubicBezTo>
                <a:lnTo>
                  <a:pt x="204018" y="132566"/>
                </a:lnTo>
                <a:close/>
                <a:moveTo>
                  <a:pt x="212669" y="117836"/>
                </a:moveTo>
                <a:cubicBezTo>
                  <a:pt x="211587" y="120351"/>
                  <a:pt x="210506" y="122506"/>
                  <a:pt x="209064" y="125021"/>
                </a:cubicBezTo>
                <a:lnTo>
                  <a:pt x="249075" y="164539"/>
                </a:lnTo>
                <a:cubicBezTo>
                  <a:pt x="257005" y="172443"/>
                  <a:pt x="257005" y="185017"/>
                  <a:pt x="249075" y="192921"/>
                </a:cubicBezTo>
                <a:lnTo>
                  <a:pt x="244389" y="197232"/>
                </a:lnTo>
                <a:cubicBezTo>
                  <a:pt x="240784" y="201183"/>
                  <a:pt x="235738" y="202980"/>
                  <a:pt x="230331" y="202980"/>
                </a:cubicBezTo>
                <a:cubicBezTo>
                  <a:pt x="225285" y="202980"/>
                  <a:pt x="220238" y="201183"/>
                  <a:pt x="216273" y="197232"/>
                </a:cubicBezTo>
                <a:lnTo>
                  <a:pt x="176263" y="157713"/>
                </a:lnTo>
                <a:cubicBezTo>
                  <a:pt x="164368" y="164539"/>
                  <a:pt x="150310" y="168132"/>
                  <a:pt x="135531" y="168132"/>
                </a:cubicBezTo>
                <a:cubicBezTo>
                  <a:pt x="103811" y="168132"/>
                  <a:pt x="76777" y="150888"/>
                  <a:pt x="61998" y="125380"/>
                </a:cubicBezTo>
                <a:lnTo>
                  <a:pt x="13697" y="193998"/>
                </a:lnTo>
                <a:lnTo>
                  <a:pt x="188518" y="193998"/>
                </a:lnTo>
                <a:cubicBezTo>
                  <a:pt x="191402" y="193998"/>
                  <a:pt x="193204" y="195795"/>
                  <a:pt x="193204" y="198309"/>
                </a:cubicBezTo>
                <a:cubicBezTo>
                  <a:pt x="193204" y="201183"/>
                  <a:pt x="191402" y="202980"/>
                  <a:pt x="188518" y="202980"/>
                </a:cubicBezTo>
                <a:lnTo>
                  <a:pt x="14779" y="202980"/>
                </a:lnTo>
                <a:lnTo>
                  <a:pt x="48662" y="243935"/>
                </a:lnTo>
                <a:lnTo>
                  <a:pt x="253040" y="243935"/>
                </a:lnTo>
                <a:lnTo>
                  <a:pt x="290888" y="202980"/>
                </a:lnTo>
                <a:lnTo>
                  <a:pt x="272144" y="202980"/>
                </a:lnTo>
                <a:cubicBezTo>
                  <a:pt x="269621" y="202980"/>
                  <a:pt x="267818" y="201183"/>
                  <a:pt x="267818" y="198309"/>
                </a:cubicBezTo>
                <a:cubicBezTo>
                  <a:pt x="267818" y="195795"/>
                  <a:pt x="269621" y="193998"/>
                  <a:pt x="272144" y="193998"/>
                </a:cubicBezTo>
                <a:lnTo>
                  <a:pt x="292329" y="193998"/>
                </a:lnTo>
                <a:lnTo>
                  <a:pt x="238982" y="117836"/>
                </a:lnTo>
                <a:lnTo>
                  <a:pt x="212669" y="117836"/>
                </a:lnTo>
                <a:close/>
                <a:moveTo>
                  <a:pt x="134938" y="41079"/>
                </a:moveTo>
                <a:cubicBezTo>
                  <a:pt x="111256" y="41079"/>
                  <a:pt x="91879" y="60456"/>
                  <a:pt x="91879" y="84138"/>
                </a:cubicBezTo>
                <a:cubicBezTo>
                  <a:pt x="91879" y="107820"/>
                  <a:pt x="111256" y="126837"/>
                  <a:pt x="134938" y="126837"/>
                </a:cubicBezTo>
                <a:cubicBezTo>
                  <a:pt x="158620" y="126837"/>
                  <a:pt x="177996" y="107820"/>
                  <a:pt x="177996" y="84138"/>
                </a:cubicBezTo>
                <a:cubicBezTo>
                  <a:pt x="177996" y="60456"/>
                  <a:pt x="158620" y="41079"/>
                  <a:pt x="134938" y="41079"/>
                </a:cubicBezTo>
                <a:close/>
                <a:moveTo>
                  <a:pt x="134938" y="31750"/>
                </a:moveTo>
                <a:cubicBezTo>
                  <a:pt x="163643" y="31750"/>
                  <a:pt x="186966" y="55432"/>
                  <a:pt x="186966" y="84138"/>
                </a:cubicBezTo>
                <a:cubicBezTo>
                  <a:pt x="186966" y="112843"/>
                  <a:pt x="163643" y="136166"/>
                  <a:pt x="134938" y="136166"/>
                </a:cubicBezTo>
                <a:cubicBezTo>
                  <a:pt x="106232" y="136166"/>
                  <a:pt x="82550" y="112843"/>
                  <a:pt x="82550" y="84138"/>
                </a:cubicBezTo>
                <a:cubicBezTo>
                  <a:pt x="82550" y="55432"/>
                  <a:pt x="106232" y="31750"/>
                  <a:pt x="134938" y="31750"/>
                </a:cubicBezTo>
                <a:close/>
                <a:moveTo>
                  <a:pt x="135531" y="9341"/>
                </a:moveTo>
                <a:cubicBezTo>
                  <a:pt x="94079" y="9341"/>
                  <a:pt x="60196" y="42752"/>
                  <a:pt x="60196" y="84066"/>
                </a:cubicBezTo>
                <a:cubicBezTo>
                  <a:pt x="60196" y="125380"/>
                  <a:pt x="94079" y="158791"/>
                  <a:pt x="135531" y="158791"/>
                </a:cubicBezTo>
                <a:cubicBezTo>
                  <a:pt x="176984" y="158791"/>
                  <a:pt x="210506" y="125380"/>
                  <a:pt x="210506" y="84066"/>
                </a:cubicBezTo>
                <a:cubicBezTo>
                  <a:pt x="210506" y="42752"/>
                  <a:pt x="176984" y="9341"/>
                  <a:pt x="135531" y="9341"/>
                </a:cubicBezTo>
                <a:close/>
                <a:moveTo>
                  <a:pt x="135531" y="0"/>
                </a:moveTo>
                <a:cubicBezTo>
                  <a:pt x="182030" y="0"/>
                  <a:pt x="219878" y="37722"/>
                  <a:pt x="219878" y="84066"/>
                </a:cubicBezTo>
                <a:cubicBezTo>
                  <a:pt x="219878" y="92688"/>
                  <a:pt x="218436" y="100592"/>
                  <a:pt x="216273" y="108855"/>
                </a:cubicBezTo>
                <a:lnTo>
                  <a:pt x="241145" y="108855"/>
                </a:lnTo>
                <a:cubicBezTo>
                  <a:pt x="242587" y="108855"/>
                  <a:pt x="244028" y="109573"/>
                  <a:pt x="245110" y="110651"/>
                </a:cubicBezTo>
                <a:lnTo>
                  <a:pt x="304945" y="195795"/>
                </a:lnTo>
                <a:cubicBezTo>
                  <a:pt x="305306" y="195795"/>
                  <a:pt x="305306" y="196154"/>
                  <a:pt x="305306" y="196513"/>
                </a:cubicBezTo>
                <a:cubicBezTo>
                  <a:pt x="305306" y="196513"/>
                  <a:pt x="305666" y="196872"/>
                  <a:pt x="305666" y="197232"/>
                </a:cubicBezTo>
                <a:cubicBezTo>
                  <a:pt x="306027" y="197591"/>
                  <a:pt x="306027" y="197950"/>
                  <a:pt x="306027" y="197950"/>
                </a:cubicBezTo>
                <a:cubicBezTo>
                  <a:pt x="306027" y="198309"/>
                  <a:pt x="306027" y="198309"/>
                  <a:pt x="306027" y="198309"/>
                </a:cubicBezTo>
                <a:lnTo>
                  <a:pt x="306027" y="298183"/>
                </a:lnTo>
                <a:cubicBezTo>
                  <a:pt x="306027" y="300697"/>
                  <a:pt x="304224" y="302853"/>
                  <a:pt x="301341" y="302853"/>
                </a:cubicBezTo>
                <a:lnTo>
                  <a:pt x="4686" y="302853"/>
                </a:lnTo>
                <a:cubicBezTo>
                  <a:pt x="2163" y="302853"/>
                  <a:pt x="0" y="300697"/>
                  <a:pt x="0" y="298183"/>
                </a:cubicBezTo>
                <a:lnTo>
                  <a:pt x="0" y="198309"/>
                </a:lnTo>
                <a:cubicBezTo>
                  <a:pt x="0" y="198309"/>
                  <a:pt x="361" y="198309"/>
                  <a:pt x="361" y="197950"/>
                </a:cubicBezTo>
                <a:cubicBezTo>
                  <a:pt x="361" y="197950"/>
                  <a:pt x="361" y="197591"/>
                  <a:pt x="361" y="197232"/>
                </a:cubicBezTo>
                <a:cubicBezTo>
                  <a:pt x="361" y="196872"/>
                  <a:pt x="721" y="196513"/>
                  <a:pt x="721" y="196513"/>
                </a:cubicBezTo>
                <a:cubicBezTo>
                  <a:pt x="1081" y="196154"/>
                  <a:pt x="1081" y="195795"/>
                  <a:pt x="1081" y="195795"/>
                </a:cubicBezTo>
                <a:lnTo>
                  <a:pt x="57313" y="116040"/>
                </a:lnTo>
                <a:cubicBezTo>
                  <a:pt x="53348" y="105981"/>
                  <a:pt x="51185" y="95203"/>
                  <a:pt x="51185" y="84066"/>
                </a:cubicBezTo>
                <a:cubicBezTo>
                  <a:pt x="51185" y="37722"/>
                  <a:pt x="89033" y="0"/>
                  <a:pt x="135531" y="0"/>
                </a:cubicBezTo>
                <a:close/>
              </a:path>
            </a:pathLst>
          </a:custGeom>
          <a:solidFill>
            <a:schemeClr val="accent4"/>
          </a:solidFill>
          <a:ln>
            <a:noFill/>
          </a:ln>
          <a:effectLst/>
        </p:spPr>
        <p:txBody>
          <a:bodyPr anchor="ctr"/>
          <a:lstStyle/>
          <a:p>
            <a:pPr defTabSz="914217"/>
            <a:endParaRPr lang="en-US" dirty="0">
              <a:solidFill>
                <a:srgbClr val="272727"/>
              </a:solidFill>
              <a:latin typeface="Lato Light" panose="020F0502020204030203" pitchFamily="34" charset="0"/>
            </a:endParaRPr>
          </a:p>
        </p:txBody>
      </p:sp>
      <p:sp>
        <p:nvSpPr>
          <p:cNvPr id="65" name="Freeform 878">
            <a:extLst>
              <a:ext uri="{FF2B5EF4-FFF2-40B4-BE49-F238E27FC236}">
                <a16:creationId xmlns:a16="http://schemas.microsoft.com/office/drawing/2014/main" id="{F62D3F17-E803-AF41-BA6C-735A224F2FC7}"/>
              </a:ext>
            </a:extLst>
          </p:cNvPr>
          <p:cNvSpPr>
            <a:spLocks noChangeArrowheads="1"/>
          </p:cNvSpPr>
          <p:nvPr/>
        </p:nvSpPr>
        <p:spPr bwMode="auto">
          <a:xfrm>
            <a:off x="10087276" y="4629328"/>
            <a:ext cx="488304" cy="464586"/>
          </a:xfrm>
          <a:custGeom>
            <a:avLst/>
            <a:gdLst>
              <a:gd name="T0" fmla="*/ 1390762 w 306028"/>
              <a:gd name="T1" fmla="*/ 2665174 h 291180"/>
              <a:gd name="T2" fmla="*/ 1657165 w 306028"/>
              <a:gd name="T3" fmla="*/ 2641675 h 291180"/>
              <a:gd name="T4" fmla="*/ 1578813 w 306028"/>
              <a:gd name="T5" fmla="*/ 2371416 h 291180"/>
              <a:gd name="T6" fmla="*/ 1390762 w 306028"/>
              <a:gd name="T7" fmla="*/ 2336159 h 291180"/>
              <a:gd name="T8" fmla="*/ 932393 w 306028"/>
              <a:gd name="T9" fmla="*/ 2962856 h 291180"/>
              <a:gd name="T10" fmla="*/ 1183131 w 306028"/>
              <a:gd name="T11" fmla="*/ 3072525 h 291180"/>
              <a:gd name="T12" fmla="*/ 1288907 w 306028"/>
              <a:gd name="T13" fmla="*/ 2716099 h 291180"/>
              <a:gd name="T14" fmla="*/ 1288907 w 306028"/>
              <a:gd name="T15" fmla="*/ 2007149 h 291180"/>
              <a:gd name="T16" fmla="*/ 3032266 w 306028"/>
              <a:gd name="T17" fmla="*/ 1004441 h 291180"/>
              <a:gd name="T18" fmla="*/ 3224229 w 306028"/>
              <a:gd name="T19" fmla="*/ 1262948 h 291180"/>
              <a:gd name="T20" fmla="*/ 998812 w 306028"/>
              <a:gd name="T21" fmla="*/ 892728 h 291180"/>
              <a:gd name="T22" fmla="*/ 1048657 w 306028"/>
              <a:gd name="T23" fmla="*/ 1598667 h 291180"/>
              <a:gd name="T24" fmla="*/ 948964 w 306028"/>
              <a:gd name="T25" fmla="*/ 1598667 h 291180"/>
              <a:gd name="T26" fmla="*/ 998812 w 306028"/>
              <a:gd name="T27" fmla="*/ 892728 h 291180"/>
              <a:gd name="T28" fmla="*/ 720674 w 306028"/>
              <a:gd name="T29" fmla="*/ 943435 h 291180"/>
              <a:gd name="T30" fmla="*/ 672897 w 306028"/>
              <a:gd name="T31" fmla="*/ 1649374 h 291180"/>
              <a:gd name="T32" fmla="*/ 621139 w 306028"/>
              <a:gd name="T33" fmla="*/ 943435 h 291180"/>
              <a:gd name="T34" fmla="*/ 2690295 w 306028"/>
              <a:gd name="T35" fmla="*/ 883124 h 291180"/>
              <a:gd name="T36" fmla="*/ 2709837 w 306028"/>
              <a:gd name="T37" fmla="*/ 979160 h 291180"/>
              <a:gd name="T38" fmla="*/ 1518339 w 306028"/>
              <a:gd name="T39" fmla="*/ 1029088 h 291180"/>
              <a:gd name="T40" fmla="*/ 2690295 w 306028"/>
              <a:gd name="T41" fmla="*/ 883124 h 291180"/>
              <a:gd name="T42" fmla="*/ 101859 w 306028"/>
              <a:gd name="T43" fmla="*/ 1262948 h 291180"/>
              <a:gd name="T44" fmla="*/ 881460 w 306028"/>
              <a:gd name="T45" fmla="*/ 1909233 h 291180"/>
              <a:gd name="T46" fmla="*/ 1288907 w 306028"/>
              <a:gd name="T47" fmla="*/ 616676 h 291180"/>
              <a:gd name="T48" fmla="*/ 2934316 w 306028"/>
              <a:gd name="T49" fmla="*/ 170161 h 291180"/>
              <a:gd name="T50" fmla="*/ 1390762 w 306028"/>
              <a:gd name="T51" fmla="*/ 1909233 h 291180"/>
              <a:gd name="T52" fmla="*/ 2934316 w 306028"/>
              <a:gd name="T53" fmla="*/ 170161 h 291180"/>
              <a:gd name="T54" fmla="*/ 3032266 w 306028"/>
              <a:gd name="T55" fmla="*/ 52655 h 291180"/>
              <a:gd name="T56" fmla="*/ 3326088 w 306028"/>
              <a:gd name="T57" fmla="*/ 1262948 h 291180"/>
              <a:gd name="T58" fmla="*/ 3032266 w 306028"/>
              <a:gd name="T59" fmla="*/ 2473256 h 291180"/>
              <a:gd name="T60" fmla="*/ 2985249 w 306028"/>
              <a:gd name="T61" fmla="*/ 2520248 h 291180"/>
              <a:gd name="T62" fmla="*/ 1390762 w 306028"/>
              <a:gd name="T63" fmla="*/ 2007149 h 291180"/>
              <a:gd name="T64" fmla="*/ 1527885 w 306028"/>
              <a:gd name="T65" fmla="*/ 2238243 h 291180"/>
              <a:gd name="T66" fmla="*/ 1755111 w 306028"/>
              <a:gd name="T67" fmla="*/ 2555505 h 291180"/>
              <a:gd name="T68" fmla="*/ 1614068 w 306028"/>
              <a:gd name="T69" fmla="*/ 2767009 h 291180"/>
              <a:gd name="T70" fmla="*/ 1390762 w 306028"/>
              <a:gd name="T71" fmla="*/ 2962856 h 291180"/>
              <a:gd name="T72" fmla="*/ 1038177 w 306028"/>
              <a:gd name="T73" fmla="*/ 3170440 h 291180"/>
              <a:gd name="T74" fmla="*/ 834452 w 306028"/>
              <a:gd name="T75" fmla="*/ 2007149 h 291180"/>
              <a:gd name="T76" fmla="*/ 0 w 306028"/>
              <a:gd name="T77" fmla="*/ 1262948 h 291180"/>
              <a:gd name="T78" fmla="*/ 1339832 w 306028"/>
              <a:gd name="T79" fmla="*/ 514841 h 291180"/>
              <a:gd name="T80" fmla="*/ 3000923 w 306028"/>
              <a:gd name="T81" fmla="*/ 5650 h 29118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06028" h="291180">
                <a:moveTo>
                  <a:pt x="127962" y="214558"/>
                </a:moveTo>
                <a:lnTo>
                  <a:pt x="127962" y="244775"/>
                </a:lnTo>
                <a:lnTo>
                  <a:pt x="148508" y="244775"/>
                </a:lnTo>
                <a:cubicBezTo>
                  <a:pt x="149950" y="244775"/>
                  <a:pt x="151392" y="243696"/>
                  <a:pt x="152473" y="242617"/>
                </a:cubicBezTo>
                <a:cubicBezTo>
                  <a:pt x="153555" y="241178"/>
                  <a:pt x="153555" y="239739"/>
                  <a:pt x="153194" y="237941"/>
                </a:cubicBezTo>
                <a:lnTo>
                  <a:pt x="145264" y="217796"/>
                </a:lnTo>
                <a:cubicBezTo>
                  <a:pt x="144543" y="215997"/>
                  <a:pt x="142381" y="214558"/>
                  <a:pt x="140578" y="214558"/>
                </a:cubicBezTo>
                <a:lnTo>
                  <a:pt x="127962" y="214558"/>
                </a:lnTo>
                <a:close/>
                <a:moveTo>
                  <a:pt x="85788" y="184341"/>
                </a:moveTo>
                <a:lnTo>
                  <a:pt x="85788" y="272115"/>
                </a:lnTo>
                <a:cubicBezTo>
                  <a:pt x="85788" y="277870"/>
                  <a:pt x="90114" y="282187"/>
                  <a:pt x="95521" y="282187"/>
                </a:cubicBezTo>
                <a:lnTo>
                  <a:pt x="108858" y="282187"/>
                </a:lnTo>
                <a:cubicBezTo>
                  <a:pt x="114265" y="282187"/>
                  <a:pt x="118590" y="277870"/>
                  <a:pt x="118590" y="272115"/>
                </a:cubicBezTo>
                <a:lnTo>
                  <a:pt x="118590" y="249452"/>
                </a:lnTo>
                <a:lnTo>
                  <a:pt x="118590" y="210241"/>
                </a:lnTo>
                <a:lnTo>
                  <a:pt x="118590" y="184341"/>
                </a:lnTo>
                <a:lnTo>
                  <a:pt x="85788" y="184341"/>
                </a:lnTo>
                <a:close/>
                <a:moveTo>
                  <a:pt x="278994" y="92250"/>
                </a:moveTo>
                <a:lnTo>
                  <a:pt x="278994" y="139734"/>
                </a:lnTo>
                <a:cubicBezTo>
                  <a:pt x="289086" y="137216"/>
                  <a:pt x="296656" y="127504"/>
                  <a:pt x="296656" y="115992"/>
                </a:cubicBezTo>
                <a:cubicBezTo>
                  <a:pt x="296656" y="104121"/>
                  <a:pt x="289086" y="94409"/>
                  <a:pt x="278994" y="92250"/>
                </a:cubicBezTo>
                <a:close/>
                <a:moveTo>
                  <a:pt x="91899" y="81990"/>
                </a:moveTo>
                <a:cubicBezTo>
                  <a:pt x="94369" y="81990"/>
                  <a:pt x="96485" y="84139"/>
                  <a:pt x="96485" y="86647"/>
                </a:cubicBezTo>
                <a:lnTo>
                  <a:pt x="96485" y="146825"/>
                </a:lnTo>
                <a:cubicBezTo>
                  <a:pt x="96485" y="149333"/>
                  <a:pt x="94369" y="151482"/>
                  <a:pt x="91899" y="151482"/>
                </a:cubicBezTo>
                <a:cubicBezTo>
                  <a:pt x="89430" y="151482"/>
                  <a:pt x="87313" y="149333"/>
                  <a:pt x="87313" y="146825"/>
                </a:cubicBezTo>
                <a:lnTo>
                  <a:pt x="87313" y="86647"/>
                </a:lnTo>
                <a:cubicBezTo>
                  <a:pt x="87313" y="84139"/>
                  <a:pt x="89430" y="81990"/>
                  <a:pt x="91899" y="81990"/>
                </a:cubicBezTo>
                <a:close/>
                <a:moveTo>
                  <a:pt x="61912" y="81990"/>
                </a:moveTo>
                <a:cubicBezTo>
                  <a:pt x="64477" y="81990"/>
                  <a:pt x="66308" y="84139"/>
                  <a:pt x="66308" y="86647"/>
                </a:cubicBezTo>
                <a:lnTo>
                  <a:pt x="66308" y="146825"/>
                </a:lnTo>
                <a:cubicBezTo>
                  <a:pt x="66308" y="149333"/>
                  <a:pt x="64477" y="151482"/>
                  <a:pt x="61912" y="151482"/>
                </a:cubicBezTo>
                <a:cubicBezTo>
                  <a:pt x="58981" y="151482"/>
                  <a:pt x="57150" y="149333"/>
                  <a:pt x="57150" y="146825"/>
                </a:cubicBezTo>
                <a:lnTo>
                  <a:pt x="57150" y="86647"/>
                </a:lnTo>
                <a:cubicBezTo>
                  <a:pt x="57150" y="84139"/>
                  <a:pt x="58981" y="81990"/>
                  <a:pt x="61912" y="81990"/>
                </a:cubicBezTo>
                <a:close/>
                <a:moveTo>
                  <a:pt x="247530" y="81108"/>
                </a:moveTo>
                <a:cubicBezTo>
                  <a:pt x="250046" y="80403"/>
                  <a:pt x="252563" y="82167"/>
                  <a:pt x="253281" y="84636"/>
                </a:cubicBezTo>
                <a:cubicBezTo>
                  <a:pt x="253641" y="86753"/>
                  <a:pt x="251844" y="89575"/>
                  <a:pt x="249328" y="89928"/>
                </a:cubicBezTo>
                <a:cubicBezTo>
                  <a:pt x="230278" y="93456"/>
                  <a:pt x="196491" y="98042"/>
                  <a:pt x="144373" y="99100"/>
                </a:cubicBezTo>
                <a:cubicBezTo>
                  <a:pt x="141857" y="99100"/>
                  <a:pt x="139700" y="96984"/>
                  <a:pt x="139700" y="94514"/>
                </a:cubicBezTo>
                <a:cubicBezTo>
                  <a:pt x="139700" y="92045"/>
                  <a:pt x="141497" y="89928"/>
                  <a:pt x="144013" y="89928"/>
                </a:cubicBezTo>
                <a:cubicBezTo>
                  <a:pt x="195772" y="89223"/>
                  <a:pt x="228840" y="84636"/>
                  <a:pt x="247530" y="81108"/>
                </a:cubicBezTo>
                <a:close/>
                <a:moveTo>
                  <a:pt x="68847" y="56637"/>
                </a:moveTo>
                <a:cubicBezTo>
                  <a:pt x="36045" y="56637"/>
                  <a:pt x="9372" y="82897"/>
                  <a:pt x="9372" y="115992"/>
                </a:cubicBezTo>
                <a:cubicBezTo>
                  <a:pt x="9372" y="148728"/>
                  <a:pt x="36045" y="175348"/>
                  <a:pt x="68847" y="175348"/>
                </a:cubicBezTo>
                <a:lnTo>
                  <a:pt x="81102" y="175348"/>
                </a:lnTo>
                <a:lnTo>
                  <a:pt x="118590" y="175348"/>
                </a:lnTo>
                <a:lnTo>
                  <a:pt x="118590" y="56637"/>
                </a:lnTo>
                <a:lnTo>
                  <a:pt x="68847" y="56637"/>
                </a:lnTo>
                <a:close/>
                <a:moveTo>
                  <a:pt x="269982" y="15628"/>
                </a:moveTo>
                <a:cubicBezTo>
                  <a:pt x="253401" y="29297"/>
                  <a:pt x="210867" y="55558"/>
                  <a:pt x="127962" y="56637"/>
                </a:cubicBezTo>
                <a:lnTo>
                  <a:pt x="127962" y="175348"/>
                </a:lnTo>
                <a:cubicBezTo>
                  <a:pt x="210867" y="176427"/>
                  <a:pt x="253401" y="202687"/>
                  <a:pt x="269982" y="216357"/>
                </a:cubicBezTo>
                <a:lnTo>
                  <a:pt x="269982" y="15628"/>
                </a:lnTo>
                <a:close/>
                <a:moveTo>
                  <a:pt x="276110" y="519"/>
                </a:moveTo>
                <a:cubicBezTo>
                  <a:pt x="277912" y="1239"/>
                  <a:pt x="278994" y="2677"/>
                  <a:pt x="278994" y="4836"/>
                </a:cubicBezTo>
                <a:lnTo>
                  <a:pt x="278994" y="82897"/>
                </a:lnTo>
                <a:cubicBezTo>
                  <a:pt x="294133" y="85415"/>
                  <a:pt x="306028" y="99085"/>
                  <a:pt x="306028" y="115992"/>
                </a:cubicBezTo>
                <a:cubicBezTo>
                  <a:pt x="306028" y="132900"/>
                  <a:pt x="294133" y="146569"/>
                  <a:pt x="278994" y="149087"/>
                </a:cubicBezTo>
                <a:lnTo>
                  <a:pt x="278994" y="227149"/>
                </a:lnTo>
                <a:cubicBezTo>
                  <a:pt x="278994" y="228947"/>
                  <a:pt x="277912" y="230746"/>
                  <a:pt x="276110" y="231465"/>
                </a:cubicBezTo>
                <a:cubicBezTo>
                  <a:pt x="275749" y="231465"/>
                  <a:pt x="275029" y="231465"/>
                  <a:pt x="274668" y="231465"/>
                </a:cubicBezTo>
                <a:cubicBezTo>
                  <a:pt x="273226" y="231465"/>
                  <a:pt x="271784" y="231106"/>
                  <a:pt x="271064" y="230026"/>
                </a:cubicBezTo>
                <a:cubicBezTo>
                  <a:pt x="270343" y="229667"/>
                  <a:pt x="232495" y="185780"/>
                  <a:pt x="127962" y="184341"/>
                </a:cubicBezTo>
                <a:lnTo>
                  <a:pt x="127962" y="205565"/>
                </a:lnTo>
                <a:lnTo>
                  <a:pt x="140578" y="205565"/>
                </a:lnTo>
                <a:cubicBezTo>
                  <a:pt x="146346" y="205565"/>
                  <a:pt x="151392" y="209162"/>
                  <a:pt x="153555" y="214558"/>
                </a:cubicBezTo>
                <a:lnTo>
                  <a:pt x="161485" y="234703"/>
                </a:lnTo>
                <a:cubicBezTo>
                  <a:pt x="163287" y="239020"/>
                  <a:pt x="162927" y="243696"/>
                  <a:pt x="160043" y="248013"/>
                </a:cubicBezTo>
                <a:cubicBezTo>
                  <a:pt x="157520" y="251610"/>
                  <a:pt x="153194" y="254128"/>
                  <a:pt x="148508" y="254128"/>
                </a:cubicBezTo>
                <a:lnTo>
                  <a:pt x="127962" y="254128"/>
                </a:lnTo>
                <a:lnTo>
                  <a:pt x="127962" y="272115"/>
                </a:lnTo>
                <a:cubicBezTo>
                  <a:pt x="127962" y="282907"/>
                  <a:pt x="119311" y="291180"/>
                  <a:pt x="108858" y="291180"/>
                </a:cubicBezTo>
                <a:lnTo>
                  <a:pt x="95521" y="291180"/>
                </a:lnTo>
                <a:cubicBezTo>
                  <a:pt x="85067" y="291180"/>
                  <a:pt x="76777" y="282907"/>
                  <a:pt x="76777" y="272115"/>
                </a:cubicBezTo>
                <a:lnTo>
                  <a:pt x="76777" y="184341"/>
                </a:lnTo>
                <a:lnTo>
                  <a:pt x="68847" y="184341"/>
                </a:lnTo>
                <a:cubicBezTo>
                  <a:pt x="30999" y="184341"/>
                  <a:pt x="0" y="153764"/>
                  <a:pt x="0" y="115992"/>
                </a:cubicBezTo>
                <a:cubicBezTo>
                  <a:pt x="0" y="78221"/>
                  <a:pt x="30999" y="47284"/>
                  <a:pt x="68847" y="47284"/>
                </a:cubicBezTo>
                <a:lnTo>
                  <a:pt x="123276" y="47284"/>
                </a:lnTo>
                <a:cubicBezTo>
                  <a:pt x="231413" y="47284"/>
                  <a:pt x="270343" y="2318"/>
                  <a:pt x="271064" y="1598"/>
                </a:cubicBezTo>
                <a:cubicBezTo>
                  <a:pt x="272145" y="159"/>
                  <a:pt x="273947" y="-560"/>
                  <a:pt x="276110" y="519"/>
                </a:cubicBezTo>
                <a:close/>
              </a:path>
            </a:pathLst>
          </a:custGeom>
          <a:solidFill>
            <a:schemeClr val="accent3"/>
          </a:solidFill>
          <a:ln>
            <a:noFill/>
          </a:ln>
          <a:effectLst/>
        </p:spPr>
        <p:txBody>
          <a:bodyPr anchor="ctr"/>
          <a:lstStyle/>
          <a:p>
            <a:pPr defTabSz="914217"/>
            <a:endParaRPr lang="en-US" dirty="0">
              <a:solidFill>
                <a:srgbClr val="272727"/>
              </a:solidFill>
              <a:latin typeface="Lato Light" panose="020F0502020204030203" pitchFamily="34" charset="0"/>
            </a:endParaRPr>
          </a:p>
        </p:txBody>
      </p:sp>
      <p:pic>
        <p:nvPicPr>
          <p:cNvPr id="2" name="Picture 1">
            <a:extLst>
              <a:ext uri="{FF2B5EF4-FFF2-40B4-BE49-F238E27FC236}">
                <a16:creationId xmlns:a16="http://schemas.microsoft.com/office/drawing/2014/main" id="{CE9BA169-BBFA-D940-E755-F8D66B3EA0D9}"/>
              </a:ext>
            </a:extLst>
          </p:cNvPr>
          <p:cNvPicPr>
            <a:picLocks noChangeAspect="1"/>
          </p:cNvPicPr>
          <p:nvPr/>
        </p:nvPicPr>
        <p:blipFill>
          <a:blip r:embed="rId2"/>
          <a:srcRect/>
          <a:stretch/>
        </p:blipFill>
        <p:spPr>
          <a:xfrm>
            <a:off x="10632666" y="216468"/>
            <a:ext cx="1036520" cy="882354"/>
          </a:xfrm>
          <a:prstGeom prst="rect">
            <a:avLst/>
          </a:prstGeom>
        </p:spPr>
      </p:pic>
      <p:cxnSp>
        <p:nvCxnSpPr>
          <p:cNvPr id="3" name="Straight Connector 2">
            <a:extLst>
              <a:ext uri="{FF2B5EF4-FFF2-40B4-BE49-F238E27FC236}">
                <a16:creationId xmlns:a16="http://schemas.microsoft.com/office/drawing/2014/main" id="{C4559E64-3DD1-065E-30F9-A508033B3B13}"/>
              </a:ext>
            </a:extLst>
          </p:cNvPr>
          <p:cNvCxnSpPr/>
          <p:nvPr/>
        </p:nvCxnSpPr>
        <p:spPr>
          <a:xfrm>
            <a:off x="1041074" y="950033"/>
            <a:ext cx="9144000" cy="0"/>
          </a:xfrm>
          <a:prstGeom prst="line">
            <a:avLst/>
          </a:prstGeom>
          <a:noFill/>
          <a:ln w="22225" cap="flat" cmpd="sng" algn="ctr">
            <a:solidFill>
              <a:srgbClr val="EB3B34"/>
            </a:solidFill>
            <a:prstDash val="solid"/>
            <a:miter lim="800000"/>
          </a:ln>
          <a:effectLst/>
        </p:spPr>
      </p:cxnSp>
      <p:sp>
        <p:nvSpPr>
          <p:cNvPr id="4" name="TextBox 3">
            <a:extLst>
              <a:ext uri="{FF2B5EF4-FFF2-40B4-BE49-F238E27FC236}">
                <a16:creationId xmlns:a16="http://schemas.microsoft.com/office/drawing/2014/main" id="{1E041FB6-A10D-34E2-A316-2CBE1F2F8EA6}"/>
              </a:ext>
            </a:extLst>
          </p:cNvPr>
          <p:cNvSpPr txBox="1"/>
          <p:nvPr/>
        </p:nvSpPr>
        <p:spPr>
          <a:xfrm>
            <a:off x="1041074" y="365258"/>
            <a:ext cx="5979691" cy="584775"/>
          </a:xfrm>
          <a:prstGeom prst="rect">
            <a:avLst/>
          </a:prstGeom>
          <a:noFill/>
        </p:spPr>
        <p:txBody>
          <a:bodyPr wrap="square">
            <a:spAutoFit/>
          </a:bodyPr>
          <a:lstStyle/>
          <a:p>
            <a:r>
              <a:rPr kumimoji="0" lang="en-US" sz="3200" b="1" i="0" u="none" strike="noStrike" kern="1200" cap="none" spc="0" normalizeH="0" baseline="0" noProof="0" dirty="0">
                <a:ln>
                  <a:noFill/>
                </a:ln>
                <a:solidFill>
                  <a:srgbClr val="003B71"/>
                </a:solidFill>
                <a:effectLst/>
                <a:uLnTx/>
                <a:uFillTx/>
                <a:latin typeface="Catamaran" pitchFamily="2" charset="0"/>
                <a:ea typeface="+mj-ea"/>
                <a:cs typeface="Catamaran" pitchFamily="2" charset="0"/>
              </a:rPr>
              <a:t>Bid Preparation Tips</a:t>
            </a:r>
            <a:endParaRPr lang="en-KE" dirty="0"/>
          </a:p>
        </p:txBody>
      </p:sp>
      <p:sp>
        <p:nvSpPr>
          <p:cNvPr id="5" name="TextBox 4">
            <a:extLst>
              <a:ext uri="{FF2B5EF4-FFF2-40B4-BE49-F238E27FC236}">
                <a16:creationId xmlns:a16="http://schemas.microsoft.com/office/drawing/2014/main" id="{B6D47968-983E-0B84-AE1E-1D88F9147895}"/>
              </a:ext>
            </a:extLst>
          </p:cNvPr>
          <p:cNvSpPr txBox="1"/>
          <p:nvPr/>
        </p:nvSpPr>
        <p:spPr>
          <a:xfrm>
            <a:off x="1041074" y="994148"/>
            <a:ext cx="5979691" cy="400110"/>
          </a:xfrm>
          <a:prstGeom prst="rect">
            <a:avLst/>
          </a:prstGeom>
          <a:noFill/>
        </p:spPr>
        <p:txBody>
          <a:bodyPr wrap="square">
            <a:spAutoFit/>
          </a:bodyPr>
          <a:lstStyle/>
          <a:p>
            <a:r>
              <a:rPr kumimoji="0" lang="en-US" sz="2000" b="1" i="0" u="none" strike="noStrike" kern="1200" cap="none" spc="0" normalizeH="0" baseline="0" noProof="0" dirty="0">
                <a:ln>
                  <a:noFill/>
                </a:ln>
                <a:solidFill>
                  <a:srgbClr val="003B71"/>
                </a:solidFill>
                <a:effectLst/>
                <a:uLnTx/>
                <a:uFillTx/>
                <a:latin typeface="+mj-lt"/>
                <a:ea typeface="+mj-ea"/>
                <a:cs typeface="Catamaran" pitchFamily="2" charset="0"/>
              </a:rPr>
              <a:t>2. Technical &amp; Post Award</a:t>
            </a:r>
            <a:endParaRPr lang="en-KE" sz="1200" dirty="0">
              <a:latin typeface="+mj-lt"/>
            </a:endParaRPr>
          </a:p>
        </p:txBody>
      </p:sp>
      <p:sp>
        <p:nvSpPr>
          <p:cNvPr id="6" name="Footer Placeholder 4">
            <a:extLst>
              <a:ext uri="{FF2B5EF4-FFF2-40B4-BE49-F238E27FC236}">
                <a16:creationId xmlns:a16="http://schemas.microsoft.com/office/drawing/2014/main" id="{2016EE9D-3454-E7A3-A815-C7B15720BF8D}"/>
              </a:ext>
            </a:extLst>
          </p:cNvPr>
          <p:cNvSpPr txBox="1">
            <a:spLocks/>
          </p:cNvSpPr>
          <p:nvPr/>
        </p:nvSpPr>
        <p:spPr>
          <a:xfrm>
            <a:off x="4489228" y="6550351"/>
            <a:ext cx="4504267" cy="365125"/>
          </a:xfrm>
          <a:prstGeom prst="rect">
            <a:avLst/>
          </a:prstGeom>
        </p:spPr>
        <p:txBody>
          <a:bodyPr/>
          <a:lstStyle>
            <a:defPPr>
              <a:defRPr lang="en-US"/>
            </a:defPPr>
            <a:lvl1pPr marL="0" algn="l" defTabSz="914400" rtl="0" eaLnBrk="1" latinLnBrk="0" hangingPunct="1">
              <a:defRPr sz="1800" kern="1200">
                <a:solidFill>
                  <a:srgbClr val="FF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latin typeface="Montserrat" panose="00000500000000000000" pitchFamily="2" charset="0"/>
              </a:rPr>
              <a:t>www.trademarkafrica.com  @trademarkafrica</a:t>
            </a:r>
            <a:endParaRPr lang="en-US" sz="900" dirty="0">
              <a:latin typeface="Montserrat" panose="00000500000000000000" pitchFamily="2" charset="0"/>
            </a:endParaRPr>
          </a:p>
        </p:txBody>
      </p:sp>
    </p:spTree>
    <p:extLst>
      <p:ext uri="{BB962C8B-B14F-4D97-AF65-F5344CB8AC3E}">
        <p14:creationId xmlns:p14="http://schemas.microsoft.com/office/powerpoint/2010/main" val="187938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99">
            <a:extLst>
              <a:ext uri="{FF2B5EF4-FFF2-40B4-BE49-F238E27FC236}">
                <a16:creationId xmlns:a16="http://schemas.microsoft.com/office/drawing/2014/main" id="{18DE326E-7209-9B45-A610-61D4FC171BA0}"/>
              </a:ext>
            </a:extLst>
          </p:cNvPr>
          <p:cNvSpPr>
            <a:spLocks noChangeArrowheads="1"/>
          </p:cNvSpPr>
          <p:nvPr/>
        </p:nvSpPr>
        <p:spPr bwMode="auto">
          <a:xfrm>
            <a:off x="8879244" y="2397227"/>
            <a:ext cx="1896853" cy="1896852"/>
          </a:xfrm>
          <a:custGeom>
            <a:avLst/>
            <a:gdLst>
              <a:gd name="T0" fmla="*/ 2561 w 2562"/>
              <a:gd name="T1" fmla="*/ 0 h 2563"/>
              <a:gd name="T2" fmla="*/ 0 w 2562"/>
              <a:gd name="T3" fmla="*/ 0 h 2563"/>
              <a:gd name="T4" fmla="*/ 0 w 2562"/>
              <a:gd name="T5" fmla="*/ 2562 h 2563"/>
              <a:gd name="T6" fmla="*/ 2561 w 2562"/>
              <a:gd name="T7" fmla="*/ 0 h 2563"/>
            </a:gdLst>
            <a:ahLst/>
            <a:cxnLst>
              <a:cxn ang="0">
                <a:pos x="T0" y="T1"/>
              </a:cxn>
              <a:cxn ang="0">
                <a:pos x="T2" y="T3"/>
              </a:cxn>
              <a:cxn ang="0">
                <a:pos x="T4" y="T5"/>
              </a:cxn>
              <a:cxn ang="0">
                <a:pos x="T6" y="T7"/>
              </a:cxn>
            </a:cxnLst>
            <a:rect l="0" t="0" r="r" b="b"/>
            <a:pathLst>
              <a:path w="2562" h="2563">
                <a:moveTo>
                  <a:pt x="2561" y="0"/>
                </a:moveTo>
                <a:lnTo>
                  <a:pt x="0" y="0"/>
                </a:lnTo>
                <a:lnTo>
                  <a:pt x="0" y="2562"/>
                </a:lnTo>
                <a:lnTo>
                  <a:pt x="2561" y="0"/>
                </a:lnTo>
              </a:path>
            </a:pathLst>
          </a:custGeom>
          <a:solidFill>
            <a:schemeClr val="accent3">
              <a:lumMod val="75000"/>
            </a:schemeClr>
          </a:solidFill>
          <a:ln>
            <a:noFill/>
          </a:ln>
          <a:effectLst/>
        </p:spPr>
        <p:txBody>
          <a:bodyPr wrap="none" anchor="ctr"/>
          <a:lstStyle/>
          <a:p>
            <a:pPr defTabSz="914217"/>
            <a:endParaRPr lang="en-US" sz="3266" dirty="0">
              <a:solidFill>
                <a:srgbClr val="737572"/>
              </a:solidFill>
              <a:latin typeface="Lato Light" panose="020F0502020204030203" pitchFamily="34" charset="0"/>
            </a:endParaRPr>
          </a:p>
        </p:txBody>
      </p:sp>
      <p:sp>
        <p:nvSpPr>
          <p:cNvPr id="4" name="Freeform 100">
            <a:extLst>
              <a:ext uri="{FF2B5EF4-FFF2-40B4-BE49-F238E27FC236}">
                <a16:creationId xmlns:a16="http://schemas.microsoft.com/office/drawing/2014/main" id="{D4D79DF1-A1F7-DA4B-8CDD-B50BF5CD35AD}"/>
              </a:ext>
            </a:extLst>
          </p:cNvPr>
          <p:cNvSpPr>
            <a:spLocks noChangeArrowheads="1"/>
          </p:cNvSpPr>
          <p:nvPr/>
        </p:nvSpPr>
        <p:spPr bwMode="auto">
          <a:xfrm>
            <a:off x="7641885" y="2900006"/>
            <a:ext cx="3761053" cy="3029738"/>
          </a:xfrm>
          <a:custGeom>
            <a:avLst/>
            <a:gdLst>
              <a:gd name="T0" fmla="*/ 3550 w 5082"/>
              <a:gd name="T1" fmla="*/ 0 h 4094"/>
              <a:gd name="T2" fmla="*/ 0 w 5082"/>
              <a:gd name="T3" fmla="*/ 3551 h 4094"/>
              <a:gd name="T4" fmla="*/ 14 w 5082"/>
              <a:gd name="T5" fmla="*/ 4093 h 4094"/>
              <a:gd name="T6" fmla="*/ 5081 w 5082"/>
              <a:gd name="T7" fmla="*/ 4093 h 4094"/>
              <a:gd name="T8" fmla="*/ 5081 w 5082"/>
              <a:gd name="T9" fmla="*/ 0 h 4094"/>
              <a:gd name="T10" fmla="*/ 3550 w 5082"/>
              <a:gd name="T11" fmla="*/ 0 h 4094"/>
            </a:gdLst>
            <a:ahLst/>
            <a:cxnLst>
              <a:cxn ang="0">
                <a:pos x="T0" y="T1"/>
              </a:cxn>
              <a:cxn ang="0">
                <a:pos x="T2" y="T3"/>
              </a:cxn>
              <a:cxn ang="0">
                <a:pos x="T4" y="T5"/>
              </a:cxn>
              <a:cxn ang="0">
                <a:pos x="T6" y="T7"/>
              </a:cxn>
              <a:cxn ang="0">
                <a:pos x="T8" y="T9"/>
              </a:cxn>
              <a:cxn ang="0">
                <a:pos x="T10" y="T11"/>
              </a:cxn>
            </a:cxnLst>
            <a:rect l="0" t="0" r="r" b="b"/>
            <a:pathLst>
              <a:path w="5082" h="4094">
                <a:moveTo>
                  <a:pt x="3550" y="0"/>
                </a:moveTo>
                <a:lnTo>
                  <a:pt x="0" y="3551"/>
                </a:lnTo>
                <a:lnTo>
                  <a:pt x="14" y="4093"/>
                </a:lnTo>
                <a:lnTo>
                  <a:pt x="5081" y="4093"/>
                </a:lnTo>
                <a:lnTo>
                  <a:pt x="5081" y="0"/>
                </a:lnTo>
                <a:lnTo>
                  <a:pt x="3550" y="0"/>
                </a:lnTo>
              </a:path>
            </a:pathLst>
          </a:custGeom>
          <a:solidFill>
            <a:schemeClr val="accent3"/>
          </a:solidFill>
          <a:ln>
            <a:noFill/>
          </a:ln>
          <a:effectLst/>
        </p:spPr>
        <p:txBody>
          <a:bodyPr wrap="none" anchor="ctr"/>
          <a:lstStyle/>
          <a:p>
            <a:pPr defTabSz="914217"/>
            <a:endParaRPr lang="en-US" sz="3266" dirty="0">
              <a:solidFill>
                <a:srgbClr val="737572"/>
              </a:solidFill>
              <a:latin typeface="Lato Light" panose="020F0502020204030203" pitchFamily="34" charset="0"/>
            </a:endParaRPr>
          </a:p>
        </p:txBody>
      </p:sp>
      <p:sp>
        <p:nvSpPr>
          <p:cNvPr id="6" name="Freeform 103">
            <a:extLst>
              <a:ext uri="{FF2B5EF4-FFF2-40B4-BE49-F238E27FC236}">
                <a16:creationId xmlns:a16="http://schemas.microsoft.com/office/drawing/2014/main" id="{879570A9-EEA5-EC4D-A350-5595134A0D28}"/>
              </a:ext>
            </a:extLst>
          </p:cNvPr>
          <p:cNvSpPr>
            <a:spLocks noChangeArrowheads="1"/>
          </p:cNvSpPr>
          <p:nvPr/>
        </p:nvSpPr>
        <p:spPr bwMode="auto">
          <a:xfrm>
            <a:off x="10270051" y="2397228"/>
            <a:ext cx="506046" cy="506046"/>
          </a:xfrm>
          <a:custGeom>
            <a:avLst/>
            <a:gdLst>
              <a:gd name="T0" fmla="*/ 682 w 683"/>
              <a:gd name="T1" fmla="*/ 0 h 683"/>
              <a:gd name="T2" fmla="*/ 0 w 683"/>
              <a:gd name="T3" fmla="*/ 682 h 683"/>
              <a:gd name="T4" fmla="*/ 682 w 683"/>
              <a:gd name="T5" fmla="*/ 682 h 683"/>
              <a:gd name="T6" fmla="*/ 682 w 683"/>
              <a:gd name="T7" fmla="*/ 0 h 683"/>
            </a:gdLst>
            <a:ahLst/>
            <a:cxnLst>
              <a:cxn ang="0">
                <a:pos x="T0" y="T1"/>
              </a:cxn>
              <a:cxn ang="0">
                <a:pos x="T2" y="T3"/>
              </a:cxn>
              <a:cxn ang="0">
                <a:pos x="T4" y="T5"/>
              </a:cxn>
              <a:cxn ang="0">
                <a:pos x="T6" y="T7"/>
              </a:cxn>
            </a:cxnLst>
            <a:rect l="0" t="0" r="r" b="b"/>
            <a:pathLst>
              <a:path w="683" h="683">
                <a:moveTo>
                  <a:pt x="682" y="0"/>
                </a:moveTo>
                <a:lnTo>
                  <a:pt x="0" y="682"/>
                </a:lnTo>
                <a:lnTo>
                  <a:pt x="682" y="682"/>
                </a:lnTo>
                <a:lnTo>
                  <a:pt x="682" y="0"/>
                </a:lnTo>
              </a:path>
            </a:pathLst>
          </a:custGeom>
          <a:solidFill>
            <a:schemeClr val="accent3">
              <a:lumMod val="50000"/>
            </a:schemeClr>
          </a:solidFill>
          <a:ln>
            <a:noFill/>
          </a:ln>
          <a:effectLst/>
        </p:spPr>
        <p:txBody>
          <a:bodyPr wrap="none" anchor="ctr"/>
          <a:lstStyle/>
          <a:p>
            <a:pPr defTabSz="914217"/>
            <a:endParaRPr lang="en-US" sz="3266" dirty="0">
              <a:solidFill>
                <a:srgbClr val="737572"/>
              </a:solidFill>
              <a:latin typeface="Lato Light" panose="020F0502020204030203" pitchFamily="34" charset="0"/>
            </a:endParaRPr>
          </a:p>
        </p:txBody>
      </p:sp>
      <p:sp>
        <p:nvSpPr>
          <p:cNvPr id="7" name="Freeform 104">
            <a:extLst>
              <a:ext uri="{FF2B5EF4-FFF2-40B4-BE49-F238E27FC236}">
                <a16:creationId xmlns:a16="http://schemas.microsoft.com/office/drawing/2014/main" id="{F23FF515-301A-D643-9E2A-E60CCE94063E}"/>
              </a:ext>
            </a:extLst>
          </p:cNvPr>
          <p:cNvSpPr>
            <a:spLocks noChangeArrowheads="1"/>
          </p:cNvSpPr>
          <p:nvPr/>
        </p:nvSpPr>
        <p:spPr bwMode="auto">
          <a:xfrm>
            <a:off x="5372846" y="2397227"/>
            <a:ext cx="1896853" cy="1896852"/>
          </a:xfrm>
          <a:custGeom>
            <a:avLst/>
            <a:gdLst>
              <a:gd name="T0" fmla="*/ 2561 w 2562"/>
              <a:gd name="T1" fmla="*/ 0 h 2563"/>
              <a:gd name="T2" fmla="*/ 0 w 2562"/>
              <a:gd name="T3" fmla="*/ 0 h 2563"/>
              <a:gd name="T4" fmla="*/ 0 w 2562"/>
              <a:gd name="T5" fmla="*/ 2562 h 2563"/>
              <a:gd name="T6" fmla="*/ 2561 w 2562"/>
              <a:gd name="T7" fmla="*/ 0 h 2563"/>
            </a:gdLst>
            <a:ahLst/>
            <a:cxnLst>
              <a:cxn ang="0">
                <a:pos x="T0" y="T1"/>
              </a:cxn>
              <a:cxn ang="0">
                <a:pos x="T2" y="T3"/>
              </a:cxn>
              <a:cxn ang="0">
                <a:pos x="T4" y="T5"/>
              </a:cxn>
              <a:cxn ang="0">
                <a:pos x="T6" y="T7"/>
              </a:cxn>
            </a:cxnLst>
            <a:rect l="0" t="0" r="r" b="b"/>
            <a:pathLst>
              <a:path w="2562" h="2563">
                <a:moveTo>
                  <a:pt x="2561" y="0"/>
                </a:moveTo>
                <a:lnTo>
                  <a:pt x="0" y="0"/>
                </a:lnTo>
                <a:lnTo>
                  <a:pt x="0" y="2562"/>
                </a:lnTo>
                <a:lnTo>
                  <a:pt x="2561" y="0"/>
                </a:lnTo>
              </a:path>
            </a:pathLst>
          </a:custGeom>
          <a:solidFill>
            <a:schemeClr val="accent2">
              <a:lumMod val="75000"/>
            </a:schemeClr>
          </a:solidFill>
          <a:ln>
            <a:noFill/>
          </a:ln>
          <a:effectLst/>
        </p:spPr>
        <p:txBody>
          <a:bodyPr wrap="none" anchor="ctr"/>
          <a:lstStyle/>
          <a:p>
            <a:pPr defTabSz="914217"/>
            <a:endParaRPr lang="en-US" sz="3266" dirty="0">
              <a:solidFill>
                <a:srgbClr val="737572"/>
              </a:solidFill>
              <a:latin typeface="Lato Light" panose="020F0502020204030203" pitchFamily="34" charset="0"/>
            </a:endParaRPr>
          </a:p>
        </p:txBody>
      </p:sp>
      <p:sp>
        <p:nvSpPr>
          <p:cNvPr id="8" name="Freeform 105">
            <a:extLst>
              <a:ext uri="{FF2B5EF4-FFF2-40B4-BE49-F238E27FC236}">
                <a16:creationId xmlns:a16="http://schemas.microsoft.com/office/drawing/2014/main" id="{AC7738DC-271C-644D-AAE5-E29E3D5EADBE}"/>
              </a:ext>
            </a:extLst>
          </p:cNvPr>
          <p:cNvSpPr>
            <a:spLocks noChangeArrowheads="1"/>
          </p:cNvSpPr>
          <p:nvPr/>
        </p:nvSpPr>
        <p:spPr bwMode="auto">
          <a:xfrm>
            <a:off x="4161604" y="2900006"/>
            <a:ext cx="3734935" cy="3029738"/>
          </a:xfrm>
          <a:custGeom>
            <a:avLst/>
            <a:gdLst>
              <a:gd name="T0" fmla="*/ 3513 w 5046"/>
              <a:gd name="T1" fmla="*/ 0 h 4094"/>
              <a:gd name="T2" fmla="*/ 0 w 5046"/>
              <a:gd name="T3" fmla="*/ 3513 h 4094"/>
              <a:gd name="T4" fmla="*/ 3 w 5046"/>
              <a:gd name="T5" fmla="*/ 4093 h 4094"/>
              <a:gd name="T6" fmla="*/ 5045 w 5046"/>
              <a:gd name="T7" fmla="*/ 4093 h 4094"/>
              <a:gd name="T8" fmla="*/ 5045 w 5046"/>
              <a:gd name="T9" fmla="*/ 0 h 4094"/>
              <a:gd name="T10" fmla="*/ 3513 w 5046"/>
              <a:gd name="T11" fmla="*/ 0 h 4094"/>
            </a:gdLst>
            <a:ahLst/>
            <a:cxnLst>
              <a:cxn ang="0">
                <a:pos x="T0" y="T1"/>
              </a:cxn>
              <a:cxn ang="0">
                <a:pos x="T2" y="T3"/>
              </a:cxn>
              <a:cxn ang="0">
                <a:pos x="T4" y="T5"/>
              </a:cxn>
              <a:cxn ang="0">
                <a:pos x="T6" y="T7"/>
              </a:cxn>
              <a:cxn ang="0">
                <a:pos x="T8" y="T9"/>
              </a:cxn>
              <a:cxn ang="0">
                <a:pos x="T10" y="T11"/>
              </a:cxn>
            </a:cxnLst>
            <a:rect l="0" t="0" r="r" b="b"/>
            <a:pathLst>
              <a:path w="5046" h="4094">
                <a:moveTo>
                  <a:pt x="3513" y="0"/>
                </a:moveTo>
                <a:lnTo>
                  <a:pt x="0" y="3513"/>
                </a:lnTo>
                <a:lnTo>
                  <a:pt x="3" y="4093"/>
                </a:lnTo>
                <a:lnTo>
                  <a:pt x="5045" y="4093"/>
                </a:lnTo>
                <a:lnTo>
                  <a:pt x="5045" y="0"/>
                </a:lnTo>
                <a:lnTo>
                  <a:pt x="3513" y="0"/>
                </a:lnTo>
              </a:path>
            </a:pathLst>
          </a:custGeom>
          <a:solidFill>
            <a:schemeClr val="accent2"/>
          </a:solidFill>
          <a:ln>
            <a:noFill/>
          </a:ln>
          <a:effectLst/>
        </p:spPr>
        <p:txBody>
          <a:bodyPr wrap="none" anchor="ctr"/>
          <a:lstStyle/>
          <a:p>
            <a:pPr defTabSz="914217"/>
            <a:endParaRPr lang="en-US" sz="3266" dirty="0">
              <a:solidFill>
                <a:srgbClr val="737572"/>
              </a:solidFill>
              <a:latin typeface="Lato Light" panose="020F0502020204030203" pitchFamily="34" charset="0"/>
            </a:endParaRPr>
          </a:p>
        </p:txBody>
      </p:sp>
      <p:sp>
        <p:nvSpPr>
          <p:cNvPr id="10" name="Freeform 108">
            <a:extLst>
              <a:ext uri="{FF2B5EF4-FFF2-40B4-BE49-F238E27FC236}">
                <a16:creationId xmlns:a16="http://schemas.microsoft.com/office/drawing/2014/main" id="{08102D74-4985-8B46-A939-68BD97D0899B}"/>
              </a:ext>
            </a:extLst>
          </p:cNvPr>
          <p:cNvSpPr>
            <a:spLocks noChangeArrowheads="1"/>
          </p:cNvSpPr>
          <p:nvPr/>
        </p:nvSpPr>
        <p:spPr bwMode="auto">
          <a:xfrm>
            <a:off x="6763652" y="2397228"/>
            <a:ext cx="506046" cy="506046"/>
          </a:xfrm>
          <a:custGeom>
            <a:avLst/>
            <a:gdLst>
              <a:gd name="T0" fmla="*/ 682 w 683"/>
              <a:gd name="T1" fmla="*/ 0 h 683"/>
              <a:gd name="T2" fmla="*/ 0 w 683"/>
              <a:gd name="T3" fmla="*/ 682 h 683"/>
              <a:gd name="T4" fmla="*/ 682 w 683"/>
              <a:gd name="T5" fmla="*/ 682 h 683"/>
              <a:gd name="T6" fmla="*/ 682 w 683"/>
              <a:gd name="T7" fmla="*/ 0 h 683"/>
            </a:gdLst>
            <a:ahLst/>
            <a:cxnLst>
              <a:cxn ang="0">
                <a:pos x="T0" y="T1"/>
              </a:cxn>
              <a:cxn ang="0">
                <a:pos x="T2" y="T3"/>
              </a:cxn>
              <a:cxn ang="0">
                <a:pos x="T4" y="T5"/>
              </a:cxn>
              <a:cxn ang="0">
                <a:pos x="T6" y="T7"/>
              </a:cxn>
            </a:cxnLst>
            <a:rect l="0" t="0" r="r" b="b"/>
            <a:pathLst>
              <a:path w="683" h="683">
                <a:moveTo>
                  <a:pt x="682" y="0"/>
                </a:moveTo>
                <a:lnTo>
                  <a:pt x="0" y="682"/>
                </a:lnTo>
                <a:lnTo>
                  <a:pt x="682" y="682"/>
                </a:lnTo>
                <a:lnTo>
                  <a:pt x="682" y="0"/>
                </a:lnTo>
              </a:path>
            </a:pathLst>
          </a:custGeom>
          <a:solidFill>
            <a:schemeClr val="accent2">
              <a:lumMod val="50000"/>
            </a:schemeClr>
          </a:solidFill>
          <a:ln>
            <a:noFill/>
          </a:ln>
          <a:effectLst/>
        </p:spPr>
        <p:txBody>
          <a:bodyPr wrap="none" anchor="ctr"/>
          <a:lstStyle/>
          <a:p>
            <a:pPr defTabSz="914217"/>
            <a:endParaRPr lang="en-US" sz="3266" dirty="0">
              <a:solidFill>
                <a:srgbClr val="737572"/>
              </a:solidFill>
              <a:latin typeface="Lato Light" panose="020F0502020204030203" pitchFamily="34" charset="0"/>
            </a:endParaRPr>
          </a:p>
        </p:txBody>
      </p:sp>
      <p:sp>
        <p:nvSpPr>
          <p:cNvPr id="11" name="Freeform 109">
            <a:extLst>
              <a:ext uri="{FF2B5EF4-FFF2-40B4-BE49-F238E27FC236}">
                <a16:creationId xmlns:a16="http://schemas.microsoft.com/office/drawing/2014/main" id="{D4023503-833C-4843-918C-2F515C31FC72}"/>
              </a:ext>
            </a:extLst>
          </p:cNvPr>
          <p:cNvSpPr>
            <a:spLocks noChangeArrowheads="1"/>
          </p:cNvSpPr>
          <p:nvPr/>
        </p:nvSpPr>
        <p:spPr bwMode="auto">
          <a:xfrm>
            <a:off x="1863183" y="2397227"/>
            <a:ext cx="1896850" cy="1896852"/>
          </a:xfrm>
          <a:custGeom>
            <a:avLst/>
            <a:gdLst>
              <a:gd name="T0" fmla="*/ 2561 w 2562"/>
              <a:gd name="T1" fmla="*/ 0 h 2563"/>
              <a:gd name="T2" fmla="*/ 0 w 2562"/>
              <a:gd name="T3" fmla="*/ 0 h 2563"/>
              <a:gd name="T4" fmla="*/ 0 w 2562"/>
              <a:gd name="T5" fmla="*/ 2562 h 2563"/>
              <a:gd name="T6" fmla="*/ 2561 w 2562"/>
              <a:gd name="T7" fmla="*/ 0 h 2563"/>
            </a:gdLst>
            <a:ahLst/>
            <a:cxnLst>
              <a:cxn ang="0">
                <a:pos x="T0" y="T1"/>
              </a:cxn>
              <a:cxn ang="0">
                <a:pos x="T2" y="T3"/>
              </a:cxn>
              <a:cxn ang="0">
                <a:pos x="T4" y="T5"/>
              </a:cxn>
              <a:cxn ang="0">
                <a:pos x="T6" y="T7"/>
              </a:cxn>
            </a:cxnLst>
            <a:rect l="0" t="0" r="r" b="b"/>
            <a:pathLst>
              <a:path w="2562" h="2563">
                <a:moveTo>
                  <a:pt x="2561" y="0"/>
                </a:moveTo>
                <a:lnTo>
                  <a:pt x="0" y="0"/>
                </a:lnTo>
                <a:lnTo>
                  <a:pt x="0" y="2562"/>
                </a:lnTo>
                <a:lnTo>
                  <a:pt x="2561" y="0"/>
                </a:lnTo>
              </a:path>
            </a:pathLst>
          </a:custGeom>
          <a:solidFill>
            <a:schemeClr val="accent4">
              <a:lumMod val="75000"/>
            </a:schemeClr>
          </a:solidFill>
          <a:ln>
            <a:noFill/>
          </a:ln>
          <a:effectLst/>
        </p:spPr>
        <p:txBody>
          <a:bodyPr wrap="none" anchor="ctr"/>
          <a:lstStyle/>
          <a:p>
            <a:pPr defTabSz="914217"/>
            <a:endParaRPr lang="en-US" sz="3266" dirty="0">
              <a:solidFill>
                <a:srgbClr val="737572"/>
              </a:solidFill>
              <a:latin typeface="Lato Light" panose="020F0502020204030203" pitchFamily="34" charset="0"/>
            </a:endParaRPr>
          </a:p>
        </p:txBody>
      </p:sp>
      <p:sp>
        <p:nvSpPr>
          <p:cNvPr id="12" name="Freeform 110">
            <a:extLst>
              <a:ext uri="{FF2B5EF4-FFF2-40B4-BE49-F238E27FC236}">
                <a16:creationId xmlns:a16="http://schemas.microsoft.com/office/drawing/2014/main" id="{D94F3CED-B30C-9B43-9EF0-56D23E3EAA78}"/>
              </a:ext>
            </a:extLst>
          </p:cNvPr>
          <p:cNvSpPr>
            <a:spLocks noChangeArrowheads="1"/>
          </p:cNvSpPr>
          <p:nvPr/>
        </p:nvSpPr>
        <p:spPr bwMode="auto">
          <a:xfrm>
            <a:off x="789062" y="2900006"/>
            <a:ext cx="3597813" cy="3029738"/>
          </a:xfrm>
          <a:custGeom>
            <a:avLst/>
            <a:gdLst>
              <a:gd name="T0" fmla="*/ 0 w 4860"/>
              <a:gd name="T1" fmla="*/ 3328 h 4094"/>
              <a:gd name="T2" fmla="*/ 0 w 4860"/>
              <a:gd name="T3" fmla="*/ 4093 h 4094"/>
              <a:gd name="T4" fmla="*/ 4859 w 4860"/>
              <a:gd name="T5" fmla="*/ 4093 h 4094"/>
              <a:gd name="T6" fmla="*/ 4859 w 4860"/>
              <a:gd name="T7" fmla="*/ 0 h 4094"/>
              <a:gd name="T8" fmla="*/ 3327 w 4860"/>
              <a:gd name="T9" fmla="*/ 0 h 4094"/>
              <a:gd name="T10" fmla="*/ 0 w 4860"/>
              <a:gd name="T11" fmla="*/ 3328 h 4094"/>
            </a:gdLst>
            <a:ahLst/>
            <a:cxnLst>
              <a:cxn ang="0">
                <a:pos x="T0" y="T1"/>
              </a:cxn>
              <a:cxn ang="0">
                <a:pos x="T2" y="T3"/>
              </a:cxn>
              <a:cxn ang="0">
                <a:pos x="T4" y="T5"/>
              </a:cxn>
              <a:cxn ang="0">
                <a:pos x="T6" y="T7"/>
              </a:cxn>
              <a:cxn ang="0">
                <a:pos x="T8" y="T9"/>
              </a:cxn>
              <a:cxn ang="0">
                <a:pos x="T10" y="T11"/>
              </a:cxn>
            </a:cxnLst>
            <a:rect l="0" t="0" r="r" b="b"/>
            <a:pathLst>
              <a:path w="4860" h="4094">
                <a:moveTo>
                  <a:pt x="0" y="3328"/>
                </a:moveTo>
                <a:lnTo>
                  <a:pt x="0" y="4093"/>
                </a:lnTo>
                <a:lnTo>
                  <a:pt x="4859" y="4093"/>
                </a:lnTo>
                <a:lnTo>
                  <a:pt x="4859" y="0"/>
                </a:lnTo>
                <a:lnTo>
                  <a:pt x="3327" y="0"/>
                </a:lnTo>
                <a:lnTo>
                  <a:pt x="0" y="3328"/>
                </a:lnTo>
              </a:path>
            </a:pathLst>
          </a:custGeom>
          <a:solidFill>
            <a:schemeClr val="accent4"/>
          </a:solidFill>
          <a:ln>
            <a:noFill/>
          </a:ln>
          <a:effectLst/>
        </p:spPr>
        <p:txBody>
          <a:bodyPr wrap="none" anchor="ctr"/>
          <a:lstStyle/>
          <a:p>
            <a:pPr defTabSz="914217"/>
            <a:endParaRPr lang="en-US" sz="3266" dirty="0">
              <a:solidFill>
                <a:srgbClr val="737572"/>
              </a:solidFill>
              <a:latin typeface="Lato Light" panose="020F0502020204030203" pitchFamily="34" charset="0"/>
            </a:endParaRPr>
          </a:p>
        </p:txBody>
      </p:sp>
      <p:sp>
        <p:nvSpPr>
          <p:cNvPr id="14" name="Freeform 113">
            <a:extLst>
              <a:ext uri="{FF2B5EF4-FFF2-40B4-BE49-F238E27FC236}">
                <a16:creationId xmlns:a16="http://schemas.microsoft.com/office/drawing/2014/main" id="{F95A4060-9DE4-4F42-8F2C-D926903559BD}"/>
              </a:ext>
            </a:extLst>
          </p:cNvPr>
          <p:cNvSpPr>
            <a:spLocks noChangeArrowheads="1"/>
          </p:cNvSpPr>
          <p:nvPr/>
        </p:nvSpPr>
        <p:spPr bwMode="auto">
          <a:xfrm>
            <a:off x="3253989" y="2397228"/>
            <a:ext cx="506044" cy="506046"/>
          </a:xfrm>
          <a:custGeom>
            <a:avLst/>
            <a:gdLst>
              <a:gd name="T0" fmla="*/ 682 w 683"/>
              <a:gd name="T1" fmla="*/ 0 h 683"/>
              <a:gd name="T2" fmla="*/ 0 w 683"/>
              <a:gd name="T3" fmla="*/ 682 h 683"/>
              <a:gd name="T4" fmla="*/ 682 w 683"/>
              <a:gd name="T5" fmla="*/ 682 h 683"/>
              <a:gd name="T6" fmla="*/ 682 w 683"/>
              <a:gd name="T7" fmla="*/ 0 h 683"/>
            </a:gdLst>
            <a:ahLst/>
            <a:cxnLst>
              <a:cxn ang="0">
                <a:pos x="T0" y="T1"/>
              </a:cxn>
              <a:cxn ang="0">
                <a:pos x="T2" y="T3"/>
              </a:cxn>
              <a:cxn ang="0">
                <a:pos x="T4" y="T5"/>
              </a:cxn>
              <a:cxn ang="0">
                <a:pos x="T6" y="T7"/>
              </a:cxn>
            </a:cxnLst>
            <a:rect l="0" t="0" r="r" b="b"/>
            <a:pathLst>
              <a:path w="683" h="683">
                <a:moveTo>
                  <a:pt x="682" y="0"/>
                </a:moveTo>
                <a:lnTo>
                  <a:pt x="0" y="682"/>
                </a:lnTo>
                <a:lnTo>
                  <a:pt x="682" y="682"/>
                </a:lnTo>
                <a:lnTo>
                  <a:pt x="682" y="0"/>
                </a:lnTo>
              </a:path>
            </a:pathLst>
          </a:custGeom>
          <a:solidFill>
            <a:schemeClr val="accent4">
              <a:lumMod val="50000"/>
            </a:schemeClr>
          </a:solidFill>
          <a:ln>
            <a:noFill/>
          </a:ln>
          <a:effectLst/>
        </p:spPr>
        <p:txBody>
          <a:bodyPr wrap="none" anchor="ctr"/>
          <a:lstStyle/>
          <a:p>
            <a:pPr defTabSz="914217"/>
            <a:endParaRPr lang="en-US" sz="3266" dirty="0">
              <a:solidFill>
                <a:srgbClr val="737572"/>
              </a:solidFill>
              <a:latin typeface="Lato Light" panose="020F0502020204030203" pitchFamily="34" charset="0"/>
            </a:endParaRPr>
          </a:p>
        </p:txBody>
      </p:sp>
      <p:sp>
        <p:nvSpPr>
          <p:cNvPr id="13" name="Freeform 112">
            <a:extLst>
              <a:ext uri="{FF2B5EF4-FFF2-40B4-BE49-F238E27FC236}">
                <a16:creationId xmlns:a16="http://schemas.microsoft.com/office/drawing/2014/main" id="{DB885C42-A517-674E-862F-2112E5309CEC}"/>
              </a:ext>
            </a:extLst>
          </p:cNvPr>
          <p:cNvSpPr>
            <a:spLocks noChangeArrowheads="1"/>
          </p:cNvSpPr>
          <p:nvPr/>
        </p:nvSpPr>
        <p:spPr bwMode="auto">
          <a:xfrm>
            <a:off x="2175495" y="3432171"/>
            <a:ext cx="1932764" cy="22853"/>
          </a:xfrm>
          <a:custGeom>
            <a:avLst/>
            <a:gdLst>
              <a:gd name="T0" fmla="*/ 2608 w 2609"/>
              <a:gd name="T1" fmla="*/ 28 h 29"/>
              <a:gd name="T2" fmla="*/ 0 w 2609"/>
              <a:gd name="T3" fmla="*/ 28 h 29"/>
              <a:gd name="T4" fmla="*/ 0 w 2609"/>
              <a:gd name="T5" fmla="*/ 0 h 29"/>
              <a:gd name="T6" fmla="*/ 2608 w 2609"/>
              <a:gd name="T7" fmla="*/ 0 h 29"/>
              <a:gd name="T8" fmla="*/ 2608 w 2609"/>
              <a:gd name="T9" fmla="*/ 28 h 29"/>
            </a:gdLst>
            <a:ahLst/>
            <a:cxnLst>
              <a:cxn ang="0">
                <a:pos x="T0" y="T1"/>
              </a:cxn>
              <a:cxn ang="0">
                <a:pos x="T2" y="T3"/>
              </a:cxn>
              <a:cxn ang="0">
                <a:pos x="T4" y="T5"/>
              </a:cxn>
              <a:cxn ang="0">
                <a:pos x="T6" y="T7"/>
              </a:cxn>
              <a:cxn ang="0">
                <a:pos x="T8" y="T9"/>
              </a:cxn>
            </a:cxnLst>
            <a:rect l="0" t="0" r="r" b="b"/>
            <a:pathLst>
              <a:path w="2609" h="29">
                <a:moveTo>
                  <a:pt x="2608" y="28"/>
                </a:moveTo>
                <a:lnTo>
                  <a:pt x="0" y="28"/>
                </a:lnTo>
                <a:lnTo>
                  <a:pt x="0" y="0"/>
                </a:lnTo>
                <a:lnTo>
                  <a:pt x="2608" y="0"/>
                </a:lnTo>
                <a:lnTo>
                  <a:pt x="2608" y="28"/>
                </a:lnTo>
              </a:path>
            </a:pathLst>
          </a:custGeom>
          <a:solidFill>
            <a:schemeClr val="bg1"/>
          </a:solidFill>
          <a:ln>
            <a:noFill/>
          </a:ln>
          <a:effectLst/>
        </p:spPr>
        <p:txBody>
          <a:bodyPr wrap="none" anchor="ctr"/>
          <a:lstStyle/>
          <a:p>
            <a:pPr defTabSz="914217"/>
            <a:endParaRPr lang="en-US" sz="3266" dirty="0">
              <a:solidFill>
                <a:srgbClr val="737572"/>
              </a:solidFill>
              <a:latin typeface="Lato Light" panose="020F0502020204030203" pitchFamily="34" charset="0"/>
            </a:endParaRPr>
          </a:p>
        </p:txBody>
      </p:sp>
      <p:sp>
        <p:nvSpPr>
          <p:cNvPr id="17" name="Subtitle 2">
            <a:extLst>
              <a:ext uri="{FF2B5EF4-FFF2-40B4-BE49-F238E27FC236}">
                <a16:creationId xmlns:a16="http://schemas.microsoft.com/office/drawing/2014/main" id="{E90701DC-6BE6-A94E-AF20-4F36DD1B2973}"/>
              </a:ext>
            </a:extLst>
          </p:cNvPr>
          <p:cNvSpPr txBox="1">
            <a:spLocks/>
          </p:cNvSpPr>
          <p:nvPr/>
        </p:nvSpPr>
        <p:spPr>
          <a:xfrm>
            <a:off x="1964930" y="3590754"/>
            <a:ext cx="2353893" cy="2113335"/>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1750"/>
              </a:lnSpc>
              <a:spcBef>
                <a:spcPts val="0"/>
              </a:spcBef>
            </a:pPr>
            <a:r>
              <a:rPr lang="en-GB" sz="1400" dirty="0">
                <a:solidFill>
                  <a:srgbClr val="FFFFFF"/>
                </a:solidFill>
                <a:latin typeface="+mj-lt"/>
                <a:ea typeface="Open Sans Light" panose="020B0306030504020204" pitchFamily="34" charset="0"/>
                <a:cs typeface="Open Sans Light" panose="020B0306030504020204" pitchFamily="34" charset="0"/>
              </a:rPr>
              <a:t>TMA has zero tolerance of fraud, corruption, misconduct. Bidders are informed that TMA will not accept gifts or offers for consideration of their tenders. Selection is based on merit. Unethical behaviour to be reported and delt with in accordance with the code.</a:t>
            </a:r>
            <a:endParaRPr lang="en-US" sz="1400" dirty="0">
              <a:solidFill>
                <a:srgbClr val="FFFFFF"/>
              </a:solidFill>
              <a:latin typeface="+mj-lt"/>
              <a:ea typeface="Open Sans Light" panose="020B0306030504020204" pitchFamily="34" charset="0"/>
              <a:cs typeface="Open Sans Light" panose="020B0306030504020204" pitchFamily="34" charset="0"/>
            </a:endParaRPr>
          </a:p>
        </p:txBody>
      </p:sp>
      <p:sp>
        <p:nvSpPr>
          <p:cNvPr id="18" name="TextBox 17">
            <a:extLst>
              <a:ext uri="{FF2B5EF4-FFF2-40B4-BE49-F238E27FC236}">
                <a16:creationId xmlns:a16="http://schemas.microsoft.com/office/drawing/2014/main" id="{AE4AA449-44A2-1344-AC56-7D89737333A4}"/>
              </a:ext>
            </a:extLst>
          </p:cNvPr>
          <p:cNvSpPr txBox="1"/>
          <p:nvPr/>
        </p:nvSpPr>
        <p:spPr>
          <a:xfrm>
            <a:off x="2209781" y="3077737"/>
            <a:ext cx="1748940" cy="338554"/>
          </a:xfrm>
          <a:prstGeom prst="rect">
            <a:avLst/>
          </a:prstGeom>
          <a:noFill/>
        </p:spPr>
        <p:txBody>
          <a:bodyPr wrap="none" rtlCol="0" anchor="b" anchorCtr="0">
            <a:spAutoFit/>
          </a:bodyPr>
          <a:lstStyle/>
          <a:p>
            <a:pPr algn="r" defTabSz="914217"/>
            <a:r>
              <a:rPr lang="en-US" sz="1600" b="1" dirty="0">
                <a:solidFill>
                  <a:srgbClr val="FFFFFF"/>
                </a:solidFill>
                <a:latin typeface="+mj-lt"/>
                <a:ea typeface="League Spartan" charset="0"/>
                <a:cs typeface="Poppins" pitchFamily="2" charset="77"/>
              </a:rPr>
              <a:t>Fraud &amp; Corruption</a:t>
            </a:r>
          </a:p>
        </p:txBody>
      </p:sp>
      <p:sp>
        <p:nvSpPr>
          <p:cNvPr id="21" name="Freeform 112">
            <a:extLst>
              <a:ext uri="{FF2B5EF4-FFF2-40B4-BE49-F238E27FC236}">
                <a16:creationId xmlns:a16="http://schemas.microsoft.com/office/drawing/2014/main" id="{D9F48D0F-ECC4-6847-B2C2-4A1EF6496EB6}"/>
              </a:ext>
            </a:extLst>
          </p:cNvPr>
          <p:cNvSpPr>
            <a:spLocks noChangeArrowheads="1"/>
          </p:cNvSpPr>
          <p:nvPr/>
        </p:nvSpPr>
        <p:spPr bwMode="auto">
          <a:xfrm>
            <a:off x="5678433" y="3432171"/>
            <a:ext cx="1932764" cy="22853"/>
          </a:xfrm>
          <a:custGeom>
            <a:avLst/>
            <a:gdLst>
              <a:gd name="T0" fmla="*/ 2608 w 2609"/>
              <a:gd name="T1" fmla="*/ 28 h 29"/>
              <a:gd name="T2" fmla="*/ 0 w 2609"/>
              <a:gd name="T3" fmla="*/ 28 h 29"/>
              <a:gd name="T4" fmla="*/ 0 w 2609"/>
              <a:gd name="T5" fmla="*/ 0 h 29"/>
              <a:gd name="T6" fmla="*/ 2608 w 2609"/>
              <a:gd name="T7" fmla="*/ 0 h 29"/>
              <a:gd name="T8" fmla="*/ 2608 w 2609"/>
              <a:gd name="T9" fmla="*/ 28 h 29"/>
            </a:gdLst>
            <a:ahLst/>
            <a:cxnLst>
              <a:cxn ang="0">
                <a:pos x="T0" y="T1"/>
              </a:cxn>
              <a:cxn ang="0">
                <a:pos x="T2" y="T3"/>
              </a:cxn>
              <a:cxn ang="0">
                <a:pos x="T4" y="T5"/>
              </a:cxn>
              <a:cxn ang="0">
                <a:pos x="T6" y="T7"/>
              </a:cxn>
              <a:cxn ang="0">
                <a:pos x="T8" y="T9"/>
              </a:cxn>
            </a:cxnLst>
            <a:rect l="0" t="0" r="r" b="b"/>
            <a:pathLst>
              <a:path w="2609" h="29">
                <a:moveTo>
                  <a:pt x="2608" y="28"/>
                </a:moveTo>
                <a:lnTo>
                  <a:pt x="0" y="28"/>
                </a:lnTo>
                <a:lnTo>
                  <a:pt x="0" y="0"/>
                </a:lnTo>
                <a:lnTo>
                  <a:pt x="2608" y="0"/>
                </a:lnTo>
                <a:lnTo>
                  <a:pt x="2608" y="28"/>
                </a:lnTo>
              </a:path>
            </a:pathLst>
          </a:custGeom>
          <a:solidFill>
            <a:schemeClr val="bg1"/>
          </a:solidFill>
          <a:ln>
            <a:noFill/>
          </a:ln>
          <a:effectLst/>
        </p:spPr>
        <p:txBody>
          <a:bodyPr wrap="none" anchor="ctr"/>
          <a:lstStyle/>
          <a:p>
            <a:pPr defTabSz="914217"/>
            <a:endParaRPr lang="en-US" sz="3266" dirty="0">
              <a:solidFill>
                <a:srgbClr val="737572"/>
              </a:solidFill>
              <a:latin typeface="Lato Light" panose="020F0502020204030203" pitchFamily="34" charset="0"/>
            </a:endParaRPr>
          </a:p>
        </p:txBody>
      </p:sp>
      <p:sp>
        <p:nvSpPr>
          <p:cNvPr id="22" name="Subtitle 2">
            <a:extLst>
              <a:ext uri="{FF2B5EF4-FFF2-40B4-BE49-F238E27FC236}">
                <a16:creationId xmlns:a16="http://schemas.microsoft.com/office/drawing/2014/main" id="{4053F2AC-0AD5-8446-87A5-8B1474A37615}"/>
              </a:ext>
            </a:extLst>
          </p:cNvPr>
          <p:cNvSpPr txBox="1">
            <a:spLocks/>
          </p:cNvSpPr>
          <p:nvPr/>
        </p:nvSpPr>
        <p:spPr>
          <a:xfrm>
            <a:off x="5455912" y="3466535"/>
            <a:ext cx="2435543" cy="2113335"/>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1750"/>
              </a:lnSpc>
              <a:spcBef>
                <a:spcPts val="0"/>
              </a:spcBef>
            </a:pPr>
            <a:r>
              <a:rPr lang="en-GB" sz="1400" dirty="0">
                <a:solidFill>
                  <a:srgbClr val="FFFFFF"/>
                </a:solidFill>
                <a:latin typeface="+mj-lt"/>
                <a:ea typeface="Open Sans Light" panose="020B0306030504020204" pitchFamily="34" charset="0"/>
                <a:cs typeface="Open Sans Light" panose="020B0306030504020204" pitchFamily="34" charset="0"/>
              </a:rPr>
              <a:t>When doing business with TMA suppliers are expected to:</a:t>
            </a:r>
          </a:p>
          <a:p>
            <a:pPr defTabSz="543818">
              <a:lnSpc>
                <a:spcPts val="1750"/>
              </a:lnSpc>
              <a:spcBef>
                <a:spcPts val="0"/>
              </a:spcBef>
            </a:pPr>
            <a:r>
              <a:rPr lang="en-GB" sz="1400" dirty="0">
                <a:solidFill>
                  <a:srgbClr val="FFFFFF"/>
                </a:solidFill>
                <a:latin typeface="+mj-lt"/>
                <a:ea typeface="Open Sans Light" panose="020B0306030504020204" pitchFamily="34" charset="0"/>
                <a:cs typeface="Open Sans Light" panose="020B0306030504020204" pitchFamily="34" charset="0"/>
              </a:rPr>
              <a:t>▪Act responsibly &amp; with integrity</a:t>
            </a:r>
          </a:p>
          <a:p>
            <a:pPr defTabSz="543818">
              <a:lnSpc>
                <a:spcPts val="1750"/>
              </a:lnSpc>
              <a:spcBef>
                <a:spcPts val="0"/>
              </a:spcBef>
            </a:pPr>
            <a:r>
              <a:rPr lang="en-GB" sz="1400" dirty="0">
                <a:solidFill>
                  <a:srgbClr val="FFFFFF"/>
                </a:solidFill>
                <a:latin typeface="+mj-lt"/>
                <a:ea typeface="Open Sans Light" panose="020B0306030504020204" pitchFamily="34" charset="0"/>
                <a:cs typeface="Open Sans Light" panose="020B0306030504020204" pitchFamily="34" charset="0"/>
              </a:rPr>
              <a:t>▪Be transparent &amp; accountable</a:t>
            </a:r>
          </a:p>
          <a:p>
            <a:pPr defTabSz="543818">
              <a:lnSpc>
                <a:spcPts val="1750"/>
              </a:lnSpc>
              <a:spcBef>
                <a:spcPts val="0"/>
              </a:spcBef>
            </a:pPr>
            <a:r>
              <a:rPr lang="en-GB" sz="1400" dirty="0">
                <a:solidFill>
                  <a:srgbClr val="FFFFFF"/>
                </a:solidFill>
                <a:latin typeface="+mj-lt"/>
                <a:ea typeface="Open Sans Light" panose="020B0306030504020204" pitchFamily="34" charset="0"/>
                <a:cs typeface="Open Sans Light" panose="020B0306030504020204" pitchFamily="34" charset="0"/>
              </a:rPr>
              <a:t>▪Seek to improve value for money.</a:t>
            </a:r>
          </a:p>
          <a:p>
            <a:pPr defTabSz="543818">
              <a:lnSpc>
                <a:spcPts val="1750"/>
              </a:lnSpc>
              <a:spcBef>
                <a:spcPts val="0"/>
              </a:spcBef>
            </a:pPr>
            <a:r>
              <a:rPr lang="en-GB" sz="1400" dirty="0">
                <a:solidFill>
                  <a:srgbClr val="FFFFFF"/>
                </a:solidFill>
                <a:latin typeface="+mj-lt"/>
                <a:ea typeface="Open Sans Light" panose="020B0306030504020204" pitchFamily="34" charset="0"/>
                <a:cs typeface="Open Sans Light" panose="020B0306030504020204" pitchFamily="34" charset="0"/>
              </a:rPr>
              <a:t>▪Demonstrate commitment to poverty reduction &amp; TMA priorities.</a:t>
            </a:r>
          </a:p>
        </p:txBody>
      </p:sp>
      <p:sp>
        <p:nvSpPr>
          <p:cNvPr id="23" name="TextBox 22">
            <a:extLst>
              <a:ext uri="{FF2B5EF4-FFF2-40B4-BE49-F238E27FC236}">
                <a16:creationId xmlns:a16="http://schemas.microsoft.com/office/drawing/2014/main" id="{A31381F7-C156-9B47-9E2D-9FB793090AF3}"/>
              </a:ext>
            </a:extLst>
          </p:cNvPr>
          <p:cNvSpPr txBox="1"/>
          <p:nvPr/>
        </p:nvSpPr>
        <p:spPr>
          <a:xfrm>
            <a:off x="5338551" y="3105043"/>
            <a:ext cx="1932763" cy="338554"/>
          </a:xfrm>
          <a:prstGeom prst="rect">
            <a:avLst/>
          </a:prstGeom>
          <a:noFill/>
        </p:spPr>
        <p:txBody>
          <a:bodyPr wrap="square" rtlCol="0" anchor="b" anchorCtr="0">
            <a:spAutoFit/>
          </a:bodyPr>
          <a:lstStyle/>
          <a:p>
            <a:pPr algn="r" defTabSz="914217"/>
            <a:r>
              <a:rPr lang="en-US" sz="1600" b="1" dirty="0">
                <a:solidFill>
                  <a:srgbClr val="FFFFFF"/>
                </a:solidFill>
                <a:latin typeface="+mj-lt"/>
                <a:ea typeface="League Spartan" charset="0"/>
                <a:cs typeface="Poppins" pitchFamily="2" charset="77"/>
              </a:rPr>
              <a:t>Safeguarding</a:t>
            </a:r>
          </a:p>
        </p:txBody>
      </p:sp>
      <p:sp>
        <p:nvSpPr>
          <p:cNvPr id="25" name="Freeform 112">
            <a:extLst>
              <a:ext uri="{FF2B5EF4-FFF2-40B4-BE49-F238E27FC236}">
                <a16:creationId xmlns:a16="http://schemas.microsoft.com/office/drawing/2014/main" id="{B48D036D-50FE-6A48-9B87-82B1ED6985A5}"/>
              </a:ext>
            </a:extLst>
          </p:cNvPr>
          <p:cNvSpPr>
            <a:spLocks noChangeArrowheads="1"/>
          </p:cNvSpPr>
          <p:nvPr/>
        </p:nvSpPr>
        <p:spPr bwMode="auto">
          <a:xfrm>
            <a:off x="9181372" y="3432171"/>
            <a:ext cx="1932764" cy="22853"/>
          </a:xfrm>
          <a:custGeom>
            <a:avLst/>
            <a:gdLst>
              <a:gd name="T0" fmla="*/ 2608 w 2609"/>
              <a:gd name="T1" fmla="*/ 28 h 29"/>
              <a:gd name="T2" fmla="*/ 0 w 2609"/>
              <a:gd name="T3" fmla="*/ 28 h 29"/>
              <a:gd name="T4" fmla="*/ 0 w 2609"/>
              <a:gd name="T5" fmla="*/ 0 h 29"/>
              <a:gd name="T6" fmla="*/ 2608 w 2609"/>
              <a:gd name="T7" fmla="*/ 0 h 29"/>
              <a:gd name="T8" fmla="*/ 2608 w 2609"/>
              <a:gd name="T9" fmla="*/ 28 h 29"/>
            </a:gdLst>
            <a:ahLst/>
            <a:cxnLst>
              <a:cxn ang="0">
                <a:pos x="T0" y="T1"/>
              </a:cxn>
              <a:cxn ang="0">
                <a:pos x="T2" y="T3"/>
              </a:cxn>
              <a:cxn ang="0">
                <a:pos x="T4" y="T5"/>
              </a:cxn>
              <a:cxn ang="0">
                <a:pos x="T6" y="T7"/>
              </a:cxn>
              <a:cxn ang="0">
                <a:pos x="T8" y="T9"/>
              </a:cxn>
            </a:cxnLst>
            <a:rect l="0" t="0" r="r" b="b"/>
            <a:pathLst>
              <a:path w="2609" h="29">
                <a:moveTo>
                  <a:pt x="2608" y="28"/>
                </a:moveTo>
                <a:lnTo>
                  <a:pt x="0" y="28"/>
                </a:lnTo>
                <a:lnTo>
                  <a:pt x="0" y="0"/>
                </a:lnTo>
                <a:lnTo>
                  <a:pt x="2608" y="0"/>
                </a:lnTo>
                <a:lnTo>
                  <a:pt x="2608" y="28"/>
                </a:lnTo>
              </a:path>
            </a:pathLst>
          </a:custGeom>
          <a:solidFill>
            <a:schemeClr val="bg1"/>
          </a:solidFill>
          <a:ln>
            <a:noFill/>
          </a:ln>
          <a:effectLst/>
        </p:spPr>
        <p:txBody>
          <a:bodyPr wrap="none" anchor="ctr"/>
          <a:lstStyle/>
          <a:p>
            <a:pPr defTabSz="914217"/>
            <a:endParaRPr lang="en-US" sz="3266" dirty="0">
              <a:solidFill>
                <a:srgbClr val="737572"/>
              </a:solidFill>
              <a:latin typeface="Lato Light" panose="020F0502020204030203" pitchFamily="34" charset="0"/>
            </a:endParaRPr>
          </a:p>
        </p:txBody>
      </p:sp>
      <p:sp>
        <p:nvSpPr>
          <p:cNvPr id="26" name="Subtitle 2">
            <a:extLst>
              <a:ext uri="{FF2B5EF4-FFF2-40B4-BE49-F238E27FC236}">
                <a16:creationId xmlns:a16="http://schemas.microsoft.com/office/drawing/2014/main" id="{0A908306-8F4F-BD4D-B0A9-D69C7336E865}"/>
              </a:ext>
            </a:extLst>
          </p:cNvPr>
          <p:cNvSpPr txBox="1">
            <a:spLocks/>
          </p:cNvSpPr>
          <p:nvPr/>
        </p:nvSpPr>
        <p:spPr>
          <a:xfrm>
            <a:off x="9096446" y="3603278"/>
            <a:ext cx="2102615" cy="2113335"/>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1750"/>
              </a:lnSpc>
              <a:spcBef>
                <a:spcPts val="0"/>
              </a:spcBef>
            </a:pPr>
            <a:r>
              <a:rPr lang="en-GB" sz="1400" dirty="0">
                <a:solidFill>
                  <a:srgbClr val="FFFFFF"/>
                </a:solidFill>
                <a:latin typeface="+mj-lt"/>
                <a:ea typeface="Open Sans Light" panose="020B0306030504020204" pitchFamily="34" charset="0"/>
                <a:cs typeface="Open Sans Light" panose="020B0306030504020204" pitchFamily="34" charset="0"/>
              </a:rPr>
              <a:t>TMA shall conduct a reasonable search of publicly available information to determine whether a supplier is suspected of any activity relating to terrorism, including terrorist financing, or organised crime</a:t>
            </a:r>
            <a:r>
              <a:rPr lang="en-US" sz="1400" dirty="0">
                <a:solidFill>
                  <a:srgbClr val="FFFFFF"/>
                </a:solidFill>
                <a:latin typeface="+mj-lt"/>
                <a:ea typeface="Open Sans Light" panose="020B0306030504020204" pitchFamily="34" charset="0"/>
                <a:cs typeface="Open Sans Light" panose="020B0306030504020204" pitchFamily="34" charset="0"/>
              </a:rPr>
              <a:t>.</a:t>
            </a:r>
          </a:p>
        </p:txBody>
      </p:sp>
      <p:sp>
        <p:nvSpPr>
          <p:cNvPr id="27" name="TextBox 26">
            <a:extLst>
              <a:ext uri="{FF2B5EF4-FFF2-40B4-BE49-F238E27FC236}">
                <a16:creationId xmlns:a16="http://schemas.microsoft.com/office/drawing/2014/main" id="{FF3E6585-8D49-7E47-8F8F-8B62B185FDDC}"/>
              </a:ext>
            </a:extLst>
          </p:cNvPr>
          <p:cNvSpPr txBox="1"/>
          <p:nvPr/>
        </p:nvSpPr>
        <p:spPr>
          <a:xfrm>
            <a:off x="9354906" y="3024466"/>
            <a:ext cx="1522532" cy="338554"/>
          </a:xfrm>
          <a:prstGeom prst="rect">
            <a:avLst/>
          </a:prstGeom>
          <a:noFill/>
        </p:spPr>
        <p:txBody>
          <a:bodyPr wrap="none" rtlCol="0" anchor="b" anchorCtr="0">
            <a:spAutoFit/>
          </a:bodyPr>
          <a:lstStyle/>
          <a:p>
            <a:pPr algn="r" defTabSz="914217"/>
            <a:r>
              <a:rPr lang="en-US" sz="1600" b="1" dirty="0">
                <a:solidFill>
                  <a:srgbClr val="FFFFFF"/>
                </a:solidFill>
                <a:latin typeface="+mj-lt"/>
                <a:ea typeface="League Spartan" charset="0"/>
                <a:cs typeface="Poppins" pitchFamily="2" charset="77"/>
              </a:rPr>
              <a:t>Organised Crime</a:t>
            </a:r>
          </a:p>
        </p:txBody>
      </p:sp>
      <p:cxnSp>
        <p:nvCxnSpPr>
          <p:cNvPr id="2" name="Straight Connector 1">
            <a:extLst>
              <a:ext uri="{FF2B5EF4-FFF2-40B4-BE49-F238E27FC236}">
                <a16:creationId xmlns:a16="http://schemas.microsoft.com/office/drawing/2014/main" id="{3D7E8422-1CC9-6565-109A-C2CF3F14C9D1}"/>
              </a:ext>
            </a:extLst>
          </p:cNvPr>
          <p:cNvCxnSpPr/>
          <p:nvPr/>
        </p:nvCxnSpPr>
        <p:spPr>
          <a:xfrm>
            <a:off x="1041074" y="950033"/>
            <a:ext cx="9144000" cy="0"/>
          </a:xfrm>
          <a:prstGeom prst="line">
            <a:avLst/>
          </a:prstGeom>
          <a:noFill/>
          <a:ln w="22225" cap="flat" cmpd="sng" algn="ctr">
            <a:solidFill>
              <a:srgbClr val="EB3B34"/>
            </a:solidFill>
            <a:prstDash val="solid"/>
            <a:miter lim="800000"/>
          </a:ln>
          <a:effectLst/>
        </p:spPr>
      </p:cxnSp>
      <p:sp>
        <p:nvSpPr>
          <p:cNvPr id="5" name="TextBox 4">
            <a:extLst>
              <a:ext uri="{FF2B5EF4-FFF2-40B4-BE49-F238E27FC236}">
                <a16:creationId xmlns:a16="http://schemas.microsoft.com/office/drawing/2014/main" id="{34C3D81D-6773-132D-04E6-3443B25B1945}"/>
              </a:ext>
            </a:extLst>
          </p:cNvPr>
          <p:cNvSpPr txBox="1"/>
          <p:nvPr/>
        </p:nvSpPr>
        <p:spPr>
          <a:xfrm>
            <a:off x="1041074" y="357337"/>
            <a:ext cx="9144000" cy="58477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3B71"/>
                </a:solidFill>
                <a:effectLst/>
                <a:uLnTx/>
                <a:uFillTx/>
                <a:latin typeface="Catamaran" pitchFamily="2" charset="0"/>
                <a:cs typeface="Catamaran" pitchFamily="2" charset="0"/>
              </a:rPr>
              <a:t>Adherence to TMA Supplier Code of Conduct</a:t>
            </a:r>
            <a:endParaRPr kumimoji="0" lang="en-KE" sz="1800" b="0" i="0" u="none" strike="noStrike" kern="0" cap="none" spc="0" normalizeH="0" baseline="0" noProof="0" dirty="0">
              <a:ln>
                <a:noFill/>
              </a:ln>
              <a:solidFill>
                <a:srgbClr val="272727"/>
              </a:solidFill>
              <a:effectLst/>
              <a:uLnTx/>
              <a:uFillTx/>
            </a:endParaRPr>
          </a:p>
        </p:txBody>
      </p:sp>
      <p:pic>
        <p:nvPicPr>
          <p:cNvPr id="9" name="Picture 8">
            <a:extLst>
              <a:ext uri="{FF2B5EF4-FFF2-40B4-BE49-F238E27FC236}">
                <a16:creationId xmlns:a16="http://schemas.microsoft.com/office/drawing/2014/main" id="{4A33A4A5-7265-3CE8-1D7D-804FA734D098}"/>
              </a:ext>
            </a:extLst>
          </p:cNvPr>
          <p:cNvPicPr>
            <a:picLocks noChangeAspect="1"/>
          </p:cNvPicPr>
          <p:nvPr/>
        </p:nvPicPr>
        <p:blipFill>
          <a:blip r:embed="rId3"/>
          <a:srcRect/>
          <a:stretch/>
        </p:blipFill>
        <p:spPr>
          <a:xfrm>
            <a:off x="10647680" y="238727"/>
            <a:ext cx="1036520" cy="882354"/>
          </a:xfrm>
          <a:prstGeom prst="rect">
            <a:avLst/>
          </a:prstGeom>
        </p:spPr>
      </p:pic>
      <p:sp>
        <p:nvSpPr>
          <p:cNvPr id="19" name="Footer Placeholder 4">
            <a:extLst>
              <a:ext uri="{FF2B5EF4-FFF2-40B4-BE49-F238E27FC236}">
                <a16:creationId xmlns:a16="http://schemas.microsoft.com/office/drawing/2014/main" id="{11D18342-7333-36D9-0DBA-00C61444204E}"/>
              </a:ext>
            </a:extLst>
          </p:cNvPr>
          <p:cNvSpPr txBox="1">
            <a:spLocks/>
          </p:cNvSpPr>
          <p:nvPr/>
        </p:nvSpPr>
        <p:spPr>
          <a:xfrm>
            <a:off x="4489228" y="6550351"/>
            <a:ext cx="4504267" cy="365125"/>
          </a:xfrm>
          <a:prstGeom prst="rect">
            <a:avLst/>
          </a:prstGeom>
        </p:spPr>
        <p:txBody>
          <a:bodyPr/>
          <a:lstStyle>
            <a:defPPr>
              <a:defRPr lang="en-US"/>
            </a:defPPr>
            <a:lvl1pPr marL="0" algn="l" defTabSz="914400" rtl="0" eaLnBrk="1" latinLnBrk="0" hangingPunct="1">
              <a:defRPr sz="1800" kern="1200">
                <a:solidFill>
                  <a:srgbClr val="FF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latin typeface="Montserrat" panose="00000500000000000000" pitchFamily="2" charset="0"/>
              </a:rPr>
              <a:t>www.trademarkafrica.com  @trademarkafrica</a:t>
            </a:r>
            <a:endParaRPr lang="en-US" sz="900" dirty="0">
              <a:latin typeface="Montserrat" panose="00000500000000000000" pitchFamily="2" charset="0"/>
            </a:endParaRPr>
          </a:p>
        </p:txBody>
      </p:sp>
      <p:sp>
        <p:nvSpPr>
          <p:cNvPr id="20" name="Subtitle 2">
            <a:extLst>
              <a:ext uri="{FF2B5EF4-FFF2-40B4-BE49-F238E27FC236}">
                <a16:creationId xmlns:a16="http://schemas.microsoft.com/office/drawing/2014/main" id="{7FE3B487-0CCF-270F-1B07-51DC94CBFC11}"/>
              </a:ext>
            </a:extLst>
          </p:cNvPr>
          <p:cNvSpPr txBox="1">
            <a:spLocks/>
          </p:cNvSpPr>
          <p:nvPr/>
        </p:nvSpPr>
        <p:spPr>
          <a:xfrm>
            <a:off x="960782" y="1106608"/>
            <a:ext cx="10448319" cy="1213153"/>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defTabSz="543818">
              <a:lnSpc>
                <a:spcPts val="1500"/>
              </a:lnSpc>
            </a:pPr>
            <a:r>
              <a:rPr lang="en-GB" sz="1800" dirty="0">
                <a:solidFill>
                  <a:srgbClr val="272727"/>
                </a:solidFill>
                <a:latin typeface="+mj-lt"/>
                <a:ea typeface="Lato Light" panose="020F0502020204030203" pitchFamily="34" charset="0"/>
                <a:cs typeface="Mukta ExtraLight" panose="020B0000000000000000" pitchFamily="34" charset="77"/>
              </a:rPr>
              <a:t>TMA Supplier Code of Conduct (“the Code”) sets out the minimum requirements and standards expected from all suppliers, tenderers and sub-contractors, when delivering projects and programmes. The Code covers areas that are central to a procurement and supply process such as value for money and governance, ethical behaviour and transparency, delivery chain management, observance of human rights, environmental and social safeguarding, organised crime and security. It also covers employment of forced and/or child labour, fraud and corruption, gifts and hospitality. </a:t>
            </a:r>
            <a:r>
              <a:rPr lang="en-US" sz="1050" dirty="0">
                <a:solidFill>
                  <a:srgbClr val="FFFFFF"/>
                </a:solidFill>
                <a:latin typeface="Lato Light" panose="020F0502020204030203" pitchFamily="34" charset="0"/>
                <a:ea typeface="Lato Light" panose="020F0502020204030203" pitchFamily="34" charset="0"/>
                <a:cs typeface="Mukta ExtraLight" panose="020B0000000000000000" pitchFamily="34" charset="77"/>
              </a:rPr>
              <a:t>consulting </a:t>
            </a:r>
            <a:r>
              <a:rPr lang="en-US" sz="1000" dirty="0">
                <a:solidFill>
                  <a:srgbClr val="FFFFFF"/>
                </a:solidFill>
                <a:latin typeface="Lato Light" panose="020F0502020204030203" pitchFamily="34" charset="0"/>
                <a:ea typeface="Lato Light" panose="020F0502020204030203" pitchFamily="34" charset="0"/>
                <a:cs typeface="Mukta ExtraLight" panose="020B0000000000000000" pitchFamily="34" charset="77"/>
              </a:rPr>
              <a:t>firms.</a:t>
            </a:r>
          </a:p>
        </p:txBody>
      </p:sp>
    </p:spTree>
    <p:extLst>
      <p:ext uri="{BB962C8B-B14F-4D97-AF65-F5344CB8AC3E}">
        <p14:creationId xmlns:p14="http://schemas.microsoft.com/office/powerpoint/2010/main" val="1024555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5CBF4-BD29-4FD1-930F-7FC1CD3304D6}"/>
              </a:ext>
            </a:extLst>
          </p:cNvPr>
          <p:cNvSpPr>
            <a:spLocks noGrp="1"/>
          </p:cNvSpPr>
          <p:nvPr>
            <p:ph type="ctrTitle"/>
          </p:nvPr>
        </p:nvSpPr>
        <p:spPr>
          <a:xfrm>
            <a:off x="1524000" y="307649"/>
            <a:ext cx="9144000" cy="882354"/>
          </a:xfrm>
        </p:spPr>
        <p:txBody>
          <a:bodyPr>
            <a:normAutofit/>
          </a:bodyPr>
          <a:lstStyle/>
          <a:p>
            <a:pPr algn="l"/>
            <a:r>
              <a:rPr lang="en-US" sz="3200" b="1" dirty="0">
                <a:solidFill>
                  <a:srgbClr val="003B71"/>
                </a:solidFill>
                <a:latin typeface="Catamaran" pitchFamily="2" charset="0"/>
                <a:cs typeface="Catamaran" pitchFamily="2" charset="0"/>
              </a:rPr>
              <a:t>Upcoming Work</a:t>
            </a:r>
          </a:p>
        </p:txBody>
      </p:sp>
      <p:cxnSp>
        <p:nvCxnSpPr>
          <p:cNvPr id="6" name="Straight Connector 5">
            <a:extLst>
              <a:ext uri="{FF2B5EF4-FFF2-40B4-BE49-F238E27FC236}">
                <a16:creationId xmlns:a16="http://schemas.microsoft.com/office/drawing/2014/main" id="{A4E5AB54-C768-4BF3-AA97-256A1E319888}"/>
              </a:ext>
            </a:extLst>
          </p:cNvPr>
          <p:cNvCxnSpPr/>
          <p:nvPr/>
        </p:nvCxnSpPr>
        <p:spPr>
          <a:xfrm>
            <a:off x="1524000" y="1190003"/>
            <a:ext cx="9144000" cy="0"/>
          </a:xfrm>
          <a:prstGeom prst="line">
            <a:avLst/>
          </a:prstGeom>
          <a:ln w="22225">
            <a:solidFill>
              <a:srgbClr val="EB3B34"/>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C5CD6A5-706D-43C4-BE50-3B4315EDD1AF}"/>
              </a:ext>
            </a:extLst>
          </p:cNvPr>
          <p:cNvPicPr>
            <a:picLocks noChangeAspect="1"/>
          </p:cNvPicPr>
          <p:nvPr/>
        </p:nvPicPr>
        <p:blipFill>
          <a:blip r:embed="rId2"/>
          <a:srcRect/>
          <a:stretch/>
        </p:blipFill>
        <p:spPr>
          <a:xfrm>
            <a:off x="10890560" y="406262"/>
            <a:ext cx="1036520" cy="882354"/>
          </a:xfrm>
          <a:prstGeom prst="rect">
            <a:avLst/>
          </a:prstGeom>
        </p:spPr>
      </p:pic>
      <p:sp>
        <p:nvSpPr>
          <p:cNvPr id="3" name="Footer Placeholder 4">
            <a:extLst>
              <a:ext uri="{FF2B5EF4-FFF2-40B4-BE49-F238E27FC236}">
                <a16:creationId xmlns:a16="http://schemas.microsoft.com/office/drawing/2014/main" id="{AC0D6DB5-7E18-BBA5-5057-2D8AA6EEDE4D}"/>
              </a:ext>
            </a:extLst>
          </p:cNvPr>
          <p:cNvSpPr>
            <a:spLocks noGrp="1"/>
          </p:cNvSpPr>
          <p:nvPr>
            <p:ph type="ftr" sz="quarter" idx="11"/>
          </p:nvPr>
        </p:nvSpPr>
        <p:spPr>
          <a:xfrm>
            <a:off x="4489228" y="6550351"/>
            <a:ext cx="4504267" cy="365125"/>
          </a:xfrm>
          <a:prstGeom prst="rect">
            <a:avLst/>
          </a:prstGeom>
        </p:spPr>
        <p:txBody>
          <a:bodyPr/>
          <a:lstStyle>
            <a:lvl1pPr>
              <a:defRPr>
                <a:solidFill>
                  <a:srgbClr val="FF0000"/>
                </a:solidFill>
              </a:defRPr>
            </a:lvl1pPr>
          </a:lstStyle>
          <a:p>
            <a:r>
              <a:rPr lang="en-US" sz="900" dirty="0">
                <a:latin typeface="Montserrat" panose="00000500000000000000" pitchFamily="2" charset="0"/>
              </a:rPr>
              <a:t>www.trademarkafrica.com  @trademarkafrica</a:t>
            </a:r>
          </a:p>
        </p:txBody>
      </p:sp>
      <p:cxnSp>
        <p:nvCxnSpPr>
          <p:cNvPr id="5" name="Straight Connector 4">
            <a:extLst>
              <a:ext uri="{FF2B5EF4-FFF2-40B4-BE49-F238E27FC236}">
                <a16:creationId xmlns:a16="http://schemas.microsoft.com/office/drawing/2014/main" id="{F4A4F8DB-EE37-D7E0-DBF7-CE1A66CCD966}"/>
              </a:ext>
            </a:extLst>
          </p:cNvPr>
          <p:cNvCxnSpPr>
            <a:cxnSpLocks/>
          </p:cNvCxnSpPr>
          <p:nvPr/>
        </p:nvCxnSpPr>
        <p:spPr>
          <a:xfrm>
            <a:off x="6132868" y="6550033"/>
            <a:ext cx="0" cy="2286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Freeform 7">
            <a:extLst>
              <a:ext uri="{FF2B5EF4-FFF2-40B4-BE49-F238E27FC236}">
                <a16:creationId xmlns:a16="http://schemas.microsoft.com/office/drawing/2014/main" id="{1EFC72DD-4A80-03D4-B11D-6EC38E9DB25F}"/>
              </a:ext>
            </a:extLst>
          </p:cNvPr>
          <p:cNvSpPr>
            <a:spLocks noChangeArrowheads="1"/>
          </p:cNvSpPr>
          <p:nvPr/>
        </p:nvSpPr>
        <p:spPr bwMode="auto">
          <a:xfrm>
            <a:off x="9486402" y="2050134"/>
            <a:ext cx="1162381" cy="655535"/>
          </a:xfrm>
          <a:custGeom>
            <a:avLst/>
            <a:gdLst>
              <a:gd name="T0" fmla="*/ 56264 w 1140"/>
              <a:gd name="T1" fmla="*/ 203195 h 607"/>
              <a:gd name="T2" fmla="*/ 22001 w 1140"/>
              <a:gd name="T3" fmla="*/ 187315 h 607"/>
              <a:gd name="T4" fmla="*/ 334701 w 1140"/>
              <a:gd name="T5" fmla="*/ 187315 h 607"/>
              <a:gd name="T6" fmla="*/ 388441 w 1140"/>
              <a:gd name="T7" fmla="*/ 187315 h 607"/>
              <a:gd name="T8" fmla="*/ 81511 w 1140"/>
              <a:gd name="T9" fmla="*/ 163855 h 607"/>
              <a:gd name="T10" fmla="*/ 81511 w 1140"/>
              <a:gd name="T11" fmla="*/ 151945 h 607"/>
              <a:gd name="T12" fmla="*/ 81872 w 1140"/>
              <a:gd name="T13" fmla="*/ 148336 h 607"/>
              <a:gd name="T14" fmla="*/ 328570 w 1140"/>
              <a:gd name="T15" fmla="*/ 148336 h 607"/>
              <a:gd name="T16" fmla="*/ 328930 w 1140"/>
              <a:gd name="T17" fmla="*/ 163855 h 607"/>
              <a:gd name="T18" fmla="*/ 328209 w 1140"/>
              <a:gd name="T19" fmla="*/ 171795 h 607"/>
              <a:gd name="T20" fmla="*/ 82233 w 1140"/>
              <a:gd name="T21" fmla="*/ 171795 h 607"/>
              <a:gd name="T22" fmla="*/ 99545 w 1140"/>
              <a:gd name="T23" fmla="*/ 90950 h 607"/>
              <a:gd name="T24" fmla="*/ 131284 w 1140"/>
              <a:gd name="T25" fmla="*/ 58468 h 607"/>
              <a:gd name="T26" fmla="*/ 205221 w 1140"/>
              <a:gd name="T27" fmla="*/ 39701 h 607"/>
              <a:gd name="T28" fmla="*/ 279519 w 1140"/>
              <a:gd name="T29" fmla="*/ 58829 h 607"/>
              <a:gd name="T30" fmla="*/ 311258 w 1140"/>
              <a:gd name="T31" fmla="*/ 90950 h 607"/>
              <a:gd name="T32" fmla="*/ 327127 w 1140"/>
              <a:gd name="T33" fmla="*/ 132816 h 607"/>
              <a:gd name="T34" fmla="*/ 83315 w 1140"/>
              <a:gd name="T35" fmla="*/ 132816 h 607"/>
              <a:gd name="T36" fmla="*/ 206303 w 1140"/>
              <a:gd name="T37" fmla="*/ 15519 h 607"/>
              <a:gd name="T38" fmla="*/ 221090 w 1140"/>
              <a:gd name="T39" fmla="*/ 24903 h 607"/>
              <a:gd name="T40" fmla="*/ 205221 w 1140"/>
              <a:gd name="T41" fmla="*/ 24542 h 607"/>
              <a:gd name="T42" fmla="*/ 191515 w 1140"/>
              <a:gd name="T43" fmla="*/ 24903 h 607"/>
              <a:gd name="T44" fmla="*/ 206303 w 1140"/>
              <a:gd name="T45" fmla="*/ 15519 h 607"/>
              <a:gd name="T46" fmla="*/ 343718 w 1140"/>
              <a:gd name="T47" fmla="*/ 171795 h 607"/>
              <a:gd name="T48" fmla="*/ 344439 w 1140"/>
              <a:gd name="T49" fmla="*/ 164216 h 607"/>
              <a:gd name="T50" fmla="*/ 344439 w 1140"/>
              <a:gd name="T51" fmla="*/ 151945 h 607"/>
              <a:gd name="T52" fmla="*/ 343357 w 1140"/>
              <a:gd name="T53" fmla="*/ 134982 h 607"/>
              <a:gd name="T54" fmla="*/ 323881 w 1140"/>
              <a:gd name="T55" fmla="*/ 82288 h 607"/>
              <a:gd name="T56" fmla="*/ 288175 w 1140"/>
              <a:gd name="T57" fmla="*/ 45836 h 607"/>
              <a:gd name="T58" fmla="*/ 237681 w 1140"/>
              <a:gd name="T59" fmla="*/ 27069 h 607"/>
              <a:gd name="T60" fmla="*/ 206303 w 1140"/>
              <a:gd name="T61" fmla="*/ 0 h 607"/>
              <a:gd name="T62" fmla="*/ 174925 w 1140"/>
              <a:gd name="T63" fmla="*/ 26708 h 607"/>
              <a:gd name="T64" fmla="*/ 122267 w 1140"/>
              <a:gd name="T65" fmla="*/ 45836 h 607"/>
              <a:gd name="T66" fmla="*/ 86561 w 1140"/>
              <a:gd name="T67" fmla="*/ 82288 h 607"/>
              <a:gd name="T68" fmla="*/ 67084 w 1140"/>
              <a:gd name="T69" fmla="*/ 134982 h 607"/>
              <a:gd name="T70" fmla="*/ 66002 w 1140"/>
              <a:gd name="T71" fmla="*/ 151945 h 607"/>
              <a:gd name="T72" fmla="*/ 66002 w 1140"/>
              <a:gd name="T73" fmla="*/ 164938 h 607"/>
              <a:gd name="T74" fmla="*/ 7935 w 1140"/>
              <a:gd name="T75" fmla="*/ 171795 h 607"/>
              <a:gd name="T76" fmla="*/ 1443 w 1140"/>
              <a:gd name="T77" fmla="*/ 175404 h 607"/>
              <a:gd name="T78" fmla="*/ 1082 w 1140"/>
              <a:gd name="T79" fmla="*/ 183344 h 607"/>
              <a:gd name="T80" fmla="*/ 55904 w 1140"/>
              <a:gd name="T81" fmla="*/ 218714 h 607"/>
              <a:gd name="T82" fmla="*/ 354538 w 1140"/>
              <a:gd name="T83" fmla="*/ 218714 h 607"/>
              <a:gd name="T84" fmla="*/ 355259 w 1140"/>
              <a:gd name="T85" fmla="*/ 218714 h 607"/>
              <a:gd name="T86" fmla="*/ 409360 w 1140"/>
              <a:gd name="T87" fmla="*/ 183344 h 607"/>
              <a:gd name="T88" fmla="*/ 409360 w 1140"/>
              <a:gd name="T89" fmla="*/ 175404 h 60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40" h="607">
                <a:moveTo>
                  <a:pt x="983" y="563"/>
                </a:moveTo>
                <a:lnTo>
                  <a:pt x="156" y="563"/>
                </a:lnTo>
                <a:cubicBezTo>
                  <a:pt x="113" y="560"/>
                  <a:pt x="84" y="547"/>
                  <a:pt x="61" y="519"/>
                </a:cubicBezTo>
                <a:lnTo>
                  <a:pt x="210" y="519"/>
                </a:lnTo>
                <a:lnTo>
                  <a:pt x="928" y="519"/>
                </a:lnTo>
                <a:lnTo>
                  <a:pt x="1077" y="519"/>
                </a:lnTo>
                <a:cubicBezTo>
                  <a:pt x="1054" y="547"/>
                  <a:pt x="1025" y="560"/>
                  <a:pt x="983" y="563"/>
                </a:cubicBezTo>
                <a:close/>
                <a:moveTo>
                  <a:pt x="226" y="454"/>
                </a:moveTo>
                <a:lnTo>
                  <a:pt x="226" y="454"/>
                </a:lnTo>
                <a:cubicBezTo>
                  <a:pt x="226" y="437"/>
                  <a:pt x="226" y="424"/>
                  <a:pt x="226" y="421"/>
                </a:cubicBezTo>
                <a:cubicBezTo>
                  <a:pt x="226" y="417"/>
                  <a:pt x="226" y="414"/>
                  <a:pt x="227" y="411"/>
                </a:cubicBezTo>
                <a:lnTo>
                  <a:pt x="911" y="411"/>
                </a:lnTo>
                <a:cubicBezTo>
                  <a:pt x="912" y="414"/>
                  <a:pt x="912" y="417"/>
                  <a:pt x="912" y="421"/>
                </a:cubicBezTo>
                <a:lnTo>
                  <a:pt x="912" y="454"/>
                </a:lnTo>
                <a:cubicBezTo>
                  <a:pt x="911" y="461"/>
                  <a:pt x="911" y="469"/>
                  <a:pt x="910" y="476"/>
                </a:cubicBezTo>
                <a:lnTo>
                  <a:pt x="228" y="476"/>
                </a:lnTo>
                <a:cubicBezTo>
                  <a:pt x="227" y="469"/>
                  <a:pt x="227" y="462"/>
                  <a:pt x="226" y="454"/>
                </a:cubicBezTo>
                <a:close/>
                <a:moveTo>
                  <a:pt x="276" y="252"/>
                </a:moveTo>
                <a:lnTo>
                  <a:pt x="276" y="252"/>
                </a:lnTo>
                <a:cubicBezTo>
                  <a:pt x="298" y="217"/>
                  <a:pt x="329" y="186"/>
                  <a:pt x="364" y="162"/>
                </a:cubicBezTo>
                <a:cubicBezTo>
                  <a:pt x="409" y="130"/>
                  <a:pt x="486" y="110"/>
                  <a:pt x="569" y="110"/>
                </a:cubicBezTo>
                <a:cubicBezTo>
                  <a:pt x="652" y="110"/>
                  <a:pt x="729" y="130"/>
                  <a:pt x="775" y="163"/>
                </a:cubicBezTo>
                <a:cubicBezTo>
                  <a:pt x="810" y="186"/>
                  <a:pt x="839" y="216"/>
                  <a:pt x="863" y="252"/>
                </a:cubicBezTo>
                <a:cubicBezTo>
                  <a:pt x="885" y="287"/>
                  <a:pt x="900" y="327"/>
                  <a:pt x="907" y="368"/>
                </a:cubicBezTo>
                <a:lnTo>
                  <a:pt x="231" y="368"/>
                </a:lnTo>
                <a:cubicBezTo>
                  <a:pt x="238" y="327"/>
                  <a:pt x="253" y="287"/>
                  <a:pt x="276" y="252"/>
                </a:cubicBezTo>
                <a:close/>
                <a:moveTo>
                  <a:pt x="572" y="43"/>
                </a:moveTo>
                <a:lnTo>
                  <a:pt x="572" y="43"/>
                </a:lnTo>
                <a:cubicBezTo>
                  <a:pt x="591" y="43"/>
                  <a:pt x="607" y="53"/>
                  <a:pt x="613" y="69"/>
                </a:cubicBezTo>
                <a:cubicBezTo>
                  <a:pt x="599" y="68"/>
                  <a:pt x="584" y="68"/>
                  <a:pt x="569" y="68"/>
                </a:cubicBezTo>
                <a:cubicBezTo>
                  <a:pt x="556" y="68"/>
                  <a:pt x="544" y="68"/>
                  <a:pt x="531" y="69"/>
                </a:cubicBezTo>
                <a:cubicBezTo>
                  <a:pt x="539" y="53"/>
                  <a:pt x="554" y="43"/>
                  <a:pt x="572" y="43"/>
                </a:cubicBezTo>
                <a:close/>
                <a:moveTo>
                  <a:pt x="1116" y="476"/>
                </a:moveTo>
                <a:lnTo>
                  <a:pt x="953" y="476"/>
                </a:lnTo>
                <a:cubicBezTo>
                  <a:pt x="954" y="469"/>
                  <a:pt x="954" y="462"/>
                  <a:pt x="955" y="455"/>
                </a:cubicBezTo>
                <a:lnTo>
                  <a:pt x="955" y="421"/>
                </a:lnTo>
                <a:cubicBezTo>
                  <a:pt x="955" y="405"/>
                  <a:pt x="954" y="389"/>
                  <a:pt x="952" y="374"/>
                </a:cubicBezTo>
                <a:cubicBezTo>
                  <a:pt x="945" y="323"/>
                  <a:pt x="927" y="272"/>
                  <a:pt x="898" y="228"/>
                </a:cubicBezTo>
                <a:cubicBezTo>
                  <a:pt x="872" y="188"/>
                  <a:pt x="838" y="154"/>
                  <a:pt x="799" y="127"/>
                </a:cubicBezTo>
                <a:cubicBezTo>
                  <a:pt x="764" y="102"/>
                  <a:pt x="716" y="84"/>
                  <a:pt x="659" y="75"/>
                </a:cubicBezTo>
                <a:cubicBezTo>
                  <a:pt x="653" y="33"/>
                  <a:pt x="617" y="0"/>
                  <a:pt x="572" y="0"/>
                </a:cubicBezTo>
                <a:cubicBezTo>
                  <a:pt x="528" y="0"/>
                  <a:pt x="492" y="32"/>
                  <a:pt x="485" y="74"/>
                </a:cubicBezTo>
                <a:cubicBezTo>
                  <a:pt x="426" y="83"/>
                  <a:pt x="375" y="101"/>
                  <a:pt x="339" y="127"/>
                </a:cubicBezTo>
                <a:cubicBezTo>
                  <a:pt x="300" y="154"/>
                  <a:pt x="266" y="189"/>
                  <a:pt x="240" y="228"/>
                </a:cubicBezTo>
                <a:cubicBezTo>
                  <a:pt x="211" y="272"/>
                  <a:pt x="193" y="323"/>
                  <a:pt x="186" y="374"/>
                </a:cubicBezTo>
                <a:cubicBezTo>
                  <a:pt x="184" y="391"/>
                  <a:pt x="183" y="405"/>
                  <a:pt x="183" y="421"/>
                </a:cubicBezTo>
                <a:cubicBezTo>
                  <a:pt x="183" y="425"/>
                  <a:pt x="183" y="437"/>
                  <a:pt x="183" y="457"/>
                </a:cubicBezTo>
                <a:cubicBezTo>
                  <a:pt x="184" y="464"/>
                  <a:pt x="185" y="470"/>
                  <a:pt x="186" y="476"/>
                </a:cubicBezTo>
                <a:lnTo>
                  <a:pt x="22" y="476"/>
                </a:lnTo>
                <a:cubicBezTo>
                  <a:pt x="14" y="476"/>
                  <a:pt x="7" y="480"/>
                  <a:pt x="4" y="486"/>
                </a:cubicBezTo>
                <a:cubicBezTo>
                  <a:pt x="0" y="493"/>
                  <a:pt x="0" y="501"/>
                  <a:pt x="3" y="508"/>
                </a:cubicBezTo>
                <a:cubicBezTo>
                  <a:pt x="36" y="571"/>
                  <a:pt x="82" y="601"/>
                  <a:pt x="155" y="606"/>
                </a:cubicBezTo>
                <a:lnTo>
                  <a:pt x="983" y="606"/>
                </a:lnTo>
                <a:cubicBezTo>
                  <a:pt x="984" y="606"/>
                  <a:pt x="984" y="606"/>
                  <a:pt x="985" y="606"/>
                </a:cubicBezTo>
                <a:cubicBezTo>
                  <a:pt x="1056" y="601"/>
                  <a:pt x="1102" y="571"/>
                  <a:pt x="1135" y="508"/>
                </a:cubicBezTo>
                <a:cubicBezTo>
                  <a:pt x="1139" y="501"/>
                  <a:pt x="1138" y="493"/>
                  <a:pt x="1135" y="486"/>
                </a:cubicBezTo>
                <a:cubicBezTo>
                  <a:pt x="1130" y="480"/>
                  <a:pt x="1123" y="476"/>
                  <a:pt x="1116" y="476"/>
                </a:cubicBezTo>
                <a:close/>
              </a:path>
            </a:pathLst>
          </a:custGeom>
          <a:solidFill>
            <a:srgbClr val="A31217"/>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482900"/>
              </a:solidFill>
              <a:effectLst/>
              <a:uLnTx/>
              <a:uFillTx/>
              <a:latin typeface="Open Sans Light" panose="020B0306030504020204" pitchFamily="34" charset="0"/>
            </a:endParaRPr>
          </a:p>
        </p:txBody>
      </p:sp>
      <p:sp>
        <p:nvSpPr>
          <p:cNvPr id="18" name="Subtitle 2">
            <a:extLst>
              <a:ext uri="{FF2B5EF4-FFF2-40B4-BE49-F238E27FC236}">
                <a16:creationId xmlns:a16="http://schemas.microsoft.com/office/drawing/2014/main" id="{6A5525AB-6F77-3F81-28F6-E79C167341EA}"/>
              </a:ext>
            </a:extLst>
          </p:cNvPr>
          <p:cNvSpPr txBox="1">
            <a:spLocks/>
          </p:cNvSpPr>
          <p:nvPr/>
        </p:nvSpPr>
        <p:spPr>
          <a:xfrm>
            <a:off x="8762833" y="3020287"/>
            <a:ext cx="2381251" cy="2125200"/>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50000"/>
              </a:lnSpc>
            </a:pPr>
            <a:r>
              <a:rPr lang="en-US" sz="1400" dirty="0">
                <a:solidFill>
                  <a:schemeClr val="tx1"/>
                </a:solidFill>
                <a:latin typeface="+mj-lt"/>
                <a:ea typeface="Open Sans Light" panose="020B0306030504020204" pitchFamily="34" charset="0"/>
                <a:cs typeface="Mukta ExtraLight" panose="020B0000000000000000" pitchFamily="34" charset="77"/>
              </a:rPr>
              <a:t>Suppliers are advised to be on the look-out for these tenders on the TMA website, digital platforms like LinkedIn and on newspaper publications.</a:t>
            </a:r>
          </a:p>
        </p:txBody>
      </p:sp>
      <p:sp>
        <p:nvSpPr>
          <p:cNvPr id="19" name="Subtitle 2">
            <a:extLst>
              <a:ext uri="{FF2B5EF4-FFF2-40B4-BE49-F238E27FC236}">
                <a16:creationId xmlns:a16="http://schemas.microsoft.com/office/drawing/2014/main" id="{8268ED16-5ACD-A338-67F2-938E4E0E7004}"/>
              </a:ext>
            </a:extLst>
          </p:cNvPr>
          <p:cNvSpPr txBox="1">
            <a:spLocks/>
          </p:cNvSpPr>
          <p:nvPr/>
        </p:nvSpPr>
        <p:spPr>
          <a:xfrm>
            <a:off x="1419224" y="3079817"/>
            <a:ext cx="2952751" cy="2125200"/>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50000"/>
              </a:lnSpc>
            </a:pPr>
            <a:r>
              <a:rPr lang="en-US" sz="1400" dirty="0">
                <a:solidFill>
                  <a:schemeClr val="tx1"/>
                </a:solidFill>
                <a:latin typeface="+mj-lt"/>
                <a:ea typeface="Open Sans Light" panose="020B0306030504020204" pitchFamily="34" charset="0"/>
                <a:cs typeface="Mukta ExtraLight" panose="020B0000000000000000" pitchFamily="34" charset="77"/>
              </a:rPr>
              <a:t>The first batch of frameworks arising for various workstreams ranging from Trade Policy, Audit &amp; Investigations, Supplies and Services for OSBP work to be advertised in June 2024.</a:t>
            </a:r>
          </a:p>
        </p:txBody>
      </p:sp>
      <p:sp>
        <p:nvSpPr>
          <p:cNvPr id="20" name="Subtitle 2">
            <a:extLst>
              <a:ext uri="{FF2B5EF4-FFF2-40B4-BE49-F238E27FC236}">
                <a16:creationId xmlns:a16="http://schemas.microsoft.com/office/drawing/2014/main" id="{B48E119D-E34A-5653-D710-779F675BF69B}"/>
              </a:ext>
            </a:extLst>
          </p:cNvPr>
          <p:cNvSpPr txBox="1">
            <a:spLocks/>
          </p:cNvSpPr>
          <p:nvPr/>
        </p:nvSpPr>
        <p:spPr>
          <a:xfrm>
            <a:off x="5162333" y="3079814"/>
            <a:ext cx="2638426" cy="1802035"/>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50000"/>
              </a:lnSpc>
            </a:pPr>
            <a:r>
              <a:rPr lang="en-US" sz="1400" dirty="0">
                <a:solidFill>
                  <a:schemeClr val="tx1"/>
                </a:solidFill>
                <a:latin typeface="+mj-lt"/>
                <a:ea typeface="Open Sans Light" panose="020B0306030504020204" pitchFamily="34" charset="0"/>
                <a:cs typeface="Mukta ExtraLight" panose="020B0000000000000000" pitchFamily="34" charset="77"/>
              </a:rPr>
              <a:t>Subsequent framework batches to be advertised as and when the requirements are determined and signed off internally for tendering.</a:t>
            </a:r>
          </a:p>
        </p:txBody>
      </p:sp>
      <p:sp>
        <p:nvSpPr>
          <p:cNvPr id="21" name="Freeform 421">
            <a:extLst>
              <a:ext uri="{FF2B5EF4-FFF2-40B4-BE49-F238E27FC236}">
                <a16:creationId xmlns:a16="http://schemas.microsoft.com/office/drawing/2014/main" id="{A10DCF7A-345C-B14A-957E-6CF747C5CB36}"/>
              </a:ext>
            </a:extLst>
          </p:cNvPr>
          <p:cNvSpPr>
            <a:spLocks noChangeArrowheads="1"/>
          </p:cNvSpPr>
          <p:nvPr/>
        </p:nvSpPr>
        <p:spPr bwMode="auto">
          <a:xfrm>
            <a:off x="5958332" y="1611695"/>
            <a:ext cx="1046428" cy="1046428"/>
          </a:xfrm>
          <a:custGeom>
            <a:avLst/>
            <a:gdLst>
              <a:gd name="T0" fmla="*/ 136443 w 358416"/>
              <a:gd name="T1" fmla="*/ 302405 h 358416"/>
              <a:gd name="T2" fmla="*/ 177240 w 358416"/>
              <a:gd name="T3" fmla="*/ 226372 h 358416"/>
              <a:gd name="T4" fmla="*/ 183324 w 358416"/>
              <a:gd name="T5" fmla="*/ 207183 h 358416"/>
              <a:gd name="T6" fmla="*/ 236648 w 358416"/>
              <a:gd name="T7" fmla="*/ 310008 h 358416"/>
              <a:gd name="T8" fmla="*/ 122128 w 358416"/>
              <a:gd name="T9" fmla="*/ 312543 h 358416"/>
              <a:gd name="T10" fmla="*/ 170083 w 358416"/>
              <a:gd name="T11" fmla="*/ 207545 h 358416"/>
              <a:gd name="T12" fmla="*/ 222551 w 358416"/>
              <a:gd name="T13" fmla="*/ 201613 h 358416"/>
              <a:gd name="T14" fmla="*/ 308832 w 358416"/>
              <a:gd name="T15" fmla="*/ 204860 h 358416"/>
              <a:gd name="T16" fmla="*/ 135503 w 358416"/>
              <a:gd name="T17" fmla="*/ 200365 h 358416"/>
              <a:gd name="T18" fmla="*/ 92904 w 358416"/>
              <a:gd name="T19" fmla="*/ 274951 h 358416"/>
              <a:gd name="T20" fmla="*/ 209916 w 358416"/>
              <a:gd name="T21" fmla="*/ 185738 h 358416"/>
              <a:gd name="T22" fmla="*/ 325077 w 358416"/>
              <a:gd name="T23" fmla="*/ 198005 h 358416"/>
              <a:gd name="T24" fmla="*/ 259735 w 358416"/>
              <a:gd name="T25" fmla="*/ 296502 h 358416"/>
              <a:gd name="T26" fmla="*/ 252876 w 358416"/>
              <a:gd name="T27" fmla="*/ 292173 h 358416"/>
              <a:gd name="T28" fmla="*/ 203057 w 358416"/>
              <a:gd name="T29" fmla="*/ 189346 h 358416"/>
              <a:gd name="T30" fmla="*/ 148499 w 358416"/>
              <a:gd name="T31" fmla="*/ 184871 h 358416"/>
              <a:gd name="T32" fmla="*/ 155358 w 358416"/>
              <a:gd name="T33" fmla="*/ 196041 h 358416"/>
              <a:gd name="T34" fmla="*/ 95792 w 358416"/>
              <a:gd name="T35" fmla="*/ 293328 h 358416"/>
              <a:gd name="T36" fmla="*/ 33338 w 358416"/>
              <a:gd name="T37" fmla="*/ 193519 h 358416"/>
              <a:gd name="T38" fmla="*/ 148499 w 358416"/>
              <a:gd name="T39" fmla="*/ 184871 h 358416"/>
              <a:gd name="T40" fmla="*/ 220123 w 358416"/>
              <a:gd name="T41" fmla="*/ 152390 h 358416"/>
              <a:gd name="T42" fmla="*/ 266023 w 358416"/>
              <a:gd name="T43" fmla="*/ 79745 h 358416"/>
              <a:gd name="T44" fmla="*/ 52397 w 358416"/>
              <a:gd name="T45" fmla="*/ 150938 h 358416"/>
              <a:gd name="T46" fmla="*/ 94635 w 358416"/>
              <a:gd name="T47" fmla="*/ 76480 h 358416"/>
              <a:gd name="T48" fmla="*/ 322043 w 358416"/>
              <a:gd name="T49" fmla="*/ 163898 h 358416"/>
              <a:gd name="T50" fmla="*/ 314453 w 358416"/>
              <a:gd name="T51" fmla="*/ 171091 h 358416"/>
              <a:gd name="T52" fmla="*/ 206389 w 358416"/>
              <a:gd name="T53" fmla="*/ 167494 h 358416"/>
              <a:gd name="T54" fmla="*/ 200245 w 358416"/>
              <a:gd name="T55" fmla="*/ 155627 h 358416"/>
              <a:gd name="T56" fmla="*/ 268192 w 358416"/>
              <a:gd name="T57" fmla="*/ 62483 h 358416"/>
              <a:gd name="T58" fmla="*/ 104021 w 358416"/>
              <a:gd name="T59" fmla="*/ 61804 h 358416"/>
              <a:gd name="T60" fmla="*/ 158533 w 358416"/>
              <a:gd name="T61" fmla="*/ 161677 h 358416"/>
              <a:gd name="T62" fmla="*/ 44094 w 358416"/>
              <a:gd name="T63" fmla="*/ 166330 h 358416"/>
              <a:gd name="T64" fmla="*/ 36513 w 358416"/>
              <a:gd name="T65" fmla="*/ 158455 h 358416"/>
              <a:gd name="T66" fmla="*/ 179432 w 358416"/>
              <a:gd name="T67" fmla="*/ 44884 h 358416"/>
              <a:gd name="T68" fmla="*/ 177240 w 358416"/>
              <a:gd name="T69" fmla="*/ 128988 h 358416"/>
              <a:gd name="T70" fmla="*/ 179432 w 358416"/>
              <a:gd name="T71" fmla="*/ 44884 h 358416"/>
              <a:gd name="T72" fmla="*/ 236648 w 358416"/>
              <a:gd name="T73" fmla="*/ 46144 h 358416"/>
              <a:gd name="T74" fmla="*/ 183324 w 358416"/>
              <a:gd name="T75" fmla="*/ 148438 h 358416"/>
              <a:gd name="T76" fmla="*/ 170083 w 358416"/>
              <a:gd name="T77" fmla="*/ 148078 h 358416"/>
              <a:gd name="T78" fmla="*/ 122128 w 358416"/>
              <a:gd name="T79" fmla="*/ 43263 h 358416"/>
              <a:gd name="T80" fmla="*/ 179388 w 358416"/>
              <a:gd name="T81" fmla="*/ 15458 h 358416"/>
              <a:gd name="T82" fmla="*/ 179388 w 358416"/>
              <a:gd name="T83" fmla="*/ 342957 h 358416"/>
              <a:gd name="T84" fmla="*/ 179388 w 358416"/>
              <a:gd name="T85" fmla="*/ 15458 h 358416"/>
              <a:gd name="T86" fmla="*/ 358416 w 358416"/>
              <a:gd name="T87" fmla="*/ 179028 h 358416"/>
              <a:gd name="T88" fmla="*/ 0 w 358416"/>
              <a:gd name="T89" fmla="*/ 179028 h 358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58416" h="358416">
                <a:moveTo>
                  <a:pt x="177240" y="226372"/>
                </a:moveTo>
                <a:lnTo>
                  <a:pt x="136443" y="302405"/>
                </a:lnTo>
                <a:cubicBezTo>
                  <a:pt x="163641" y="314715"/>
                  <a:pt x="195492" y="313991"/>
                  <a:pt x="221617" y="300233"/>
                </a:cubicBezTo>
                <a:lnTo>
                  <a:pt x="177240" y="226372"/>
                </a:lnTo>
                <a:close/>
                <a:moveTo>
                  <a:pt x="176882" y="203562"/>
                </a:moveTo>
                <a:cubicBezTo>
                  <a:pt x="179746" y="203200"/>
                  <a:pt x="182251" y="204648"/>
                  <a:pt x="183324" y="207183"/>
                </a:cubicBezTo>
                <a:lnTo>
                  <a:pt x="239153" y="299147"/>
                </a:lnTo>
                <a:cubicBezTo>
                  <a:pt x="240942" y="302767"/>
                  <a:pt x="240227" y="307474"/>
                  <a:pt x="236648" y="310008"/>
                </a:cubicBezTo>
                <a:cubicBezTo>
                  <a:pt x="218754" y="320870"/>
                  <a:pt x="197997" y="326663"/>
                  <a:pt x="176882" y="326663"/>
                </a:cubicBezTo>
                <a:cubicBezTo>
                  <a:pt x="157915" y="326663"/>
                  <a:pt x="138948" y="321956"/>
                  <a:pt x="122128" y="312543"/>
                </a:cubicBezTo>
                <a:cubicBezTo>
                  <a:pt x="118549" y="310732"/>
                  <a:pt x="117475" y="306026"/>
                  <a:pt x="119265" y="302043"/>
                </a:cubicBezTo>
                <a:lnTo>
                  <a:pt x="170083" y="207545"/>
                </a:lnTo>
                <a:cubicBezTo>
                  <a:pt x="171872" y="205011"/>
                  <a:pt x="174377" y="203562"/>
                  <a:pt x="176882" y="203562"/>
                </a:cubicBezTo>
                <a:close/>
                <a:moveTo>
                  <a:pt x="222551" y="201613"/>
                </a:moveTo>
                <a:lnTo>
                  <a:pt x="262984" y="277741"/>
                </a:lnTo>
                <a:cubicBezTo>
                  <a:pt x="288616" y="261866"/>
                  <a:pt x="305222" y="234806"/>
                  <a:pt x="308832" y="204860"/>
                </a:cubicBezTo>
                <a:lnTo>
                  <a:pt x="222551" y="201613"/>
                </a:lnTo>
                <a:close/>
                <a:moveTo>
                  <a:pt x="135503" y="200365"/>
                </a:moveTo>
                <a:lnTo>
                  <a:pt x="49222" y="201085"/>
                </a:lnTo>
                <a:cubicBezTo>
                  <a:pt x="51749" y="230992"/>
                  <a:pt x="67995" y="258377"/>
                  <a:pt x="92904" y="274951"/>
                </a:cubicBezTo>
                <a:lnTo>
                  <a:pt x="135503" y="200365"/>
                </a:lnTo>
                <a:close/>
                <a:moveTo>
                  <a:pt x="209916" y="185738"/>
                </a:moveTo>
                <a:lnTo>
                  <a:pt x="317496" y="190068"/>
                </a:lnTo>
                <a:cubicBezTo>
                  <a:pt x="321828" y="190068"/>
                  <a:pt x="325077" y="193676"/>
                  <a:pt x="325077" y="198005"/>
                </a:cubicBezTo>
                <a:cubicBezTo>
                  <a:pt x="323272" y="238775"/>
                  <a:pt x="299807" y="276298"/>
                  <a:pt x="263345" y="295420"/>
                </a:cubicBezTo>
                <a:cubicBezTo>
                  <a:pt x="262262" y="295781"/>
                  <a:pt x="261179" y="296502"/>
                  <a:pt x="259735" y="296502"/>
                </a:cubicBezTo>
                <a:cubicBezTo>
                  <a:pt x="259374" y="296502"/>
                  <a:pt x="258291" y="296142"/>
                  <a:pt x="257569" y="295781"/>
                </a:cubicBezTo>
                <a:cubicBezTo>
                  <a:pt x="255764" y="295420"/>
                  <a:pt x="253959" y="293977"/>
                  <a:pt x="252876" y="292173"/>
                </a:cubicBezTo>
                <a:lnTo>
                  <a:pt x="202696" y="196923"/>
                </a:lnTo>
                <a:cubicBezTo>
                  <a:pt x="201613" y="194758"/>
                  <a:pt x="201613" y="191511"/>
                  <a:pt x="203057" y="189346"/>
                </a:cubicBezTo>
                <a:cubicBezTo>
                  <a:pt x="204862" y="186821"/>
                  <a:pt x="207028" y="186099"/>
                  <a:pt x="209916" y="185738"/>
                </a:cubicBezTo>
                <a:close/>
                <a:moveTo>
                  <a:pt x="148499" y="184871"/>
                </a:moveTo>
                <a:cubicBezTo>
                  <a:pt x="151387" y="184150"/>
                  <a:pt x="153914" y="186312"/>
                  <a:pt x="155358" y="188474"/>
                </a:cubicBezTo>
                <a:cubicBezTo>
                  <a:pt x="156802" y="190996"/>
                  <a:pt x="156802" y="193879"/>
                  <a:pt x="155358" y="196041"/>
                </a:cubicBezTo>
                <a:lnTo>
                  <a:pt x="102290" y="289725"/>
                </a:lnTo>
                <a:cubicBezTo>
                  <a:pt x="101207" y="292247"/>
                  <a:pt x="98319" y="293328"/>
                  <a:pt x="95792" y="293328"/>
                </a:cubicBezTo>
                <a:cubicBezTo>
                  <a:pt x="94348" y="293328"/>
                  <a:pt x="92904" y="293328"/>
                  <a:pt x="91821" y="292607"/>
                </a:cubicBezTo>
                <a:cubicBezTo>
                  <a:pt x="56081" y="272429"/>
                  <a:pt x="33699" y="234595"/>
                  <a:pt x="33338" y="193519"/>
                </a:cubicBezTo>
                <a:cubicBezTo>
                  <a:pt x="33338" y="189555"/>
                  <a:pt x="36948" y="185952"/>
                  <a:pt x="40919" y="185952"/>
                </a:cubicBezTo>
                <a:lnTo>
                  <a:pt x="148499" y="184871"/>
                </a:lnTo>
                <a:close/>
                <a:moveTo>
                  <a:pt x="266023" y="79745"/>
                </a:moveTo>
                <a:lnTo>
                  <a:pt x="220123" y="152390"/>
                </a:lnTo>
                <a:lnTo>
                  <a:pt x="306502" y="155627"/>
                </a:lnTo>
                <a:cubicBezTo>
                  <a:pt x="305418" y="125418"/>
                  <a:pt x="290238" y="97727"/>
                  <a:pt x="266023" y="79745"/>
                </a:cubicBezTo>
                <a:close/>
                <a:moveTo>
                  <a:pt x="94635" y="76480"/>
                </a:moveTo>
                <a:cubicBezTo>
                  <a:pt x="70087" y="93305"/>
                  <a:pt x="54563" y="120868"/>
                  <a:pt x="52397" y="150938"/>
                </a:cubicBezTo>
                <a:lnTo>
                  <a:pt x="138678" y="150222"/>
                </a:lnTo>
                <a:lnTo>
                  <a:pt x="94635" y="76480"/>
                </a:lnTo>
                <a:close/>
                <a:moveTo>
                  <a:pt x="268192" y="62483"/>
                </a:moveTo>
                <a:cubicBezTo>
                  <a:pt x="302888" y="84061"/>
                  <a:pt x="323489" y="122900"/>
                  <a:pt x="322043" y="163898"/>
                </a:cubicBezTo>
                <a:cubicBezTo>
                  <a:pt x="322043" y="165696"/>
                  <a:pt x="320959" y="167854"/>
                  <a:pt x="319513" y="169292"/>
                </a:cubicBezTo>
                <a:cubicBezTo>
                  <a:pt x="318067" y="170371"/>
                  <a:pt x="316260" y="171091"/>
                  <a:pt x="314453" y="171091"/>
                </a:cubicBezTo>
                <a:lnTo>
                  <a:pt x="314092" y="171091"/>
                </a:lnTo>
                <a:lnTo>
                  <a:pt x="206389" y="167494"/>
                </a:lnTo>
                <a:cubicBezTo>
                  <a:pt x="203498" y="167135"/>
                  <a:pt x="200968" y="165696"/>
                  <a:pt x="199884" y="163179"/>
                </a:cubicBezTo>
                <a:cubicBezTo>
                  <a:pt x="198438" y="160661"/>
                  <a:pt x="198800" y="157784"/>
                  <a:pt x="200245" y="155627"/>
                </a:cubicBezTo>
                <a:lnTo>
                  <a:pt x="257349" y="65000"/>
                </a:lnTo>
                <a:cubicBezTo>
                  <a:pt x="259518" y="61404"/>
                  <a:pt x="264578" y="60325"/>
                  <a:pt x="268192" y="62483"/>
                </a:cubicBezTo>
                <a:close/>
                <a:moveTo>
                  <a:pt x="93552" y="58940"/>
                </a:moveTo>
                <a:cubicBezTo>
                  <a:pt x="97162" y="57150"/>
                  <a:pt x="101855" y="58224"/>
                  <a:pt x="104021" y="61804"/>
                </a:cubicBezTo>
                <a:lnTo>
                  <a:pt x="158533" y="153801"/>
                </a:lnTo>
                <a:cubicBezTo>
                  <a:pt x="159977" y="156307"/>
                  <a:pt x="159977" y="159171"/>
                  <a:pt x="158533" y="161677"/>
                </a:cubicBezTo>
                <a:cubicBezTo>
                  <a:pt x="157450" y="163825"/>
                  <a:pt x="154562" y="165256"/>
                  <a:pt x="152035" y="165256"/>
                </a:cubicBezTo>
                <a:lnTo>
                  <a:pt x="44094" y="166330"/>
                </a:lnTo>
                <a:cubicBezTo>
                  <a:pt x="42289" y="166330"/>
                  <a:pt x="40484" y="165256"/>
                  <a:pt x="39040" y="163825"/>
                </a:cubicBezTo>
                <a:cubicBezTo>
                  <a:pt x="37596" y="162751"/>
                  <a:pt x="36513" y="160245"/>
                  <a:pt x="36513" y="158455"/>
                </a:cubicBezTo>
                <a:cubicBezTo>
                  <a:pt x="36513" y="117647"/>
                  <a:pt x="58173" y="79702"/>
                  <a:pt x="93552" y="58940"/>
                </a:cubicBezTo>
                <a:close/>
                <a:moveTo>
                  <a:pt x="179432" y="44884"/>
                </a:moveTo>
                <a:cubicBezTo>
                  <a:pt x="164804" y="44524"/>
                  <a:pt x="150042" y="47405"/>
                  <a:pt x="136443" y="53708"/>
                </a:cubicBezTo>
                <a:lnTo>
                  <a:pt x="177240" y="128988"/>
                </a:lnTo>
                <a:lnTo>
                  <a:pt x="221617" y="55509"/>
                </a:lnTo>
                <a:cubicBezTo>
                  <a:pt x="208554" y="48846"/>
                  <a:pt x="194061" y="45244"/>
                  <a:pt x="179432" y="44884"/>
                </a:cubicBezTo>
                <a:close/>
                <a:moveTo>
                  <a:pt x="179790" y="29576"/>
                </a:moveTo>
                <a:cubicBezTo>
                  <a:pt x="199697" y="30116"/>
                  <a:pt x="219470" y="35699"/>
                  <a:pt x="236648" y="46144"/>
                </a:cubicBezTo>
                <a:cubicBezTo>
                  <a:pt x="240227" y="48306"/>
                  <a:pt x="240942" y="52988"/>
                  <a:pt x="239153" y="56590"/>
                </a:cubicBezTo>
                <a:lnTo>
                  <a:pt x="183324" y="148438"/>
                </a:lnTo>
                <a:cubicBezTo>
                  <a:pt x="182251" y="150599"/>
                  <a:pt x="179746" y="152040"/>
                  <a:pt x="176882" y="152040"/>
                </a:cubicBezTo>
                <a:cubicBezTo>
                  <a:pt x="174377" y="152040"/>
                  <a:pt x="171872" y="150239"/>
                  <a:pt x="170083" y="148078"/>
                </a:cubicBezTo>
                <a:lnTo>
                  <a:pt x="119265" y="54069"/>
                </a:lnTo>
                <a:cubicBezTo>
                  <a:pt x="117475" y="50106"/>
                  <a:pt x="118549" y="45424"/>
                  <a:pt x="122128" y="43263"/>
                </a:cubicBezTo>
                <a:cubicBezTo>
                  <a:pt x="139842" y="33538"/>
                  <a:pt x="159883" y="29036"/>
                  <a:pt x="179790" y="29576"/>
                </a:cubicBezTo>
                <a:close/>
                <a:moveTo>
                  <a:pt x="179388" y="15458"/>
                </a:moveTo>
                <a:cubicBezTo>
                  <a:pt x="89155" y="15458"/>
                  <a:pt x="15458" y="88795"/>
                  <a:pt x="15458" y="179028"/>
                </a:cubicBezTo>
                <a:cubicBezTo>
                  <a:pt x="15458" y="269621"/>
                  <a:pt x="89155" y="342957"/>
                  <a:pt x="179388" y="342957"/>
                </a:cubicBezTo>
                <a:cubicBezTo>
                  <a:pt x="269621" y="342957"/>
                  <a:pt x="343317" y="269621"/>
                  <a:pt x="343317" y="179028"/>
                </a:cubicBezTo>
                <a:cubicBezTo>
                  <a:pt x="343317" y="88795"/>
                  <a:pt x="269621" y="15458"/>
                  <a:pt x="179388" y="15458"/>
                </a:cubicBezTo>
                <a:close/>
                <a:moveTo>
                  <a:pt x="179388" y="0"/>
                </a:moveTo>
                <a:cubicBezTo>
                  <a:pt x="278248" y="0"/>
                  <a:pt x="358416" y="80527"/>
                  <a:pt x="358416" y="179028"/>
                </a:cubicBezTo>
                <a:cubicBezTo>
                  <a:pt x="358416" y="277889"/>
                  <a:pt x="278248" y="358416"/>
                  <a:pt x="179388" y="358416"/>
                </a:cubicBezTo>
                <a:cubicBezTo>
                  <a:pt x="80527" y="358416"/>
                  <a:pt x="0" y="277889"/>
                  <a:pt x="0" y="179028"/>
                </a:cubicBezTo>
                <a:cubicBezTo>
                  <a:pt x="0" y="80527"/>
                  <a:pt x="80527" y="0"/>
                  <a:pt x="179388" y="0"/>
                </a:cubicBezTo>
                <a:close/>
              </a:path>
            </a:pathLst>
          </a:custGeom>
          <a:solidFill>
            <a:srgbClr val="9D5523"/>
          </a:solidFill>
          <a:ln>
            <a:noFill/>
          </a:ln>
          <a:effectLst/>
        </p:spPr>
        <p:txBody>
          <a:bodyPr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2F1E18"/>
              </a:solidFill>
              <a:effectLst/>
              <a:uLnTx/>
              <a:uFillTx/>
              <a:latin typeface="Raleway Light" panose="020B0403030101060003" pitchFamily="34" charset="77"/>
              <a:ea typeface="+mn-ea"/>
              <a:cs typeface="+mn-cs"/>
            </a:endParaRPr>
          </a:p>
        </p:txBody>
      </p:sp>
      <p:sp>
        <p:nvSpPr>
          <p:cNvPr id="22" name="Freeform 261">
            <a:extLst>
              <a:ext uri="{FF2B5EF4-FFF2-40B4-BE49-F238E27FC236}">
                <a16:creationId xmlns:a16="http://schemas.microsoft.com/office/drawing/2014/main" id="{6BC00AF0-B31C-E0E8-FA46-B96954802E5E}"/>
              </a:ext>
            </a:extLst>
          </p:cNvPr>
          <p:cNvSpPr>
            <a:spLocks noChangeArrowheads="1"/>
          </p:cNvSpPr>
          <p:nvPr/>
        </p:nvSpPr>
        <p:spPr bwMode="auto">
          <a:xfrm>
            <a:off x="2314508" y="1779627"/>
            <a:ext cx="1162182" cy="926042"/>
          </a:xfrm>
          <a:custGeom>
            <a:avLst/>
            <a:gdLst>
              <a:gd name="T0" fmla="*/ 27646634 w 1106"/>
              <a:gd name="T1" fmla="*/ 6623893 h 881"/>
              <a:gd name="T2" fmla="*/ 28295846 w 1106"/>
              <a:gd name="T3" fmla="*/ 8701879 h 881"/>
              <a:gd name="T4" fmla="*/ 29723608 w 1106"/>
              <a:gd name="T5" fmla="*/ 31300599 h 881"/>
              <a:gd name="T6" fmla="*/ 22454739 w 1106"/>
              <a:gd name="T7" fmla="*/ 8312301 h 881"/>
              <a:gd name="T8" fmla="*/ 33747137 w 1106"/>
              <a:gd name="T9" fmla="*/ 92733065 h 881"/>
              <a:gd name="T10" fmla="*/ 6879054 w 1106"/>
              <a:gd name="T11" fmla="*/ 47405525 h 881"/>
              <a:gd name="T12" fmla="*/ 34266291 w 1106"/>
              <a:gd name="T13" fmla="*/ 35326830 h 881"/>
              <a:gd name="T14" fmla="*/ 35434656 w 1106"/>
              <a:gd name="T15" fmla="*/ 34807154 h 881"/>
              <a:gd name="T16" fmla="*/ 72167016 w 1106"/>
              <a:gd name="T17" fmla="*/ 48704356 h 881"/>
              <a:gd name="T18" fmla="*/ 84108267 w 1106"/>
              <a:gd name="T19" fmla="*/ 48054940 h 881"/>
              <a:gd name="T20" fmla="*/ 84108267 w 1106"/>
              <a:gd name="T21" fmla="*/ 48054940 h 881"/>
              <a:gd name="T22" fmla="*/ 105135243 w 1106"/>
              <a:gd name="T23" fmla="*/ 101175105 h 881"/>
              <a:gd name="T24" fmla="*/ 36732360 w 1106"/>
              <a:gd name="T25" fmla="*/ 100136112 h 881"/>
              <a:gd name="T26" fmla="*/ 57759697 w 1106"/>
              <a:gd name="T27" fmla="*/ 47535264 h 881"/>
              <a:gd name="T28" fmla="*/ 58148792 w 1106"/>
              <a:gd name="T29" fmla="*/ 46756110 h 881"/>
              <a:gd name="T30" fmla="*/ 107601313 w 1106"/>
              <a:gd name="T31" fmla="*/ 35326830 h 881"/>
              <a:gd name="T32" fmla="*/ 109159133 w 1106"/>
              <a:gd name="T33" fmla="*/ 35976246 h 881"/>
              <a:gd name="T34" fmla="*/ 136805767 w 1106"/>
              <a:gd name="T35" fmla="*/ 48054940 h 881"/>
              <a:gd name="T36" fmla="*/ 137324921 w 1106"/>
              <a:gd name="T37" fmla="*/ 48444518 h 881"/>
              <a:gd name="T38" fmla="*/ 90338469 w 1106"/>
              <a:gd name="T39" fmla="*/ 48574257 h 881"/>
              <a:gd name="T40" fmla="*/ 116167885 w 1106"/>
              <a:gd name="T41" fmla="*/ 17273658 h 881"/>
              <a:gd name="T42" fmla="*/ 117336251 w 1106"/>
              <a:gd name="T43" fmla="*/ 6623893 h 881"/>
              <a:gd name="T44" fmla="*/ 120321473 w 1106"/>
              <a:gd name="T45" fmla="*/ 7273309 h 881"/>
              <a:gd name="T46" fmla="*/ 113701816 w 1106"/>
              <a:gd name="T47" fmla="*/ 31950014 h 881"/>
              <a:gd name="T48" fmla="*/ 30761915 w 1106"/>
              <a:gd name="T49" fmla="*/ 100006013 h 881"/>
              <a:gd name="T50" fmla="*/ 30761915 w 1106"/>
              <a:gd name="T51" fmla="*/ 100006013 h 881"/>
              <a:gd name="T52" fmla="*/ 31800222 w 1106"/>
              <a:gd name="T53" fmla="*/ 103902506 h 881"/>
              <a:gd name="T54" fmla="*/ 109937683 w 1106"/>
              <a:gd name="T55" fmla="*/ 105071237 h 881"/>
              <a:gd name="T56" fmla="*/ 111106049 w 1106"/>
              <a:gd name="T57" fmla="*/ 101304844 h 881"/>
              <a:gd name="T58" fmla="*/ 110975990 w 1106"/>
              <a:gd name="T59" fmla="*/ 100655428 h 881"/>
              <a:gd name="T60" fmla="*/ 143295366 w 1106"/>
              <a:gd name="T61" fmla="*/ 46626371 h 881"/>
              <a:gd name="T62" fmla="*/ 140829297 w 1106"/>
              <a:gd name="T63" fmla="*/ 43639132 h 881"/>
              <a:gd name="T64" fmla="*/ 124475061 w 1106"/>
              <a:gd name="T65" fmla="*/ 3636654 h 881"/>
              <a:gd name="T66" fmla="*/ 114740123 w 1106"/>
              <a:gd name="T67" fmla="*/ 1818147 h 881"/>
              <a:gd name="T68" fmla="*/ 110716594 w 1106"/>
              <a:gd name="T69" fmla="*/ 17273658 h 881"/>
              <a:gd name="T70" fmla="*/ 107990768 w 1106"/>
              <a:gd name="T71" fmla="*/ 29482452 h 881"/>
              <a:gd name="T72" fmla="*/ 107861069 w 1106"/>
              <a:gd name="T73" fmla="*/ 29352352 h 881"/>
              <a:gd name="T74" fmla="*/ 106692704 w 1106"/>
              <a:gd name="T75" fmla="*/ 29222614 h 881"/>
              <a:gd name="T76" fmla="*/ 106173550 w 1106"/>
              <a:gd name="T77" fmla="*/ 29352352 h 881"/>
              <a:gd name="T78" fmla="*/ 105264942 w 1106"/>
              <a:gd name="T79" fmla="*/ 29741930 h 881"/>
              <a:gd name="T80" fmla="*/ 104875847 w 1106"/>
              <a:gd name="T81" fmla="*/ 30131867 h 881"/>
              <a:gd name="T82" fmla="*/ 88261855 w 1106"/>
              <a:gd name="T83" fmla="*/ 43379293 h 881"/>
              <a:gd name="T84" fmla="*/ 87872400 w 1106"/>
              <a:gd name="T85" fmla="*/ 42729878 h 881"/>
              <a:gd name="T86" fmla="*/ 87612643 w 1106"/>
              <a:gd name="T87" fmla="*/ 42340301 h 881"/>
              <a:gd name="T88" fmla="*/ 86704034 w 1106"/>
              <a:gd name="T89" fmla="*/ 41690885 h 881"/>
              <a:gd name="T90" fmla="*/ 86184881 w 1106"/>
              <a:gd name="T91" fmla="*/ 41431047 h 881"/>
              <a:gd name="T92" fmla="*/ 85276272 w 1106"/>
              <a:gd name="T93" fmla="*/ 41431047 h 881"/>
              <a:gd name="T94" fmla="*/ 84887177 w 1106"/>
              <a:gd name="T95" fmla="*/ 41431047 h 881"/>
              <a:gd name="T96" fmla="*/ 53735807 w 1106"/>
              <a:gd name="T97" fmla="*/ 42470040 h 881"/>
              <a:gd name="T98" fmla="*/ 53735807 w 1106"/>
              <a:gd name="T99" fmla="*/ 42600139 h 881"/>
              <a:gd name="T100" fmla="*/ 38290181 w 1106"/>
              <a:gd name="T101" fmla="*/ 29612191 h 881"/>
              <a:gd name="T102" fmla="*/ 37900725 w 1106"/>
              <a:gd name="T103" fmla="*/ 29222614 h 881"/>
              <a:gd name="T104" fmla="*/ 36992117 w 1106"/>
              <a:gd name="T105" fmla="*/ 28833036 h 881"/>
              <a:gd name="T106" fmla="*/ 36602662 w 1106"/>
              <a:gd name="T107" fmla="*/ 28702937 h 881"/>
              <a:gd name="T108" fmla="*/ 35434656 w 1106"/>
              <a:gd name="T109" fmla="*/ 28833036 h 881"/>
              <a:gd name="T110" fmla="*/ 34915143 w 1106"/>
              <a:gd name="T111" fmla="*/ 29092514 h 881"/>
              <a:gd name="T112" fmla="*/ 32968227 w 1106"/>
              <a:gd name="T113" fmla="*/ 17273658 h 881"/>
              <a:gd name="T114" fmla="*/ 30242761 w 1106"/>
              <a:gd name="T115" fmla="*/ 1688408 h 881"/>
              <a:gd name="T116" fmla="*/ 18301511 w 1106"/>
              <a:gd name="T117" fmla="*/ 4805386 h 881"/>
              <a:gd name="T118" fmla="*/ 2336371 w 1106"/>
              <a:gd name="T119" fmla="*/ 43249554 h 881"/>
              <a:gd name="T120" fmla="*/ 31540465 w 1106"/>
              <a:gd name="T121" fmla="*/ 97928028 h 8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06" h="881">
                <a:moveTo>
                  <a:pt x="173" y="64"/>
                </a:moveTo>
                <a:lnTo>
                  <a:pt x="173" y="64"/>
                </a:lnTo>
                <a:cubicBezTo>
                  <a:pt x="187" y="47"/>
                  <a:pt x="204" y="47"/>
                  <a:pt x="213" y="51"/>
                </a:cubicBezTo>
                <a:cubicBezTo>
                  <a:pt x="219" y="54"/>
                  <a:pt x="220" y="58"/>
                  <a:pt x="218" y="67"/>
                </a:cubicBezTo>
                <a:cubicBezTo>
                  <a:pt x="214" y="88"/>
                  <a:pt x="212" y="111"/>
                  <a:pt x="212" y="133"/>
                </a:cubicBezTo>
                <a:cubicBezTo>
                  <a:pt x="212" y="170"/>
                  <a:pt x="218" y="206"/>
                  <a:pt x="229" y="241"/>
                </a:cubicBezTo>
                <a:lnTo>
                  <a:pt x="70" y="311"/>
                </a:lnTo>
                <a:cubicBezTo>
                  <a:pt x="81" y="221"/>
                  <a:pt x="116" y="136"/>
                  <a:pt x="173" y="64"/>
                </a:cubicBezTo>
                <a:close/>
                <a:moveTo>
                  <a:pt x="398" y="368"/>
                </a:moveTo>
                <a:lnTo>
                  <a:pt x="260" y="714"/>
                </a:lnTo>
                <a:cubicBezTo>
                  <a:pt x="143" y="633"/>
                  <a:pt x="66" y="509"/>
                  <a:pt x="47" y="368"/>
                </a:cubicBezTo>
                <a:lnTo>
                  <a:pt x="53" y="365"/>
                </a:lnTo>
                <a:lnTo>
                  <a:pt x="264" y="272"/>
                </a:lnTo>
                <a:lnTo>
                  <a:pt x="273" y="268"/>
                </a:lnTo>
                <a:cubicBezTo>
                  <a:pt x="307" y="310"/>
                  <a:pt x="350" y="345"/>
                  <a:pt x="398" y="368"/>
                </a:cubicBezTo>
                <a:close/>
                <a:moveTo>
                  <a:pt x="556" y="375"/>
                </a:moveTo>
                <a:lnTo>
                  <a:pt x="556" y="375"/>
                </a:lnTo>
                <a:cubicBezTo>
                  <a:pt x="587" y="375"/>
                  <a:pt x="617" y="371"/>
                  <a:pt x="646" y="364"/>
                </a:cubicBezTo>
                <a:lnTo>
                  <a:pt x="648" y="370"/>
                </a:lnTo>
                <a:lnTo>
                  <a:pt x="810" y="779"/>
                </a:lnTo>
                <a:cubicBezTo>
                  <a:pt x="730" y="817"/>
                  <a:pt x="644" y="837"/>
                  <a:pt x="555" y="837"/>
                </a:cubicBezTo>
                <a:cubicBezTo>
                  <a:pt x="460" y="837"/>
                  <a:pt x="366" y="814"/>
                  <a:pt x="283" y="771"/>
                </a:cubicBezTo>
                <a:lnTo>
                  <a:pt x="445" y="366"/>
                </a:lnTo>
                <a:cubicBezTo>
                  <a:pt x="445" y="366"/>
                  <a:pt x="445" y="366"/>
                  <a:pt x="445" y="365"/>
                </a:cubicBezTo>
                <a:lnTo>
                  <a:pt x="448" y="360"/>
                </a:lnTo>
                <a:cubicBezTo>
                  <a:pt x="483" y="370"/>
                  <a:pt x="519" y="375"/>
                  <a:pt x="556" y="375"/>
                </a:cubicBezTo>
                <a:close/>
                <a:moveTo>
                  <a:pt x="829" y="272"/>
                </a:moveTo>
                <a:lnTo>
                  <a:pt x="839" y="276"/>
                </a:lnTo>
                <a:cubicBezTo>
                  <a:pt x="840" y="277"/>
                  <a:pt x="840" y="277"/>
                  <a:pt x="841" y="277"/>
                </a:cubicBezTo>
                <a:cubicBezTo>
                  <a:pt x="841" y="277"/>
                  <a:pt x="841" y="277"/>
                  <a:pt x="842" y="277"/>
                </a:cubicBezTo>
                <a:lnTo>
                  <a:pt x="1054" y="370"/>
                </a:lnTo>
                <a:lnTo>
                  <a:pt x="1058" y="373"/>
                </a:lnTo>
                <a:cubicBezTo>
                  <a:pt x="1037" y="515"/>
                  <a:pt x="954" y="643"/>
                  <a:pt x="834" y="722"/>
                </a:cubicBezTo>
                <a:lnTo>
                  <a:pt x="696" y="374"/>
                </a:lnTo>
                <a:cubicBezTo>
                  <a:pt x="748" y="351"/>
                  <a:pt x="793" y="316"/>
                  <a:pt x="829" y="272"/>
                </a:cubicBezTo>
                <a:close/>
                <a:moveTo>
                  <a:pt x="895" y="133"/>
                </a:moveTo>
                <a:lnTo>
                  <a:pt x="895" y="133"/>
                </a:lnTo>
                <a:cubicBezTo>
                  <a:pt x="895" y="118"/>
                  <a:pt x="894" y="103"/>
                  <a:pt x="892" y="86"/>
                </a:cubicBezTo>
                <a:cubicBezTo>
                  <a:pt x="888" y="70"/>
                  <a:pt x="896" y="56"/>
                  <a:pt x="904" y="51"/>
                </a:cubicBezTo>
                <a:cubicBezTo>
                  <a:pt x="912" y="47"/>
                  <a:pt x="920" y="49"/>
                  <a:pt x="927" y="56"/>
                </a:cubicBezTo>
                <a:cubicBezTo>
                  <a:pt x="990" y="131"/>
                  <a:pt x="1027" y="221"/>
                  <a:pt x="1038" y="317"/>
                </a:cubicBezTo>
                <a:lnTo>
                  <a:pt x="876" y="246"/>
                </a:lnTo>
                <a:cubicBezTo>
                  <a:pt x="889" y="210"/>
                  <a:pt x="895" y="172"/>
                  <a:pt x="895" y="133"/>
                </a:cubicBezTo>
                <a:close/>
                <a:moveTo>
                  <a:pt x="243" y="754"/>
                </a:moveTo>
                <a:lnTo>
                  <a:pt x="237" y="770"/>
                </a:lnTo>
                <a:cubicBezTo>
                  <a:pt x="231" y="781"/>
                  <a:pt x="235" y="794"/>
                  <a:pt x="245" y="800"/>
                </a:cubicBezTo>
                <a:cubicBezTo>
                  <a:pt x="339" y="852"/>
                  <a:pt x="446" y="880"/>
                  <a:pt x="555" y="880"/>
                </a:cubicBezTo>
                <a:cubicBezTo>
                  <a:pt x="657" y="880"/>
                  <a:pt x="756" y="855"/>
                  <a:pt x="847" y="809"/>
                </a:cubicBezTo>
                <a:cubicBezTo>
                  <a:pt x="857" y="803"/>
                  <a:pt x="861" y="791"/>
                  <a:pt x="856" y="780"/>
                </a:cubicBezTo>
                <a:cubicBezTo>
                  <a:pt x="855" y="778"/>
                  <a:pt x="855" y="776"/>
                  <a:pt x="855" y="775"/>
                </a:cubicBezTo>
                <a:lnTo>
                  <a:pt x="850" y="763"/>
                </a:lnTo>
                <a:cubicBezTo>
                  <a:pt x="990" y="673"/>
                  <a:pt x="1085" y="524"/>
                  <a:pt x="1104" y="359"/>
                </a:cubicBezTo>
                <a:cubicBezTo>
                  <a:pt x="1105" y="347"/>
                  <a:pt x="1097" y="337"/>
                  <a:pt x="1085" y="336"/>
                </a:cubicBezTo>
                <a:cubicBezTo>
                  <a:pt x="1084" y="336"/>
                  <a:pt x="1083" y="336"/>
                  <a:pt x="1082" y="336"/>
                </a:cubicBezTo>
                <a:cubicBezTo>
                  <a:pt x="1075" y="222"/>
                  <a:pt x="1033" y="116"/>
                  <a:pt x="959" y="28"/>
                </a:cubicBezTo>
                <a:cubicBezTo>
                  <a:pt x="938" y="5"/>
                  <a:pt x="909" y="0"/>
                  <a:pt x="884" y="14"/>
                </a:cubicBezTo>
                <a:cubicBezTo>
                  <a:pt x="856" y="29"/>
                  <a:pt x="842" y="64"/>
                  <a:pt x="850" y="94"/>
                </a:cubicBezTo>
                <a:cubicBezTo>
                  <a:pt x="852" y="106"/>
                  <a:pt x="853" y="120"/>
                  <a:pt x="853" y="133"/>
                </a:cubicBezTo>
                <a:cubicBezTo>
                  <a:pt x="853" y="166"/>
                  <a:pt x="847" y="198"/>
                  <a:pt x="837" y="229"/>
                </a:cubicBezTo>
                <a:lnTo>
                  <a:pt x="832" y="227"/>
                </a:lnTo>
                <a:cubicBezTo>
                  <a:pt x="832" y="226"/>
                  <a:pt x="831" y="226"/>
                  <a:pt x="831" y="226"/>
                </a:cubicBezTo>
                <a:cubicBezTo>
                  <a:pt x="829" y="226"/>
                  <a:pt x="828" y="226"/>
                  <a:pt x="826" y="225"/>
                </a:cubicBezTo>
                <a:cubicBezTo>
                  <a:pt x="825" y="225"/>
                  <a:pt x="823" y="225"/>
                  <a:pt x="822" y="225"/>
                </a:cubicBezTo>
                <a:cubicBezTo>
                  <a:pt x="821" y="225"/>
                  <a:pt x="819" y="226"/>
                  <a:pt x="818" y="226"/>
                </a:cubicBezTo>
                <a:cubicBezTo>
                  <a:pt x="817" y="226"/>
                  <a:pt x="816" y="227"/>
                  <a:pt x="815" y="227"/>
                </a:cubicBezTo>
                <a:cubicBezTo>
                  <a:pt x="813" y="228"/>
                  <a:pt x="812" y="229"/>
                  <a:pt x="811" y="229"/>
                </a:cubicBezTo>
                <a:cubicBezTo>
                  <a:pt x="810" y="231"/>
                  <a:pt x="809" y="231"/>
                  <a:pt x="808" y="232"/>
                </a:cubicBezTo>
                <a:cubicBezTo>
                  <a:pt x="808" y="233"/>
                  <a:pt x="807" y="233"/>
                  <a:pt x="807" y="234"/>
                </a:cubicBezTo>
                <a:cubicBezTo>
                  <a:pt x="774" y="278"/>
                  <a:pt x="730" y="312"/>
                  <a:pt x="680" y="334"/>
                </a:cubicBezTo>
                <a:lnTo>
                  <a:pt x="679" y="332"/>
                </a:lnTo>
                <a:cubicBezTo>
                  <a:pt x="678" y="331"/>
                  <a:pt x="678" y="330"/>
                  <a:pt x="677" y="329"/>
                </a:cubicBezTo>
                <a:cubicBezTo>
                  <a:pt x="677" y="328"/>
                  <a:pt x="676" y="327"/>
                  <a:pt x="675" y="326"/>
                </a:cubicBezTo>
                <a:cubicBezTo>
                  <a:pt x="674" y="325"/>
                  <a:pt x="673" y="324"/>
                  <a:pt x="672" y="323"/>
                </a:cubicBezTo>
                <a:cubicBezTo>
                  <a:pt x="671" y="322"/>
                  <a:pt x="670" y="322"/>
                  <a:pt x="668" y="321"/>
                </a:cubicBezTo>
                <a:cubicBezTo>
                  <a:pt x="667" y="320"/>
                  <a:pt x="666" y="320"/>
                  <a:pt x="664" y="319"/>
                </a:cubicBezTo>
                <a:cubicBezTo>
                  <a:pt x="663" y="319"/>
                  <a:pt x="662" y="319"/>
                  <a:pt x="661" y="319"/>
                </a:cubicBezTo>
                <a:cubicBezTo>
                  <a:pt x="660" y="319"/>
                  <a:pt x="658" y="319"/>
                  <a:pt x="657" y="319"/>
                </a:cubicBezTo>
                <a:cubicBezTo>
                  <a:pt x="656" y="319"/>
                  <a:pt x="654" y="319"/>
                  <a:pt x="654" y="319"/>
                </a:cubicBezTo>
                <a:cubicBezTo>
                  <a:pt x="584" y="338"/>
                  <a:pt x="509" y="336"/>
                  <a:pt x="441" y="313"/>
                </a:cubicBezTo>
                <a:cubicBezTo>
                  <a:pt x="429" y="310"/>
                  <a:pt x="417" y="316"/>
                  <a:pt x="414" y="327"/>
                </a:cubicBezTo>
                <a:lnTo>
                  <a:pt x="414" y="328"/>
                </a:lnTo>
                <a:cubicBezTo>
                  <a:pt x="367" y="305"/>
                  <a:pt x="327" y="272"/>
                  <a:pt x="297" y="230"/>
                </a:cubicBezTo>
                <a:cubicBezTo>
                  <a:pt x="297" y="229"/>
                  <a:pt x="295" y="229"/>
                  <a:pt x="295" y="228"/>
                </a:cubicBezTo>
                <a:cubicBezTo>
                  <a:pt x="294" y="227"/>
                  <a:pt x="293" y="226"/>
                  <a:pt x="292" y="225"/>
                </a:cubicBezTo>
                <a:cubicBezTo>
                  <a:pt x="292" y="225"/>
                  <a:pt x="290" y="224"/>
                  <a:pt x="289" y="224"/>
                </a:cubicBezTo>
                <a:cubicBezTo>
                  <a:pt x="288" y="223"/>
                  <a:pt x="286" y="222"/>
                  <a:pt x="285" y="222"/>
                </a:cubicBezTo>
                <a:cubicBezTo>
                  <a:pt x="284" y="222"/>
                  <a:pt x="283" y="221"/>
                  <a:pt x="282" y="221"/>
                </a:cubicBezTo>
                <a:cubicBezTo>
                  <a:pt x="280" y="221"/>
                  <a:pt x="278" y="221"/>
                  <a:pt x="277" y="221"/>
                </a:cubicBezTo>
                <a:cubicBezTo>
                  <a:pt x="275" y="222"/>
                  <a:pt x="274" y="222"/>
                  <a:pt x="273" y="222"/>
                </a:cubicBezTo>
                <a:cubicBezTo>
                  <a:pt x="272" y="222"/>
                  <a:pt x="272" y="222"/>
                  <a:pt x="271" y="223"/>
                </a:cubicBezTo>
                <a:lnTo>
                  <a:pt x="269" y="224"/>
                </a:lnTo>
                <a:cubicBezTo>
                  <a:pt x="259" y="194"/>
                  <a:pt x="254" y="164"/>
                  <a:pt x="254" y="133"/>
                </a:cubicBezTo>
                <a:cubicBezTo>
                  <a:pt x="254" y="114"/>
                  <a:pt x="256" y="94"/>
                  <a:pt x="260" y="77"/>
                </a:cubicBezTo>
                <a:cubicBezTo>
                  <a:pt x="267" y="50"/>
                  <a:pt x="256" y="25"/>
                  <a:pt x="233" y="13"/>
                </a:cubicBezTo>
                <a:cubicBezTo>
                  <a:pt x="208" y="1"/>
                  <a:pt x="169" y="3"/>
                  <a:pt x="141" y="37"/>
                </a:cubicBezTo>
                <a:cubicBezTo>
                  <a:pt x="72" y="122"/>
                  <a:pt x="33" y="223"/>
                  <a:pt x="25" y="330"/>
                </a:cubicBezTo>
                <a:lnTo>
                  <a:pt x="18" y="333"/>
                </a:lnTo>
                <a:cubicBezTo>
                  <a:pt x="8" y="336"/>
                  <a:pt x="0" y="346"/>
                  <a:pt x="1" y="357"/>
                </a:cubicBezTo>
                <a:cubicBezTo>
                  <a:pt x="20" y="521"/>
                  <a:pt x="108" y="664"/>
                  <a:pt x="243" y="754"/>
                </a:cubicBezTo>
                <a:close/>
              </a:path>
            </a:pathLst>
          </a:custGeom>
          <a:solidFill>
            <a:srgbClr val="DFA85E">
              <a:lumMod val="75000"/>
            </a:srgbClr>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2F1E18"/>
              </a:solidFill>
              <a:effectLst/>
              <a:uLnTx/>
              <a:uFillTx/>
              <a:latin typeface="Raleway Light" panose="020B0403030101060003" pitchFamily="34" charset="77"/>
            </a:endParaRPr>
          </a:p>
        </p:txBody>
      </p:sp>
    </p:spTree>
    <p:extLst>
      <p:ext uri="{BB962C8B-B14F-4D97-AF65-F5344CB8AC3E}">
        <p14:creationId xmlns:p14="http://schemas.microsoft.com/office/powerpoint/2010/main" val="3305815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8047E80F-BAD3-47D8-A277-E023B64B3F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7"/>
            <a:ext cx="12192000" cy="6855526"/>
          </a:xfrm>
          <a:prstGeom prst="rect">
            <a:avLst/>
          </a:prstGeom>
        </p:spPr>
      </p:pic>
      <p:sp>
        <p:nvSpPr>
          <p:cNvPr id="4" name="Rectangle 3">
            <a:extLst>
              <a:ext uri="{FF2B5EF4-FFF2-40B4-BE49-F238E27FC236}">
                <a16:creationId xmlns:a16="http://schemas.microsoft.com/office/drawing/2014/main" id="{0C3A1BE7-24F0-433E-B964-A3BC60652C4B}"/>
              </a:ext>
            </a:extLst>
          </p:cNvPr>
          <p:cNvSpPr>
            <a:spLocks noGrp="1" noRot="1" noMove="1" noResize="1" noEditPoints="1" noAdjustHandles="1" noChangeArrowheads="1" noChangeShapeType="1"/>
          </p:cNvSpPr>
          <p:nvPr/>
        </p:nvSpPr>
        <p:spPr>
          <a:xfrm>
            <a:off x="253525" y="271631"/>
            <a:ext cx="11673555" cy="63837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EB5CBF4-BD29-4FD1-930F-7FC1CD3304D6}"/>
              </a:ext>
            </a:extLst>
          </p:cNvPr>
          <p:cNvSpPr>
            <a:spLocks noGrp="1"/>
          </p:cNvSpPr>
          <p:nvPr>
            <p:ph type="ctrTitle"/>
          </p:nvPr>
        </p:nvSpPr>
        <p:spPr>
          <a:xfrm>
            <a:off x="1524000" y="307649"/>
            <a:ext cx="9144000" cy="882354"/>
          </a:xfrm>
        </p:spPr>
        <p:txBody>
          <a:bodyPr>
            <a:normAutofit/>
          </a:bodyPr>
          <a:lstStyle/>
          <a:p>
            <a:pPr algn="l"/>
            <a:r>
              <a:rPr lang="en-US" sz="3200" b="1" dirty="0">
                <a:solidFill>
                  <a:srgbClr val="003B71"/>
                </a:solidFill>
                <a:latin typeface="Catamaran" pitchFamily="2" charset="0"/>
                <a:cs typeface="Catamaran" pitchFamily="2" charset="0"/>
              </a:rPr>
              <a:t>WHO WE ARE</a:t>
            </a:r>
          </a:p>
        </p:txBody>
      </p:sp>
      <p:cxnSp>
        <p:nvCxnSpPr>
          <p:cNvPr id="6" name="Straight Connector 5">
            <a:extLst>
              <a:ext uri="{FF2B5EF4-FFF2-40B4-BE49-F238E27FC236}">
                <a16:creationId xmlns:a16="http://schemas.microsoft.com/office/drawing/2014/main" id="{A4E5AB54-C768-4BF3-AA97-256A1E319888}"/>
              </a:ext>
            </a:extLst>
          </p:cNvPr>
          <p:cNvCxnSpPr/>
          <p:nvPr/>
        </p:nvCxnSpPr>
        <p:spPr>
          <a:xfrm>
            <a:off x="1524000" y="1190003"/>
            <a:ext cx="9144000" cy="0"/>
          </a:xfrm>
          <a:prstGeom prst="line">
            <a:avLst/>
          </a:prstGeom>
          <a:ln w="22225">
            <a:solidFill>
              <a:srgbClr val="EB3B34"/>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58FAD177-6A5D-4669-B41E-D6F3424A786B}"/>
              </a:ext>
            </a:extLst>
          </p:cNvPr>
          <p:cNvSpPr txBox="1">
            <a:spLocks/>
          </p:cNvSpPr>
          <p:nvPr/>
        </p:nvSpPr>
        <p:spPr>
          <a:xfrm>
            <a:off x="1524000" y="1638297"/>
            <a:ext cx="8361872" cy="85683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t>Aid-for-trade not-for-profit </a:t>
            </a:r>
            <a:r>
              <a:rPr lang="en-US" sz="2000" dirty="0" err="1"/>
              <a:t>organisation</a:t>
            </a:r>
            <a:r>
              <a:rPr lang="en-US" sz="2000" dirty="0"/>
              <a:t> founded in 2010</a:t>
            </a:r>
          </a:p>
        </p:txBody>
      </p:sp>
      <p:pic>
        <p:nvPicPr>
          <p:cNvPr id="29" name="Picture 28">
            <a:extLst>
              <a:ext uri="{FF2B5EF4-FFF2-40B4-BE49-F238E27FC236}">
                <a16:creationId xmlns:a16="http://schemas.microsoft.com/office/drawing/2014/main" id="{D45763C4-D592-4331-BE37-E8B92AF79D02}"/>
              </a:ext>
            </a:extLst>
          </p:cNvPr>
          <p:cNvPicPr>
            <a:picLocks noChangeAspect="1"/>
          </p:cNvPicPr>
          <p:nvPr/>
        </p:nvPicPr>
        <p:blipFill rotWithShape="1">
          <a:blip r:embed="rId3">
            <a:extLst>
              <a:ext uri="{28A0092B-C50C-407E-A947-70E740481C1C}">
                <a14:useLocalDpi xmlns:a14="http://schemas.microsoft.com/office/drawing/2010/main" val="0"/>
              </a:ext>
            </a:extLst>
          </a:blip>
          <a:srcRect r="35532"/>
          <a:stretch/>
        </p:blipFill>
        <p:spPr>
          <a:xfrm>
            <a:off x="8740219" y="2667615"/>
            <a:ext cx="2830787" cy="2923151"/>
          </a:xfrm>
          <a:prstGeom prst="rect">
            <a:avLst/>
          </a:prstGeom>
        </p:spPr>
      </p:pic>
      <p:pic>
        <p:nvPicPr>
          <p:cNvPr id="32" name="Picture 31">
            <a:extLst>
              <a:ext uri="{FF2B5EF4-FFF2-40B4-BE49-F238E27FC236}">
                <a16:creationId xmlns:a16="http://schemas.microsoft.com/office/drawing/2014/main" id="{E9240C62-CB9D-4B8B-A734-51CE8F37B891}"/>
              </a:ext>
            </a:extLst>
          </p:cNvPr>
          <p:cNvPicPr>
            <a:picLocks noChangeAspect="1"/>
          </p:cNvPicPr>
          <p:nvPr/>
        </p:nvPicPr>
        <p:blipFill>
          <a:blip r:embed="rId4"/>
          <a:srcRect/>
          <a:stretch/>
        </p:blipFill>
        <p:spPr>
          <a:xfrm>
            <a:off x="10890560" y="406262"/>
            <a:ext cx="1036520" cy="882354"/>
          </a:xfrm>
          <a:prstGeom prst="rect">
            <a:avLst/>
          </a:prstGeom>
        </p:spPr>
      </p:pic>
      <p:pic>
        <p:nvPicPr>
          <p:cNvPr id="14" name="Picture 13">
            <a:extLst>
              <a:ext uri="{FF2B5EF4-FFF2-40B4-BE49-F238E27FC236}">
                <a16:creationId xmlns:a16="http://schemas.microsoft.com/office/drawing/2014/main" id="{64BDA555-C703-4715-831B-50754BEB03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3308" y="2667610"/>
            <a:ext cx="4384682" cy="2923121"/>
          </a:xfrm>
          <a:prstGeom prst="rect">
            <a:avLst/>
          </a:prstGeom>
        </p:spPr>
      </p:pic>
      <p:sp>
        <p:nvSpPr>
          <p:cNvPr id="19" name="Rectangle 18">
            <a:extLst>
              <a:ext uri="{FF2B5EF4-FFF2-40B4-BE49-F238E27FC236}">
                <a16:creationId xmlns:a16="http://schemas.microsoft.com/office/drawing/2014/main" id="{11834D32-6E72-4640-AE9E-237C54ED0F60}"/>
              </a:ext>
            </a:extLst>
          </p:cNvPr>
          <p:cNvSpPr/>
          <p:nvPr/>
        </p:nvSpPr>
        <p:spPr>
          <a:xfrm>
            <a:off x="1524000" y="2667615"/>
            <a:ext cx="2676526" cy="2923531"/>
          </a:xfrm>
          <a:prstGeom prst="rect">
            <a:avLst/>
          </a:prstGeom>
          <a:solidFill>
            <a:srgbClr val="70B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C8D64A11-2346-4772-84AB-3A3CEC2EDFC1}"/>
              </a:ext>
            </a:extLst>
          </p:cNvPr>
          <p:cNvSpPr txBox="1">
            <a:spLocks/>
          </p:cNvSpPr>
          <p:nvPr/>
        </p:nvSpPr>
        <p:spPr>
          <a:xfrm>
            <a:off x="1947863" y="3752676"/>
            <a:ext cx="1828800" cy="3222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solidFill>
                  <a:schemeClr val="bg1"/>
                </a:solidFill>
              </a:rPr>
              <a:t>Our Mission</a:t>
            </a:r>
          </a:p>
        </p:txBody>
      </p:sp>
      <p:sp>
        <p:nvSpPr>
          <p:cNvPr id="9" name="Subtitle 2">
            <a:extLst>
              <a:ext uri="{FF2B5EF4-FFF2-40B4-BE49-F238E27FC236}">
                <a16:creationId xmlns:a16="http://schemas.microsoft.com/office/drawing/2014/main" id="{3BB9F19B-B9BD-4EAB-A11C-664D56BA7861}"/>
              </a:ext>
            </a:extLst>
          </p:cNvPr>
          <p:cNvSpPr txBox="1">
            <a:spLocks/>
          </p:cNvSpPr>
          <p:nvPr/>
        </p:nvSpPr>
        <p:spPr>
          <a:xfrm>
            <a:off x="1524000" y="4362100"/>
            <a:ext cx="2676526" cy="111793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dirty="0">
                <a:solidFill>
                  <a:schemeClr val="bg1"/>
                </a:solidFill>
              </a:rPr>
              <a:t>To increase sustainable and inclusive intra-African trade and exports to the rest of the world</a:t>
            </a:r>
          </a:p>
        </p:txBody>
      </p:sp>
      <p:cxnSp>
        <p:nvCxnSpPr>
          <p:cNvPr id="15" name="Straight Connector 14">
            <a:extLst>
              <a:ext uri="{FF2B5EF4-FFF2-40B4-BE49-F238E27FC236}">
                <a16:creationId xmlns:a16="http://schemas.microsoft.com/office/drawing/2014/main" id="{79BD740B-815A-4257-926B-957664B95EB7}"/>
              </a:ext>
            </a:extLst>
          </p:cNvPr>
          <p:cNvCxnSpPr>
            <a:cxnSpLocks/>
          </p:cNvCxnSpPr>
          <p:nvPr/>
        </p:nvCxnSpPr>
        <p:spPr>
          <a:xfrm>
            <a:off x="2219325" y="4189621"/>
            <a:ext cx="1304925"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2052239-087C-46CE-AB18-FD1CC6B580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3456" y="2830380"/>
            <a:ext cx="931974" cy="813555"/>
          </a:xfrm>
          <a:prstGeom prst="rect">
            <a:avLst/>
          </a:prstGeom>
        </p:spPr>
      </p:pic>
      <p:sp>
        <p:nvSpPr>
          <p:cNvPr id="20" name="Rectangle 19">
            <a:extLst>
              <a:ext uri="{FF2B5EF4-FFF2-40B4-BE49-F238E27FC236}">
                <a16:creationId xmlns:a16="http://schemas.microsoft.com/office/drawing/2014/main" id="{0D2333E7-F3FD-4181-B8DD-6AFDE3C32C60}"/>
              </a:ext>
            </a:extLst>
          </p:cNvPr>
          <p:cNvSpPr/>
          <p:nvPr/>
        </p:nvSpPr>
        <p:spPr>
          <a:xfrm>
            <a:off x="6376517" y="2667615"/>
            <a:ext cx="2676526" cy="2923531"/>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ubtitle 2">
            <a:extLst>
              <a:ext uri="{FF2B5EF4-FFF2-40B4-BE49-F238E27FC236}">
                <a16:creationId xmlns:a16="http://schemas.microsoft.com/office/drawing/2014/main" id="{14BB4B1E-D619-48B4-9B81-91E98C8AF9EE}"/>
              </a:ext>
            </a:extLst>
          </p:cNvPr>
          <p:cNvSpPr txBox="1">
            <a:spLocks/>
          </p:cNvSpPr>
          <p:nvPr/>
        </p:nvSpPr>
        <p:spPr>
          <a:xfrm>
            <a:off x="6800380" y="3752676"/>
            <a:ext cx="1828800" cy="3222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solidFill>
                  <a:schemeClr val="bg1"/>
                </a:solidFill>
              </a:rPr>
              <a:t>Our Vision</a:t>
            </a:r>
          </a:p>
        </p:txBody>
      </p:sp>
      <p:cxnSp>
        <p:nvCxnSpPr>
          <p:cNvPr id="22" name="Straight Connector 21">
            <a:extLst>
              <a:ext uri="{FF2B5EF4-FFF2-40B4-BE49-F238E27FC236}">
                <a16:creationId xmlns:a16="http://schemas.microsoft.com/office/drawing/2014/main" id="{747C04D3-D488-4D70-9A71-B839894D7BCA}"/>
              </a:ext>
            </a:extLst>
          </p:cNvPr>
          <p:cNvCxnSpPr>
            <a:cxnSpLocks/>
          </p:cNvCxnSpPr>
          <p:nvPr/>
        </p:nvCxnSpPr>
        <p:spPr>
          <a:xfrm>
            <a:off x="7071842" y="4189621"/>
            <a:ext cx="1304925"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7651BC78-3930-4DF4-806C-AE6CD6A1B605}"/>
              </a:ext>
            </a:extLst>
          </p:cNvPr>
          <p:cNvSpPr txBox="1">
            <a:spLocks/>
          </p:cNvSpPr>
          <p:nvPr/>
        </p:nvSpPr>
        <p:spPr>
          <a:xfrm>
            <a:off x="6376517" y="4362100"/>
            <a:ext cx="2676526" cy="127665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dirty="0">
                <a:solidFill>
                  <a:schemeClr val="bg1"/>
                </a:solidFill>
              </a:rPr>
              <a:t>Africa pioneering in sustainable and inclusive growth as a pathway to prosperity for all Africans</a:t>
            </a:r>
          </a:p>
        </p:txBody>
      </p:sp>
      <p:pic>
        <p:nvPicPr>
          <p:cNvPr id="5" name="Picture 4">
            <a:extLst>
              <a:ext uri="{FF2B5EF4-FFF2-40B4-BE49-F238E27FC236}">
                <a16:creationId xmlns:a16="http://schemas.microsoft.com/office/drawing/2014/main" id="{C73D4DA3-B8EF-41F9-BC19-22F469750F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5761" y="2791053"/>
            <a:ext cx="817085" cy="832242"/>
          </a:xfrm>
          <a:prstGeom prst="rect">
            <a:avLst/>
          </a:prstGeom>
        </p:spPr>
      </p:pic>
      <p:sp>
        <p:nvSpPr>
          <p:cNvPr id="3" name="Footer Placeholder 4">
            <a:extLst>
              <a:ext uri="{FF2B5EF4-FFF2-40B4-BE49-F238E27FC236}">
                <a16:creationId xmlns:a16="http://schemas.microsoft.com/office/drawing/2014/main" id="{6974EAEA-AEE0-2E08-2276-56ABB13B94CE}"/>
              </a:ext>
            </a:extLst>
          </p:cNvPr>
          <p:cNvSpPr>
            <a:spLocks noGrp="1" noRot="1" noMove="1" noResize="1" noEditPoints="1" noAdjustHandles="1" noChangeArrowheads="1" noChangeShapeType="1"/>
          </p:cNvSpPr>
          <p:nvPr>
            <p:ph type="ftr" sz="quarter" idx="11"/>
          </p:nvPr>
        </p:nvSpPr>
        <p:spPr>
          <a:xfrm>
            <a:off x="4178332" y="6290214"/>
            <a:ext cx="4504267" cy="365125"/>
          </a:xfrm>
          <a:prstGeom prst="rect">
            <a:avLst/>
          </a:prstGeom>
        </p:spPr>
        <p:txBody>
          <a:bodyPr/>
          <a:lstStyle>
            <a:lvl1pPr>
              <a:defRPr>
                <a:solidFill>
                  <a:srgbClr val="FF0000"/>
                </a:solidFill>
              </a:defRPr>
            </a:lvl1pPr>
          </a:lstStyle>
          <a:p>
            <a:r>
              <a:rPr lang="en-US" sz="900" dirty="0">
                <a:latin typeface="Montserrat" panose="00000500000000000000" pitchFamily="2" charset="0"/>
              </a:rPr>
              <a:t>www.trademarkafrica.com  @trademarkafrica</a:t>
            </a:r>
          </a:p>
        </p:txBody>
      </p:sp>
      <p:cxnSp>
        <p:nvCxnSpPr>
          <p:cNvPr id="13" name="Straight Connector 12">
            <a:extLst>
              <a:ext uri="{FF2B5EF4-FFF2-40B4-BE49-F238E27FC236}">
                <a16:creationId xmlns:a16="http://schemas.microsoft.com/office/drawing/2014/main" id="{4527F782-5328-AF7A-B303-34FF439E1FA3}"/>
              </a:ext>
            </a:extLst>
          </p:cNvPr>
          <p:cNvCxnSpPr>
            <a:cxnSpLocks noGrp="1" noRot="1" noMove="1" noResize="1" noEditPoints="1" noAdjustHandles="1" noChangeArrowheads="1" noChangeShapeType="1"/>
          </p:cNvCxnSpPr>
          <p:nvPr/>
        </p:nvCxnSpPr>
        <p:spPr>
          <a:xfrm>
            <a:off x="5821972" y="6289896"/>
            <a:ext cx="0" cy="2286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5147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3A1BE7-24F0-433E-B964-A3BC60652C4B}"/>
              </a:ext>
            </a:extLst>
          </p:cNvPr>
          <p:cNvSpPr/>
          <p:nvPr/>
        </p:nvSpPr>
        <p:spPr>
          <a:xfrm>
            <a:off x="264920" y="247828"/>
            <a:ext cx="11673555" cy="6383708"/>
          </a:xfrm>
          <a:prstGeom prst="rect">
            <a:avLst/>
          </a:prstGeom>
          <a:solidFill>
            <a:srgbClr val="EAE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2" name="Picture 11">
            <a:extLst>
              <a:ext uri="{FF2B5EF4-FFF2-40B4-BE49-F238E27FC236}">
                <a16:creationId xmlns:a16="http://schemas.microsoft.com/office/drawing/2014/main" id="{9AA9F5BB-F12B-4B06-A4CE-137882787155}"/>
              </a:ext>
            </a:extLst>
          </p:cNvPr>
          <p:cNvPicPr>
            <a:picLocks noChangeAspect="1"/>
          </p:cNvPicPr>
          <p:nvPr/>
        </p:nvPicPr>
        <p:blipFill rotWithShape="1">
          <a:blip r:embed="rId3">
            <a:extLst>
              <a:ext uri="{28A0092B-C50C-407E-A947-70E740481C1C}">
                <a14:useLocalDpi xmlns:a14="http://schemas.microsoft.com/office/drawing/2010/main" val="0"/>
              </a:ext>
            </a:extLst>
          </a:blip>
          <a:srcRect r="55850"/>
          <a:stretch/>
        </p:blipFill>
        <p:spPr>
          <a:xfrm>
            <a:off x="248830" y="226464"/>
            <a:ext cx="5155979" cy="6385253"/>
          </a:xfrm>
          <a:prstGeom prst="rect">
            <a:avLst/>
          </a:prstGeom>
          <a:solidFill>
            <a:schemeClr val="bg1">
              <a:alpha val="0"/>
            </a:schemeClr>
          </a:solidFill>
        </p:spPr>
      </p:pic>
      <p:sp>
        <p:nvSpPr>
          <p:cNvPr id="18" name="Subtitle 2">
            <a:extLst>
              <a:ext uri="{FF2B5EF4-FFF2-40B4-BE49-F238E27FC236}">
                <a16:creationId xmlns:a16="http://schemas.microsoft.com/office/drawing/2014/main" id="{5DF1AB31-6D17-4308-BECB-07EC332AA60E}"/>
              </a:ext>
            </a:extLst>
          </p:cNvPr>
          <p:cNvSpPr txBox="1">
            <a:spLocks/>
          </p:cNvSpPr>
          <p:nvPr/>
        </p:nvSpPr>
        <p:spPr>
          <a:xfrm>
            <a:off x="7572281" y="2371761"/>
            <a:ext cx="3095721" cy="107081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700" i="1" dirty="0">
              <a:solidFill>
                <a:schemeClr val="bg1">
                  <a:lumMod val="50000"/>
                </a:schemeClr>
              </a:solidFill>
            </a:endParaRPr>
          </a:p>
        </p:txBody>
      </p:sp>
      <p:grpSp>
        <p:nvGrpSpPr>
          <p:cNvPr id="14" name="Group 13">
            <a:extLst>
              <a:ext uri="{FF2B5EF4-FFF2-40B4-BE49-F238E27FC236}">
                <a16:creationId xmlns:a16="http://schemas.microsoft.com/office/drawing/2014/main" id="{0E284C23-D14A-4F1C-AAFB-3ED38B216217}"/>
              </a:ext>
            </a:extLst>
          </p:cNvPr>
          <p:cNvGrpSpPr/>
          <p:nvPr/>
        </p:nvGrpSpPr>
        <p:grpSpPr>
          <a:xfrm>
            <a:off x="690281" y="2095045"/>
            <a:ext cx="5911849" cy="2610357"/>
            <a:chOff x="1523998" y="1836137"/>
            <a:chExt cx="5911849" cy="2610357"/>
          </a:xfrm>
        </p:grpSpPr>
        <p:sp>
          <p:nvSpPr>
            <p:cNvPr id="7" name="Subtitle 2">
              <a:extLst>
                <a:ext uri="{FF2B5EF4-FFF2-40B4-BE49-F238E27FC236}">
                  <a16:creationId xmlns:a16="http://schemas.microsoft.com/office/drawing/2014/main" id="{8E8FD5CD-AC6C-4B67-9B22-C5B378478876}"/>
                </a:ext>
              </a:extLst>
            </p:cNvPr>
            <p:cNvSpPr txBox="1">
              <a:spLocks/>
            </p:cNvSpPr>
            <p:nvPr/>
          </p:nvSpPr>
          <p:spPr>
            <a:xfrm>
              <a:off x="1936747" y="1836137"/>
              <a:ext cx="5499100" cy="2610357"/>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60000"/>
                </a:lnSpc>
              </a:pPr>
              <a:r>
                <a:rPr lang="en-US" sz="1800" b="1" dirty="0">
                  <a:solidFill>
                    <a:srgbClr val="003B71"/>
                  </a:solidFill>
                  <a:latin typeface="+mj-lt"/>
                </a:rPr>
                <a:t>info@trademarkafrica.com</a:t>
              </a:r>
            </a:p>
            <a:p>
              <a:pPr algn="l">
                <a:lnSpc>
                  <a:spcPct val="160000"/>
                </a:lnSpc>
              </a:pPr>
              <a:r>
                <a:rPr lang="en-US" sz="1800" b="1" dirty="0">
                  <a:solidFill>
                    <a:srgbClr val="003B71"/>
                  </a:solidFill>
                  <a:latin typeface="+mj-lt"/>
                </a:rPr>
                <a:t>www.trademarkafrica.com</a:t>
              </a:r>
            </a:p>
            <a:p>
              <a:pPr algn="l">
                <a:lnSpc>
                  <a:spcPct val="160000"/>
                </a:lnSpc>
              </a:pPr>
              <a:r>
                <a:rPr lang="en-US" sz="1800" b="1" dirty="0" err="1">
                  <a:solidFill>
                    <a:srgbClr val="003B71"/>
                  </a:solidFill>
                  <a:latin typeface="+mj-lt"/>
                </a:rPr>
                <a:t>TradeMark</a:t>
              </a:r>
              <a:r>
                <a:rPr lang="en-US" sz="1800" b="1" dirty="0">
                  <a:solidFill>
                    <a:srgbClr val="003B71"/>
                  </a:solidFill>
                  <a:latin typeface="+mj-lt"/>
                </a:rPr>
                <a:t> Africa</a:t>
              </a:r>
            </a:p>
            <a:p>
              <a:pPr algn="l">
                <a:lnSpc>
                  <a:spcPct val="160000"/>
                </a:lnSpc>
              </a:pPr>
              <a:r>
                <a:rPr lang="en-US" sz="1800" b="1" dirty="0">
                  <a:solidFill>
                    <a:srgbClr val="003B71"/>
                  </a:solidFill>
                  <a:latin typeface="+mj-lt"/>
                </a:rPr>
                <a:t>@</a:t>
              </a:r>
              <a:r>
                <a:rPr lang="en-US" sz="1800" b="1" dirty="0" err="1">
                  <a:solidFill>
                    <a:srgbClr val="003B71"/>
                  </a:solidFill>
                  <a:latin typeface="+mj-lt"/>
                </a:rPr>
                <a:t>TradeMarkAfrica</a:t>
              </a:r>
              <a:endParaRPr lang="en-US" sz="1800" b="1" dirty="0">
                <a:solidFill>
                  <a:srgbClr val="003B71"/>
                </a:solidFill>
                <a:latin typeface="+mj-lt"/>
              </a:endParaRPr>
            </a:p>
            <a:p>
              <a:pPr algn="l">
                <a:lnSpc>
                  <a:spcPct val="160000"/>
                </a:lnSpc>
              </a:pPr>
              <a:r>
                <a:rPr lang="en-US" sz="1800" b="1" dirty="0" err="1">
                  <a:solidFill>
                    <a:srgbClr val="003B71"/>
                  </a:solidFill>
                  <a:latin typeface="+mj-lt"/>
                </a:rPr>
                <a:t>TradeMark</a:t>
              </a:r>
              <a:r>
                <a:rPr lang="en-US" sz="1800" b="1" dirty="0">
                  <a:solidFill>
                    <a:srgbClr val="003B71"/>
                  </a:solidFill>
                  <a:latin typeface="+mj-lt"/>
                </a:rPr>
                <a:t> Africa</a:t>
              </a:r>
            </a:p>
          </p:txBody>
        </p:sp>
        <p:pic>
          <p:nvPicPr>
            <p:cNvPr id="3" name="Graphic 2">
              <a:extLst>
                <a:ext uri="{FF2B5EF4-FFF2-40B4-BE49-F238E27FC236}">
                  <a16:creationId xmlns:a16="http://schemas.microsoft.com/office/drawing/2014/main" id="{3D9266A0-A4A5-4326-9FC3-4610D86E2A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3998" y="2489590"/>
              <a:ext cx="223088" cy="223088"/>
            </a:xfrm>
            <a:prstGeom prst="rect">
              <a:avLst/>
            </a:prstGeom>
          </p:spPr>
        </p:pic>
        <p:pic>
          <p:nvPicPr>
            <p:cNvPr id="5" name="Graphic 4">
              <a:extLst>
                <a:ext uri="{FF2B5EF4-FFF2-40B4-BE49-F238E27FC236}">
                  <a16:creationId xmlns:a16="http://schemas.microsoft.com/office/drawing/2014/main" id="{25DB092D-D247-43BE-BB01-D79FDF2454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99" y="3496297"/>
              <a:ext cx="223088" cy="223088"/>
            </a:xfrm>
            <a:prstGeom prst="rect">
              <a:avLst/>
            </a:prstGeom>
          </p:spPr>
        </p:pic>
        <p:pic>
          <p:nvPicPr>
            <p:cNvPr id="8" name="Graphic 7">
              <a:extLst>
                <a:ext uri="{FF2B5EF4-FFF2-40B4-BE49-F238E27FC236}">
                  <a16:creationId xmlns:a16="http://schemas.microsoft.com/office/drawing/2014/main" id="{CB2110CA-1A15-40BC-93FF-8AECDC3D269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25992" y="3996087"/>
              <a:ext cx="223088" cy="223088"/>
            </a:xfrm>
            <a:prstGeom prst="rect">
              <a:avLst/>
            </a:prstGeom>
          </p:spPr>
        </p:pic>
        <p:pic>
          <p:nvPicPr>
            <p:cNvPr id="9" name="Graphic 8">
              <a:extLst>
                <a:ext uri="{FF2B5EF4-FFF2-40B4-BE49-F238E27FC236}">
                  <a16:creationId xmlns:a16="http://schemas.microsoft.com/office/drawing/2014/main" id="{6A4F4932-B633-4697-A1C1-FFBB32A0F70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23999" y="2961238"/>
              <a:ext cx="155792" cy="311583"/>
            </a:xfrm>
            <a:prstGeom prst="rect">
              <a:avLst/>
            </a:prstGeom>
          </p:spPr>
        </p:pic>
        <p:pic>
          <p:nvPicPr>
            <p:cNvPr id="11" name="Graphic 10">
              <a:extLst>
                <a:ext uri="{FF2B5EF4-FFF2-40B4-BE49-F238E27FC236}">
                  <a16:creationId xmlns:a16="http://schemas.microsoft.com/office/drawing/2014/main" id="{B8BD3B41-5CF8-4518-9FD4-564A08317DB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23998" y="1975079"/>
              <a:ext cx="223088" cy="223088"/>
            </a:xfrm>
            <a:prstGeom prst="rect">
              <a:avLst/>
            </a:prstGeom>
          </p:spPr>
        </p:pic>
      </p:grpSp>
      <p:pic>
        <p:nvPicPr>
          <p:cNvPr id="17" name="Picture 16">
            <a:extLst>
              <a:ext uri="{FF2B5EF4-FFF2-40B4-BE49-F238E27FC236}">
                <a16:creationId xmlns:a16="http://schemas.microsoft.com/office/drawing/2014/main" id="{6F108CC4-43D5-419E-A927-150DDB180157}"/>
              </a:ext>
            </a:extLst>
          </p:cNvPr>
          <p:cNvPicPr>
            <a:picLocks noChangeAspect="1"/>
          </p:cNvPicPr>
          <p:nvPr/>
        </p:nvPicPr>
        <p:blipFill rotWithShape="1">
          <a:blip r:embed="rId14"/>
          <a:srcRect t="10476" r="2290"/>
          <a:stretch/>
        </p:blipFill>
        <p:spPr>
          <a:xfrm>
            <a:off x="5404809" y="247828"/>
            <a:ext cx="6530817" cy="6386494"/>
          </a:xfrm>
          <a:prstGeom prst="rect">
            <a:avLst/>
          </a:prstGeom>
        </p:spPr>
      </p:pic>
    </p:spTree>
    <p:extLst>
      <p:ext uri="{BB962C8B-B14F-4D97-AF65-F5344CB8AC3E}">
        <p14:creationId xmlns:p14="http://schemas.microsoft.com/office/powerpoint/2010/main" val="2453375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6EB482-B69E-44E2-95CA-890D1F0C00F1}"/>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7700" b="17819"/>
          <a:stretch/>
        </p:blipFill>
        <p:spPr>
          <a:xfrm>
            <a:off x="0" y="-1"/>
            <a:ext cx="12192000" cy="6037699"/>
          </a:xfrm>
          <a:prstGeom prst="rect">
            <a:avLst/>
          </a:prstGeom>
        </p:spPr>
      </p:pic>
      <p:sp>
        <p:nvSpPr>
          <p:cNvPr id="25" name="Rectangle 24">
            <a:extLst>
              <a:ext uri="{FF2B5EF4-FFF2-40B4-BE49-F238E27FC236}">
                <a16:creationId xmlns:a16="http://schemas.microsoft.com/office/drawing/2014/main" id="{F1098CB2-8AD2-49AA-9B39-02E7749F54B9}"/>
              </a:ext>
            </a:extLst>
          </p:cNvPr>
          <p:cNvSpPr/>
          <p:nvPr/>
        </p:nvSpPr>
        <p:spPr>
          <a:xfrm>
            <a:off x="8505827" y="1600225"/>
            <a:ext cx="2495550" cy="32194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8E2C6FD-C3DC-4683-955C-E27755BCBD8B}"/>
              </a:ext>
            </a:extLst>
          </p:cNvPr>
          <p:cNvSpPr/>
          <p:nvPr/>
        </p:nvSpPr>
        <p:spPr>
          <a:xfrm>
            <a:off x="1190623" y="1600225"/>
            <a:ext cx="2495550" cy="32194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D9CC7D5-4724-49FA-97C9-5F21015F72D8}"/>
              </a:ext>
            </a:extLst>
          </p:cNvPr>
          <p:cNvSpPr/>
          <p:nvPr/>
        </p:nvSpPr>
        <p:spPr>
          <a:xfrm>
            <a:off x="4848225" y="1600225"/>
            <a:ext cx="2495550" cy="32194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415F1E86-9C1F-469E-A826-00F8546E696D}"/>
              </a:ext>
            </a:extLst>
          </p:cNvPr>
          <p:cNvSpPr>
            <a:spLocks noGrp="1"/>
          </p:cNvSpPr>
          <p:nvPr>
            <p:ph type="subTitle" idx="1"/>
          </p:nvPr>
        </p:nvSpPr>
        <p:spPr>
          <a:xfrm>
            <a:off x="1524000" y="2664659"/>
            <a:ext cx="1828800" cy="322262"/>
          </a:xfrm>
        </p:spPr>
        <p:txBody>
          <a:bodyPr>
            <a:noAutofit/>
          </a:bodyPr>
          <a:lstStyle/>
          <a:p>
            <a:r>
              <a:rPr lang="en-US" sz="1800" dirty="0">
                <a:solidFill>
                  <a:srgbClr val="70BB5B"/>
                </a:solidFill>
              </a:rPr>
              <a:t>FUNDING</a:t>
            </a:r>
          </a:p>
        </p:txBody>
      </p:sp>
      <p:sp>
        <p:nvSpPr>
          <p:cNvPr id="12" name="Subtitle 2">
            <a:extLst>
              <a:ext uri="{FF2B5EF4-FFF2-40B4-BE49-F238E27FC236}">
                <a16:creationId xmlns:a16="http://schemas.microsoft.com/office/drawing/2014/main" id="{A53082DD-6873-41D7-BEEC-74C2C20446AD}"/>
              </a:ext>
            </a:extLst>
          </p:cNvPr>
          <p:cNvSpPr txBox="1">
            <a:spLocks/>
          </p:cNvSpPr>
          <p:nvPr/>
        </p:nvSpPr>
        <p:spPr>
          <a:xfrm>
            <a:off x="5181600" y="2664659"/>
            <a:ext cx="1828800" cy="3222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solidFill>
                  <a:srgbClr val="EB3B34"/>
                </a:solidFill>
              </a:rPr>
              <a:t>PARTNERSHIPS</a:t>
            </a:r>
          </a:p>
        </p:txBody>
      </p:sp>
      <p:sp>
        <p:nvSpPr>
          <p:cNvPr id="13" name="Subtitle 2">
            <a:extLst>
              <a:ext uri="{FF2B5EF4-FFF2-40B4-BE49-F238E27FC236}">
                <a16:creationId xmlns:a16="http://schemas.microsoft.com/office/drawing/2014/main" id="{484AD8B8-5B5E-4D99-B606-78D9AD245434}"/>
              </a:ext>
            </a:extLst>
          </p:cNvPr>
          <p:cNvSpPr txBox="1">
            <a:spLocks/>
          </p:cNvSpPr>
          <p:nvPr/>
        </p:nvSpPr>
        <p:spPr>
          <a:xfrm>
            <a:off x="8839200" y="2664659"/>
            <a:ext cx="1828800" cy="3222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solidFill>
                  <a:srgbClr val="003B71"/>
                </a:solidFill>
              </a:rPr>
              <a:t>DONORS</a:t>
            </a:r>
          </a:p>
        </p:txBody>
      </p:sp>
      <p:sp>
        <p:nvSpPr>
          <p:cNvPr id="14" name="Subtitle 2">
            <a:extLst>
              <a:ext uri="{FF2B5EF4-FFF2-40B4-BE49-F238E27FC236}">
                <a16:creationId xmlns:a16="http://schemas.microsoft.com/office/drawing/2014/main" id="{3BFFC429-2FD1-492D-99A1-D7327A32F7F6}"/>
              </a:ext>
            </a:extLst>
          </p:cNvPr>
          <p:cNvSpPr txBox="1">
            <a:spLocks/>
          </p:cNvSpPr>
          <p:nvPr/>
        </p:nvSpPr>
        <p:spPr>
          <a:xfrm>
            <a:off x="1523999" y="3281052"/>
            <a:ext cx="1828802" cy="8823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dirty="0"/>
              <a:t>Investment of  $1bn over the last 13 years</a:t>
            </a:r>
          </a:p>
        </p:txBody>
      </p:sp>
      <p:sp>
        <p:nvSpPr>
          <p:cNvPr id="15" name="Subtitle 2">
            <a:extLst>
              <a:ext uri="{FF2B5EF4-FFF2-40B4-BE49-F238E27FC236}">
                <a16:creationId xmlns:a16="http://schemas.microsoft.com/office/drawing/2014/main" id="{DA0A8AFA-BF4D-4D67-B7CC-5E2291470CF0}"/>
              </a:ext>
            </a:extLst>
          </p:cNvPr>
          <p:cNvSpPr txBox="1">
            <a:spLocks/>
          </p:cNvSpPr>
          <p:nvPr/>
        </p:nvSpPr>
        <p:spPr>
          <a:xfrm>
            <a:off x="5033962" y="3281052"/>
            <a:ext cx="2124076" cy="147191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dirty="0"/>
              <a:t>National Governments in all countries of operation, RECs, </a:t>
            </a:r>
            <a:r>
              <a:rPr lang="en-US" sz="1600" dirty="0" err="1"/>
              <a:t>AfCFTA</a:t>
            </a:r>
            <a:r>
              <a:rPr lang="en-US" sz="1600" dirty="0"/>
              <a:t>, AU, Private Sector bodies</a:t>
            </a:r>
          </a:p>
        </p:txBody>
      </p:sp>
      <p:sp>
        <p:nvSpPr>
          <p:cNvPr id="16" name="Subtitle 2">
            <a:extLst>
              <a:ext uri="{FF2B5EF4-FFF2-40B4-BE49-F238E27FC236}">
                <a16:creationId xmlns:a16="http://schemas.microsoft.com/office/drawing/2014/main" id="{9CEF6124-49EA-47C6-9350-10E55C3CABE1}"/>
              </a:ext>
            </a:extLst>
          </p:cNvPr>
          <p:cNvSpPr txBox="1">
            <a:spLocks/>
          </p:cNvSpPr>
          <p:nvPr/>
        </p:nvSpPr>
        <p:spPr>
          <a:xfrm>
            <a:off x="8653461" y="3281053"/>
            <a:ext cx="2200275" cy="147191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dirty="0"/>
              <a:t>AFD, Belgium, BMGF, Canada, Denmark, EU, Mastercard Foundation, Finland, Norway, Ireland, Netherlands, </a:t>
            </a:r>
            <a:r>
              <a:rPr lang="en-US" sz="1600" dirty="0" err="1"/>
              <a:t>UKaid</a:t>
            </a:r>
            <a:r>
              <a:rPr lang="en-US" sz="1600" dirty="0"/>
              <a:t>, USAID</a:t>
            </a:r>
          </a:p>
        </p:txBody>
      </p:sp>
      <p:pic>
        <p:nvPicPr>
          <p:cNvPr id="17" name="Picture 16">
            <a:extLst>
              <a:ext uri="{FF2B5EF4-FFF2-40B4-BE49-F238E27FC236}">
                <a16:creationId xmlns:a16="http://schemas.microsoft.com/office/drawing/2014/main" id="{72F09FE5-D058-46C4-8440-BD156FEAE112}"/>
              </a:ext>
            </a:extLst>
          </p:cNvPr>
          <p:cNvPicPr>
            <a:picLocks noChangeAspect="1"/>
          </p:cNvPicPr>
          <p:nvPr/>
        </p:nvPicPr>
        <p:blipFill>
          <a:blip r:embed="rId3"/>
          <a:stretch>
            <a:fillRect/>
          </a:stretch>
        </p:blipFill>
        <p:spPr>
          <a:xfrm>
            <a:off x="12147" y="6037698"/>
            <a:ext cx="12179853" cy="817714"/>
          </a:xfrm>
          <a:prstGeom prst="rect">
            <a:avLst/>
          </a:prstGeom>
        </p:spPr>
      </p:pic>
      <p:cxnSp>
        <p:nvCxnSpPr>
          <p:cNvPr id="18" name="Straight Connector 17">
            <a:extLst>
              <a:ext uri="{FF2B5EF4-FFF2-40B4-BE49-F238E27FC236}">
                <a16:creationId xmlns:a16="http://schemas.microsoft.com/office/drawing/2014/main" id="{E8B86BFA-8F12-4ED3-A49D-374FD5CF80C3}"/>
              </a:ext>
            </a:extLst>
          </p:cNvPr>
          <p:cNvCxnSpPr>
            <a:cxnSpLocks/>
          </p:cNvCxnSpPr>
          <p:nvPr/>
        </p:nvCxnSpPr>
        <p:spPr>
          <a:xfrm>
            <a:off x="1771648" y="3147081"/>
            <a:ext cx="1333501" cy="0"/>
          </a:xfrm>
          <a:prstGeom prst="line">
            <a:avLst/>
          </a:prstGeom>
          <a:ln w="22225">
            <a:solidFill>
              <a:srgbClr val="70BE5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29BE7C9-AE35-42E8-9270-5C1EAECBD1F7}"/>
              </a:ext>
            </a:extLst>
          </p:cNvPr>
          <p:cNvCxnSpPr>
            <a:cxnSpLocks/>
          </p:cNvCxnSpPr>
          <p:nvPr/>
        </p:nvCxnSpPr>
        <p:spPr>
          <a:xfrm>
            <a:off x="5429249" y="3147081"/>
            <a:ext cx="1333501" cy="0"/>
          </a:xfrm>
          <a:prstGeom prst="line">
            <a:avLst/>
          </a:prstGeom>
          <a:ln w="22225">
            <a:solidFill>
              <a:srgbClr val="EB3B3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3BE3CC1-2419-4F9B-83C8-703CA0A2BB65}"/>
              </a:ext>
            </a:extLst>
          </p:cNvPr>
          <p:cNvCxnSpPr>
            <a:cxnSpLocks/>
          </p:cNvCxnSpPr>
          <p:nvPr/>
        </p:nvCxnSpPr>
        <p:spPr>
          <a:xfrm>
            <a:off x="9086849" y="3147081"/>
            <a:ext cx="1333501" cy="0"/>
          </a:xfrm>
          <a:prstGeom prst="line">
            <a:avLst/>
          </a:prstGeom>
          <a:ln w="22225">
            <a:solidFill>
              <a:srgbClr val="003B71"/>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ECBF7AAE-15F2-44B7-B122-4DC180B615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9934" y="1888029"/>
            <a:ext cx="602798" cy="602798"/>
          </a:xfrm>
          <a:prstGeom prst="rect">
            <a:avLst/>
          </a:prstGeom>
        </p:spPr>
      </p:pic>
      <p:pic>
        <p:nvPicPr>
          <p:cNvPr id="35" name="Picture 34">
            <a:extLst>
              <a:ext uri="{FF2B5EF4-FFF2-40B4-BE49-F238E27FC236}">
                <a16:creationId xmlns:a16="http://schemas.microsoft.com/office/drawing/2014/main" id="{FDBC467F-5BB6-4289-AC92-999D68CB48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0393" y="1929034"/>
            <a:ext cx="830263" cy="535992"/>
          </a:xfrm>
          <a:prstGeom prst="rect">
            <a:avLst/>
          </a:prstGeom>
        </p:spPr>
      </p:pic>
      <p:pic>
        <p:nvPicPr>
          <p:cNvPr id="37" name="Picture 36">
            <a:extLst>
              <a:ext uri="{FF2B5EF4-FFF2-40B4-BE49-F238E27FC236}">
                <a16:creationId xmlns:a16="http://schemas.microsoft.com/office/drawing/2014/main" id="{7D4C2AC3-D465-45A6-9EFF-A20F75EA29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91650" y="1841476"/>
            <a:ext cx="737449" cy="737449"/>
          </a:xfrm>
          <a:prstGeom prst="rect">
            <a:avLst/>
          </a:prstGeom>
        </p:spPr>
      </p:pic>
      <p:pic>
        <p:nvPicPr>
          <p:cNvPr id="39" name="Picture 38">
            <a:extLst>
              <a:ext uri="{FF2B5EF4-FFF2-40B4-BE49-F238E27FC236}">
                <a16:creationId xmlns:a16="http://schemas.microsoft.com/office/drawing/2014/main" id="{06340773-CA4C-4750-BFB9-F640C2F157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90560" y="421148"/>
            <a:ext cx="1036520" cy="852581"/>
          </a:xfrm>
          <a:prstGeom prst="rect">
            <a:avLst/>
          </a:prstGeom>
        </p:spPr>
      </p:pic>
    </p:spTree>
    <p:extLst>
      <p:ext uri="{BB962C8B-B14F-4D97-AF65-F5344CB8AC3E}">
        <p14:creationId xmlns:p14="http://schemas.microsoft.com/office/powerpoint/2010/main" val="2716801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8B32005-6394-4BBB-A69F-5E8208113ED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2552"/>
            <a:ext cx="12192000" cy="6852895"/>
          </a:xfrm>
          <a:prstGeom prst="rect">
            <a:avLst/>
          </a:prstGeom>
        </p:spPr>
      </p:pic>
      <p:pic>
        <p:nvPicPr>
          <p:cNvPr id="9" name="Picture 8">
            <a:extLst>
              <a:ext uri="{FF2B5EF4-FFF2-40B4-BE49-F238E27FC236}">
                <a16:creationId xmlns:a16="http://schemas.microsoft.com/office/drawing/2014/main" id="{22605F57-A21F-4E1E-AC29-72ED6A0DA7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3487" y="1495100"/>
            <a:ext cx="9725025" cy="4816297"/>
          </a:xfrm>
          <a:prstGeom prst="rect">
            <a:avLst/>
          </a:prstGeom>
        </p:spPr>
      </p:pic>
      <p:sp>
        <p:nvSpPr>
          <p:cNvPr id="2" name="Title 1">
            <a:extLst>
              <a:ext uri="{FF2B5EF4-FFF2-40B4-BE49-F238E27FC236}">
                <a16:creationId xmlns:a16="http://schemas.microsoft.com/office/drawing/2014/main" id="{AEB5CBF4-BD29-4FD1-930F-7FC1CD3304D6}"/>
              </a:ext>
            </a:extLst>
          </p:cNvPr>
          <p:cNvSpPr>
            <a:spLocks noGrp="1"/>
          </p:cNvSpPr>
          <p:nvPr>
            <p:ph type="ctrTitle"/>
          </p:nvPr>
        </p:nvSpPr>
        <p:spPr>
          <a:xfrm>
            <a:off x="1524000" y="307649"/>
            <a:ext cx="9144000" cy="882354"/>
          </a:xfrm>
        </p:spPr>
        <p:txBody>
          <a:bodyPr>
            <a:normAutofit/>
          </a:bodyPr>
          <a:lstStyle/>
          <a:p>
            <a:pPr algn="l"/>
            <a:r>
              <a:rPr lang="en-US" sz="3200" b="1" dirty="0">
                <a:solidFill>
                  <a:schemeClr val="bg1"/>
                </a:solidFill>
                <a:latin typeface="Catamaran" pitchFamily="2" charset="0"/>
                <a:cs typeface="Catamaran" pitchFamily="2" charset="0"/>
              </a:rPr>
              <a:t>PORTFOLIOS</a:t>
            </a:r>
          </a:p>
        </p:txBody>
      </p:sp>
      <p:cxnSp>
        <p:nvCxnSpPr>
          <p:cNvPr id="6" name="Straight Connector 5">
            <a:extLst>
              <a:ext uri="{FF2B5EF4-FFF2-40B4-BE49-F238E27FC236}">
                <a16:creationId xmlns:a16="http://schemas.microsoft.com/office/drawing/2014/main" id="{A4E5AB54-C768-4BF3-AA97-256A1E319888}"/>
              </a:ext>
            </a:extLst>
          </p:cNvPr>
          <p:cNvCxnSpPr/>
          <p:nvPr/>
        </p:nvCxnSpPr>
        <p:spPr>
          <a:xfrm>
            <a:off x="1524000" y="1190003"/>
            <a:ext cx="91440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059E268-27ED-4309-9338-F5C2DDC2E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0560" y="421148"/>
            <a:ext cx="1036520" cy="852581"/>
          </a:xfrm>
          <a:prstGeom prst="rect">
            <a:avLst/>
          </a:prstGeom>
        </p:spPr>
      </p:pic>
      <p:sp>
        <p:nvSpPr>
          <p:cNvPr id="3" name="Footer Placeholder 4">
            <a:extLst>
              <a:ext uri="{FF2B5EF4-FFF2-40B4-BE49-F238E27FC236}">
                <a16:creationId xmlns:a16="http://schemas.microsoft.com/office/drawing/2014/main" id="{E728011B-DA0F-0EB5-1FBA-3694B36D26C7}"/>
              </a:ext>
            </a:extLst>
          </p:cNvPr>
          <p:cNvSpPr>
            <a:spLocks noGrp="1"/>
          </p:cNvSpPr>
          <p:nvPr>
            <p:ph type="ftr" sz="quarter" idx="11"/>
          </p:nvPr>
        </p:nvSpPr>
        <p:spPr>
          <a:xfrm>
            <a:off x="4726972" y="6579784"/>
            <a:ext cx="4504267" cy="365125"/>
          </a:xfrm>
          <a:prstGeom prst="rect">
            <a:avLst/>
          </a:prstGeom>
        </p:spPr>
        <p:txBody>
          <a:bodyPr/>
          <a:lstStyle>
            <a:lvl1pPr>
              <a:defRPr>
                <a:solidFill>
                  <a:srgbClr val="FF0000"/>
                </a:solidFill>
              </a:defRPr>
            </a:lvl1pPr>
          </a:lstStyle>
          <a:p>
            <a:r>
              <a:rPr lang="en-US" sz="900" dirty="0">
                <a:latin typeface="Montserrat" panose="00000500000000000000" pitchFamily="2" charset="0"/>
              </a:rPr>
              <a:t>www.trademarkafrica.com  @trademarkafrica</a:t>
            </a:r>
          </a:p>
        </p:txBody>
      </p:sp>
      <p:cxnSp>
        <p:nvCxnSpPr>
          <p:cNvPr id="4" name="Straight Connector 3">
            <a:extLst>
              <a:ext uri="{FF2B5EF4-FFF2-40B4-BE49-F238E27FC236}">
                <a16:creationId xmlns:a16="http://schemas.microsoft.com/office/drawing/2014/main" id="{E8D5530F-3B7C-34F8-208E-A4C54733D322}"/>
              </a:ext>
            </a:extLst>
          </p:cNvPr>
          <p:cNvCxnSpPr>
            <a:cxnSpLocks/>
          </p:cNvCxnSpPr>
          <p:nvPr/>
        </p:nvCxnSpPr>
        <p:spPr>
          <a:xfrm>
            <a:off x="6370612" y="6579466"/>
            <a:ext cx="0" cy="2286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1321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3A1BE7-24F0-433E-B964-A3BC60652C4B}"/>
              </a:ext>
            </a:extLst>
          </p:cNvPr>
          <p:cNvSpPr/>
          <p:nvPr/>
        </p:nvSpPr>
        <p:spPr>
          <a:xfrm>
            <a:off x="264920" y="247828"/>
            <a:ext cx="11673555" cy="63837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EF422BC-D623-4728-8DBD-0E5220A7A7D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248830" y="226464"/>
            <a:ext cx="11678250" cy="6385253"/>
          </a:xfrm>
          <a:prstGeom prst="rect">
            <a:avLst/>
          </a:prstGeom>
          <a:solidFill>
            <a:schemeClr val="bg1">
              <a:alpha val="90000"/>
            </a:schemeClr>
          </a:solidFill>
        </p:spPr>
      </p:pic>
      <p:sp>
        <p:nvSpPr>
          <p:cNvPr id="2" name="Title 1">
            <a:extLst>
              <a:ext uri="{FF2B5EF4-FFF2-40B4-BE49-F238E27FC236}">
                <a16:creationId xmlns:a16="http://schemas.microsoft.com/office/drawing/2014/main" id="{AEB5CBF4-BD29-4FD1-930F-7FC1CD3304D6}"/>
              </a:ext>
            </a:extLst>
          </p:cNvPr>
          <p:cNvSpPr>
            <a:spLocks noGrp="1"/>
          </p:cNvSpPr>
          <p:nvPr>
            <p:ph type="ctrTitle"/>
          </p:nvPr>
        </p:nvSpPr>
        <p:spPr>
          <a:xfrm>
            <a:off x="1524000" y="307649"/>
            <a:ext cx="9144000" cy="882354"/>
          </a:xfrm>
        </p:spPr>
        <p:txBody>
          <a:bodyPr>
            <a:normAutofit/>
          </a:bodyPr>
          <a:lstStyle/>
          <a:p>
            <a:pPr algn="l"/>
            <a:r>
              <a:rPr lang="en-US" sz="3200" b="1" dirty="0">
                <a:solidFill>
                  <a:srgbClr val="003B71"/>
                </a:solidFill>
                <a:latin typeface="Catamaran" pitchFamily="2" charset="0"/>
                <a:cs typeface="Catamaran" pitchFamily="2" charset="0"/>
              </a:rPr>
              <a:t>STRATEGY 3 APPROACH</a:t>
            </a:r>
          </a:p>
        </p:txBody>
      </p:sp>
      <p:cxnSp>
        <p:nvCxnSpPr>
          <p:cNvPr id="6" name="Straight Connector 5">
            <a:extLst>
              <a:ext uri="{FF2B5EF4-FFF2-40B4-BE49-F238E27FC236}">
                <a16:creationId xmlns:a16="http://schemas.microsoft.com/office/drawing/2014/main" id="{A4E5AB54-C768-4BF3-AA97-256A1E319888}"/>
              </a:ext>
            </a:extLst>
          </p:cNvPr>
          <p:cNvCxnSpPr/>
          <p:nvPr/>
        </p:nvCxnSpPr>
        <p:spPr>
          <a:xfrm>
            <a:off x="1524000" y="1190003"/>
            <a:ext cx="9144000" cy="0"/>
          </a:xfrm>
          <a:prstGeom prst="line">
            <a:avLst/>
          </a:prstGeom>
          <a:ln w="22225">
            <a:solidFill>
              <a:srgbClr val="EB3B34"/>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409BA14-8E70-44E3-8A86-1BF9AAF41509}"/>
              </a:ext>
            </a:extLst>
          </p:cNvPr>
          <p:cNvPicPr>
            <a:picLocks noChangeAspect="1"/>
          </p:cNvPicPr>
          <p:nvPr/>
        </p:nvPicPr>
        <p:blipFill>
          <a:blip r:embed="rId3"/>
          <a:srcRect/>
          <a:stretch/>
        </p:blipFill>
        <p:spPr>
          <a:xfrm>
            <a:off x="10890560" y="406262"/>
            <a:ext cx="1036520" cy="882354"/>
          </a:xfrm>
          <a:prstGeom prst="rect">
            <a:avLst/>
          </a:prstGeom>
        </p:spPr>
      </p:pic>
      <p:pic>
        <p:nvPicPr>
          <p:cNvPr id="5" name="Picture 4">
            <a:extLst>
              <a:ext uri="{FF2B5EF4-FFF2-40B4-BE49-F238E27FC236}">
                <a16:creationId xmlns:a16="http://schemas.microsoft.com/office/drawing/2014/main" id="{013C039A-C51F-4704-90A3-49FD93184F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614" y="1527588"/>
            <a:ext cx="10128771" cy="4073734"/>
          </a:xfrm>
          <a:prstGeom prst="rect">
            <a:avLst/>
          </a:prstGeom>
        </p:spPr>
      </p:pic>
      <p:pic>
        <p:nvPicPr>
          <p:cNvPr id="12" name="Picture 11">
            <a:extLst>
              <a:ext uri="{FF2B5EF4-FFF2-40B4-BE49-F238E27FC236}">
                <a16:creationId xmlns:a16="http://schemas.microsoft.com/office/drawing/2014/main" id="{BCCCA8D9-AAC5-4927-8CC9-5B9DDE5292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8035" y="2330605"/>
            <a:ext cx="974890" cy="1173478"/>
          </a:xfrm>
          <a:prstGeom prst="rect">
            <a:avLst/>
          </a:prstGeom>
        </p:spPr>
      </p:pic>
      <p:sp>
        <p:nvSpPr>
          <p:cNvPr id="3" name="Footer Placeholder 4">
            <a:extLst>
              <a:ext uri="{FF2B5EF4-FFF2-40B4-BE49-F238E27FC236}">
                <a16:creationId xmlns:a16="http://schemas.microsoft.com/office/drawing/2014/main" id="{F5316A0F-3AAA-C66A-1A50-2427A233FF5C}"/>
              </a:ext>
            </a:extLst>
          </p:cNvPr>
          <p:cNvSpPr>
            <a:spLocks noGrp="1"/>
          </p:cNvSpPr>
          <p:nvPr>
            <p:ph type="ftr" sz="quarter" idx="11"/>
          </p:nvPr>
        </p:nvSpPr>
        <p:spPr>
          <a:xfrm>
            <a:off x="4736116" y="6584176"/>
            <a:ext cx="4504267" cy="365125"/>
          </a:xfrm>
          <a:prstGeom prst="rect">
            <a:avLst/>
          </a:prstGeom>
        </p:spPr>
        <p:txBody>
          <a:bodyPr/>
          <a:lstStyle>
            <a:lvl1pPr>
              <a:defRPr>
                <a:solidFill>
                  <a:srgbClr val="FF0000"/>
                </a:solidFill>
              </a:defRPr>
            </a:lvl1pPr>
          </a:lstStyle>
          <a:p>
            <a:r>
              <a:rPr lang="en-US" sz="900" dirty="0">
                <a:latin typeface="Montserrat" panose="00000500000000000000" pitchFamily="2" charset="0"/>
              </a:rPr>
              <a:t>www.trademarkafrica.com  @trademarkafrica</a:t>
            </a:r>
          </a:p>
        </p:txBody>
      </p:sp>
      <p:cxnSp>
        <p:nvCxnSpPr>
          <p:cNvPr id="7" name="Straight Connector 6">
            <a:extLst>
              <a:ext uri="{FF2B5EF4-FFF2-40B4-BE49-F238E27FC236}">
                <a16:creationId xmlns:a16="http://schemas.microsoft.com/office/drawing/2014/main" id="{E5E1E5D2-0E59-B854-780B-D4ED14519D7E}"/>
              </a:ext>
            </a:extLst>
          </p:cNvPr>
          <p:cNvCxnSpPr>
            <a:cxnSpLocks/>
          </p:cNvCxnSpPr>
          <p:nvPr/>
        </p:nvCxnSpPr>
        <p:spPr>
          <a:xfrm>
            <a:off x="6379756" y="6583858"/>
            <a:ext cx="0" cy="2286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9165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3A1BE7-24F0-433E-B964-A3BC60652C4B}"/>
              </a:ext>
            </a:extLst>
          </p:cNvPr>
          <p:cNvSpPr>
            <a:spLocks noGrp="1" noRot="1" noMove="1" noResize="1" noEditPoints="1" noAdjustHandles="1" noChangeArrowheads="1" noChangeShapeType="1"/>
          </p:cNvSpPr>
          <p:nvPr/>
        </p:nvSpPr>
        <p:spPr>
          <a:xfrm>
            <a:off x="264920" y="247828"/>
            <a:ext cx="11673555" cy="63837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AEB5CBF4-BD29-4FD1-930F-7FC1CD3304D6}"/>
              </a:ext>
            </a:extLst>
          </p:cNvPr>
          <p:cNvSpPr>
            <a:spLocks noGrp="1"/>
          </p:cNvSpPr>
          <p:nvPr>
            <p:ph type="ctrTitle"/>
          </p:nvPr>
        </p:nvSpPr>
        <p:spPr>
          <a:xfrm>
            <a:off x="1524000" y="307649"/>
            <a:ext cx="9144000" cy="882354"/>
          </a:xfrm>
        </p:spPr>
        <p:txBody>
          <a:bodyPr>
            <a:normAutofit/>
          </a:bodyPr>
          <a:lstStyle/>
          <a:p>
            <a:pPr algn="l"/>
            <a:r>
              <a:rPr lang="en-US" sz="3200" b="1" dirty="0">
                <a:solidFill>
                  <a:srgbClr val="003B71"/>
                </a:solidFill>
                <a:latin typeface="Catamaran" pitchFamily="2" charset="0"/>
                <a:cs typeface="Poppins" panose="00000500000000000000" pitchFamily="2" charset="0"/>
              </a:rPr>
              <a:t>Framework Agreements</a:t>
            </a:r>
          </a:p>
        </p:txBody>
      </p:sp>
      <p:cxnSp>
        <p:nvCxnSpPr>
          <p:cNvPr id="6" name="Straight Connector 5">
            <a:extLst>
              <a:ext uri="{FF2B5EF4-FFF2-40B4-BE49-F238E27FC236}">
                <a16:creationId xmlns:a16="http://schemas.microsoft.com/office/drawing/2014/main" id="{A4E5AB54-C768-4BF3-AA97-256A1E319888}"/>
              </a:ext>
            </a:extLst>
          </p:cNvPr>
          <p:cNvCxnSpPr/>
          <p:nvPr/>
        </p:nvCxnSpPr>
        <p:spPr>
          <a:xfrm>
            <a:off x="1524000" y="1190003"/>
            <a:ext cx="9144000" cy="0"/>
          </a:xfrm>
          <a:prstGeom prst="line">
            <a:avLst/>
          </a:prstGeom>
          <a:ln w="22225">
            <a:solidFill>
              <a:srgbClr val="EB3B34"/>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1A68D157-4227-40CE-9F59-8DD30D385EC4}"/>
              </a:ext>
            </a:extLst>
          </p:cNvPr>
          <p:cNvPicPr>
            <a:picLocks noChangeAspect="1"/>
          </p:cNvPicPr>
          <p:nvPr/>
        </p:nvPicPr>
        <p:blipFill>
          <a:blip r:embed="rId3"/>
          <a:srcRect/>
          <a:stretch/>
        </p:blipFill>
        <p:spPr>
          <a:xfrm>
            <a:off x="10890560" y="406262"/>
            <a:ext cx="1036520" cy="882354"/>
          </a:xfrm>
          <a:prstGeom prst="rect">
            <a:avLst/>
          </a:prstGeom>
        </p:spPr>
      </p:pic>
      <p:sp>
        <p:nvSpPr>
          <p:cNvPr id="3" name="Footer Placeholder 4">
            <a:extLst>
              <a:ext uri="{FF2B5EF4-FFF2-40B4-BE49-F238E27FC236}">
                <a16:creationId xmlns:a16="http://schemas.microsoft.com/office/drawing/2014/main" id="{C064140A-D6D3-DF0C-2A3A-2438D5C83F33}"/>
              </a:ext>
            </a:extLst>
          </p:cNvPr>
          <p:cNvSpPr>
            <a:spLocks noGrp="1"/>
          </p:cNvSpPr>
          <p:nvPr>
            <p:ph type="ftr" sz="quarter" idx="11"/>
          </p:nvPr>
        </p:nvSpPr>
        <p:spPr>
          <a:xfrm>
            <a:off x="4416076" y="6631536"/>
            <a:ext cx="4504267" cy="365125"/>
          </a:xfrm>
          <a:prstGeom prst="rect">
            <a:avLst/>
          </a:prstGeom>
        </p:spPr>
        <p:txBody>
          <a:bodyPr/>
          <a:lstStyle>
            <a:lvl1pPr>
              <a:defRPr>
                <a:solidFill>
                  <a:srgbClr val="FF0000"/>
                </a:solidFill>
              </a:defRPr>
            </a:lvl1pPr>
          </a:lstStyle>
          <a:p>
            <a:r>
              <a:rPr lang="en-US" sz="900" dirty="0">
                <a:latin typeface="Montserrat" panose="00000500000000000000" pitchFamily="2" charset="0"/>
              </a:rPr>
              <a:t>www.trademarkafrica.com  @trademarkafrica</a:t>
            </a:r>
          </a:p>
        </p:txBody>
      </p:sp>
      <p:cxnSp>
        <p:nvCxnSpPr>
          <p:cNvPr id="5" name="Straight Connector 4">
            <a:extLst>
              <a:ext uri="{FF2B5EF4-FFF2-40B4-BE49-F238E27FC236}">
                <a16:creationId xmlns:a16="http://schemas.microsoft.com/office/drawing/2014/main" id="{55F89A82-29FD-B2D5-3BCD-849F7E930540}"/>
              </a:ext>
            </a:extLst>
          </p:cNvPr>
          <p:cNvCxnSpPr>
            <a:cxnSpLocks/>
          </p:cNvCxnSpPr>
          <p:nvPr/>
        </p:nvCxnSpPr>
        <p:spPr>
          <a:xfrm>
            <a:off x="6059716" y="6631218"/>
            <a:ext cx="0" cy="2286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9044E43-7032-2C3C-7808-48A0C21BEA2F}"/>
              </a:ext>
            </a:extLst>
          </p:cNvPr>
          <p:cNvSpPr txBox="1"/>
          <p:nvPr/>
        </p:nvSpPr>
        <p:spPr>
          <a:xfrm>
            <a:off x="1588798" y="1288616"/>
            <a:ext cx="9190482" cy="4199611"/>
          </a:xfrm>
          <a:prstGeom prst="rect">
            <a:avLst/>
          </a:prstGeom>
          <a:noFill/>
        </p:spPr>
        <p:txBody>
          <a:bodyPr wrap="square">
            <a:spAutoFit/>
          </a:bodyPr>
          <a:lstStyle/>
          <a:p>
            <a:pPr marL="457200" indent="-457200">
              <a:lnSpc>
                <a:spcPct val="150000"/>
              </a:lnSpc>
              <a:buFont typeface="Wingdings" panose="05000000000000000000" pitchFamily="2" charset="2"/>
              <a:buChar char="q"/>
            </a:pPr>
            <a:r>
              <a:rPr lang="en-GB" sz="2000" dirty="0">
                <a:latin typeface="+mj-lt"/>
                <a:cs typeface="Poppins" panose="00000500000000000000" pitchFamily="2" charset="0"/>
              </a:rPr>
              <a:t>TMA Definition of a Framework Agreement.</a:t>
            </a:r>
          </a:p>
          <a:p>
            <a:pPr marL="457200" indent="-457200">
              <a:lnSpc>
                <a:spcPct val="150000"/>
              </a:lnSpc>
              <a:buFont typeface="Wingdings" panose="05000000000000000000" pitchFamily="2" charset="2"/>
              <a:buChar char="q"/>
            </a:pPr>
            <a:r>
              <a:rPr lang="en-GB" sz="2000" dirty="0">
                <a:latin typeface="+mj-lt"/>
                <a:cs typeface="Poppins" panose="00000500000000000000" pitchFamily="2" charset="0"/>
              </a:rPr>
              <a:t>Benefits of Framework Agreements.</a:t>
            </a:r>
          </a:p>
          <a:p>
            <a:pPr marL="457200" indent="-457200">
              <a:lnSpc>
                <a:spcPct val="150000"/>
              </a:lnSpc>
              <a:buFont typeface="Wingdings" panose="05000000000000000000" pitchFamily="2" charset="2"/>
              <a:buChar char="q"/>
            </a:pPr>
            <a:r>
              <a:rPr lang="en-GB" sz="2000" dirty="0">
                <a:latin typeface="+mj-lt"/>
                <a:cs typeface="Poppins" panose="00000500000000000000" pitchFamily="2" charset="0"/>
              </a:rPr>
              <a:t>TMA Framework Agreement Thematic Areas.</a:t>
            </a:r>
          </a:p>
          <a:p>
            <a:pPr marL="457200" indent="-457200">
              <a:lnSpc>
                <a:spcPct val="150000"/>
              </a:lnSpc>
              <a:buFont typeface="Wingdings" panose="05000000000000000000" pitchFamily="2" charset="2"/>
              <a:buChar char="q"/>
            </a:pPr>
            <a:r>
              <a:rPr lang="en-GB" sz="2000" dirty="0">
                <a:latin typeface="+mj-lt"/>
                <a:cs typeface="Poppins" panose="00000500000000000000" pitchFamily="2" charset="0"/>
              </a:rPr>
              <a:t>Establishment of a Framework Agreement.</a:t>
            </a:r>
          </a:p>
          <a:p>
            <a:pPr marL="457200" indent="-457200">
              <a:lnSpc>
                <a:spcPct val="150000"/>
              </a:lnSpc>
              <a:buFont typeface="Wingdings" panose="05000000000000000000" pitchFamily="2" charset="2"/>
              <a:buChar char="q"/>
            </a:pPr>
            <a:r>
              <a:rPr lang="en-GB" sz="2000" dirty="0">
                <a:latin typeface="+mj-lt"/>
                <a:cs typeface="Poppins" panose="00000500000000000000" pitchFamily="2" charset="0"/>
              </a:rPr>
              <a:t>Call-offs from Framework Agreements.</a:t>
            </a:r>
          </a:p>
          <a:p>
            <a:pPr marL="457200" indent="-457200">
              <a:lnSpc>
                <a:spcPct val="150000"/>
              </a:lnSpc>
              <a:buFont typeface="Wingdings" panose="05000000000000000000" pitchFamily="2" charset="2"/>
              <a:buChar char="q"/>
            </a:pPr>
            <a:r>
              <a:rPr lang="en-GB" sz="2000" dirty="0">
                <a:latin typeface="+mj-lt"/>
                <a:cs typeface="Poppins" panose="00000500000000000000" pitchFamily="2" charset="0"/>
              </a:rPr>
              <a:t>Round-robin Approach.</a:t>
            </a:r>
          </a:p>
          <a:p>
            <a:pPr marL="457200" indent="-457200">
              <a:lnSpc>
                <a:spcPct val="150000"/>
              </a:lnSpc>
              <a:buFont typeface="Wingdings" panose="05000000000000000000" pitchFamily="2" charset="2"/>
              <a:buChar char="q"/>
            </a:pPr>
            <a:r>
              <a:rPr lang="en-GB" sz="2000" dirty="0">
                <a:latin typeface="+mj-lt"/>
                <a:cs typeface="Poppins" panose="00000500000000000000" pitchFamily="2" charset="0"/>
              </a:rPr>
              <a:t>Bid Preparation Tips.</a:t>
            </a:r>
          </a:p>
          <a:p>
            <a:pPr marL="457200" indent="-457200">
              <a:lnSpc>
                <a:spcPct val="150000"/>
              </a:lnSpc>
              <a:buFont typeface="Wingdings" panose="05000000000000000000" pitchFamily="2" charset="2"/>
              <a:buChar char="q"/>
            </a:pPr>
            <a:r>
              <a:rPr lang="en-GB" sz="2000" dirty="0">
                <a:latin typeface="+mj-lt"/>
                <a:cs typeface="Poppins" panose="00000500000000000000" pitchFamily="2" charset="0"/>
              </a:rPr>
              <a:t>Adherence to TMA Supplier Code of Conduct.</a:t>
            </a:r>
          </a:p>
          <a:p>
            <a:pPr marL="457200" indent="-457200">
              <a:lnSpc>
                <a:spcPct val="150000"/>
              </a:lnSpc>
              <a:buFont typeface="Wingdings" panose="05000000000000000000" pitchFamily="2" charset="2"/>
              <a:buChar char="q"/>
            </a:pPr>
            <a:r>
              <a:rPr lang="en-GB" sz="2000" dirty="0">
                <a:latin typeface="+mj-lt"/>
                <a:cs typeface="Poppins" panose="00000500000000000000" pitchFamily="2" charset="0"/>
              </a:rPr>
              <a:t>Upcoming Work.</a:t>
            </a:r>
            <a:endParaRPr lang="en-KE" sz="2000" dirty="0">
              <a:latin typeface="+mj-lt"/>
              <a:cs typeface="Poppins" panose="00000500000000000000" pitchFamily="2" charset="0"/>
            </a:endParaRPr>
          </a:p>
        </p:txBody>
      </p:sp>
      <p:sp>
        <p:nvSpPr>
          <p:cNvPr id="10" name="Freeform 45">
            <a:extLst>
              <a:ext uri="{FF2B5EF4-FFF2-40B4-BE49-F238E27FC236}">
                <a16:creationId xmlns:a16="http://schemas.microsoft.com/office/drawing/2014/main" id="{B34AC7FA-F4CF-90FF-6FEE-724EBCB5A65B}"/>
              </a:ext>
            </a:extLst>
          </p:cNvPr>
          <p:cNvSpPr>
            <a:spLocks noChangeAspect="1" noChangeArrowheads="1"/>
          </p:cNvSpPr>
          <p:nvPr/>
        </p:nvSpPr>
        <p:spPr bwMode="auto">
          <a:xfrm>
            <a:off x="7991475" y="1749863"/>
            <a:ext cx="2514600" cy="2507812"/>
          </a:xfrm>
          <a:custGeom>
            <a:avLst/>
            <a:gdLst>
              <a:gd name="T0" fmla="*/ 2147483646 w 811"/>
              <a:gd name="T1" fmla="*/ 2147483646 h 811"/>
              <a:gd name="T2" fmla="*/ 2147483646 w 811"/>
              <a:gd name="T3" fmla="*/ 2147483646 h 811"/>
              <a:gd name="T4" fmla="*/ 2147483646 w 811"/>
              <a:gd name="T5" fmla="*/ 2147483646 h 811"/>
              <a:gd name="T6" fmla="*/ 2147483646 w 811"/>
              <a:gd name="T7" fmla="*/ 2147483646 h 811"/>
              <a:gd name="T8" fmla="*/ 2147483646 w 811"/>
              <a:gd name="T9" fmla="*/ 2147483646 h 811"/>
              <a:gd name="T10" fmla="*/ 2147483646 w 811"/>
              <a:gd name="T11" fmla="*/ 2147483646 h 811"/>
              <a:gd name="T12" fmla="*/ 2147483646 w 811"/>
              <a:gd name="T13" fmla="*/ 2147483646 h 811"/>
              <a:gd name="T14" fmla="*/ 2147483646 w 811"/>
              <a:gd name="T15" fmla="*/ 2147483646 h 811"/>
              <a:gd name="T16" fmla="*/ 2147483646 w 811"/>
              <a:gd name="T17" fmla="*/ 2147483646 h 811"/>
              <a:gd name="T18" fmla="*/ 2147483646 w 811"/>
              <a:gd name="T19" fmla="*/ 2147483646 h 811"/>
              <a:gd name="T20" fmla="*/ 2147483646 w 811"/>
              <a:gd name="T21" fmla="*/ 2147483646 h 811"/>
              <a:gd name="T22" fmla="*/ 2147483646 w 811"/>
              <a:gd name="T23" fmla="*/ 2147483646 h 811"/>
              <a:gd name="T24" fmla="*/ 2147483646 w 811"/>
              <a:gd name="T25" fmla="*/ 2147483646 h 811"/>
              <a:gd name="T26" fmla="*/ 2147483646 w 811"/>
              <a:gd name="T27" fmla="*/ 2147483646 h 811"/>
              <a:gd name="T28" fmla="*/ 2147483646 w 811"/>
              <a:gd name="T29" fmla="*/ 2147483646 h 811"/>
              <a:gd name="T30" fmla="*/ 2147483646 w 811"/>
              <a:gd name="T31" fmla="*/ 2147483646 h 811"/>
              <a:gd name="T32" fmla="*/ 2147483646 w 811"/>
              <a:gd name="T33" fmla="*/ 2147483646 h 811"/>
              <a:gd name="T34" fmla="*/ 2147483646 w 811"/>
              <a:gd name="T35" fmla="*/ 2147483646 h 811"/>
              <a:gd name="T36" fmla="*/ 2147483646 w 811"/>
              <a:gd name="T37" fmla="*/ 2147483646 h 811"/>
              <a:gd name="T38" fmla="*/ 2147483646 w 811"/>
              <a:gd name="T39" fmla="*/ 2147483646 h 811"/>
              <a:gd name="T40" fmla="*/ 2147483646 w 811"/>
              <a:gd name="T41" fmla="*/ 2147483646 h 811"/>
              <a:gd name="T42" fmla="*/ 2147483646 w 811"/>
              <a:gd name="T43" fmla="*/ 2147483646 h 811"/>
              <a:gd name="T44" fmla="*/ 2147483646 w 811"/>
              <a:gd name="T45" fmla="*/ 2147483646 h 811"/>
              <a:gd name="T46" fmla="*/ 2147483646 w 811"/>
              <a:gd name="T47" fmla="*/ 2147483646 h 811"/>
              <a:gd name="T48" fmla="*/ 2147483646 w 811"/>
              <a:gd name="T49" fmla="*/ 2147483646 h 811"/>
              <a:gd name="T50" fmla="*/ 2147483646 w 811"/>
              <a:gd name="T51" fmla="*/ 2147483646 h 811"/>
              <a:gd name="T52" fmla="*/ 2147483646 w 811"/>
              <a:gd name="T53" fmla="*/ 2147483646 h 811"/>
              <a:gd name="T54" fmla="*/ 2147483646 w 811"/>
              <a:gd name="T55" fmla="*/ 2147483646 h 811"/>
              <a:gd name="T56" fmla="*/ 2147483646 w 811"/>
              <a:gd name="T57" fmla="*/ 2147483646 h 811"/>
              <a:gd name="T58" fmla="*/ 2147483646 w 811"/>
              <a:gd name="T59" fmla="*/ 2147483646 h 811"/>
              <a:gd name="T60" fmla="*/ 2147483646 w 811"/>
              <a:gd name="T61" fmla="*/ 2147483646 h 811"/>
              <a:gd name="T62" fmla="*/ 2147483646 w 811"/>
              <a:gd name="T63" fmla="*/ 2147483646 h 811"/>
              <a:gd name="T64" fmla="*/ 2147483646 w 811"/>
              <a:gd name="T65" fmla="*/ 2147483646 h 811"/>
              <a:gd name="T66" fmla="*/ 2147483646 w 811"/>
              <a:gd name="T67" fmla="*/ 2147483646 h 811"/>
              <a:gd name="T68" fmla="*/ 2147483646 w 811"/>
              <a:gd name="T69" fmla="*/ 2147483646 h 811"/>
              <a:gd name="T70" fmla="*/ 2147483646 w 811"/>
              <a:gd name="T71" fmla="*/ 2147483646 h 811"/>
              <a:gd name="T72" fmla="*/ 2147483646 w 811"/>
              <a:gd name="T73" fmla="*/ 2147483646 h 811"/>
              <a:gd name="T74" fmla="*/ 2147483646 w 811"/>
              <a:gd name="T75" fmla="*/ 2147483646 h 811"/>
              <a:gd name="T76" fmla="*/ 2147483646 w 811"/>
              <a:gd name="T77" fmla="*/ 2147483646 h 811"/>
              <a:gd name="T78" fmla="*/ 2147483646 w 811"/>
              <a:gd name="T79" fmla="*/ 2147483646 h 811"/>
              <a:gd name="T80" fmla="*/ 2147483646 w 811"/>
              <a:gd name="T81" fmla="*/ 2147483646 h 811"/>
              <a:gd name="T82" fmla="*/ 2147483646 w 811"/>
              <a:gd name="T83" fmla="*/ 2147483646 h 811"/>
              <a:gd name="T84" fmla="*/ 2147483646 w 811"/>
              <a:gd name="T85" fmla="*/ 2147483646 h 811"/>
              <a:gd name="T86" fmla="*/ 2147483646 w 811"/>
              <a:gd name="T87" fmla="*/ 2147483646 h 811"/>
              <a:gd name="T88" fmla="*/ 2147483646 w 811"/>
              <a:gd name="T89" fmla="*/ 2147483646 h 811"/>
              <a:gd name="T90" fmla="*/ 2147483646 w 811"/>
              <a:gd name="T91" fmla="*/ 2147483646 h 811"/>
              <a:gd name="T92" fmla="*/ 2147483646 w 811"/>
              <a:gd name="T93" fmla="*/ 2147483646 h 811"/>
              <a:gd name="T94" fmla="*/ 2147483646 w 811"/>
              <a:gd name="T95" fmla="*/ 2147483646 h 811"/>
              <a:gd name="T96" fmla="*/ 2147483646 w 811"/>
              <a:gd name="T97" fmla="*/ 2147483646 h 811"/>
              <a:gd name="T98" fmla="*/ 2147483646 w 811"/>
              <a:gd name="T99" fmla="*/ 2147483646 h 811"/>
              <a:gd name="T100" fmla="*/ 0 w 811"/>
              <a:gd name="T101" fmla="*/ 2147483646 h 811"/>
              <a:gd name="T102" fmla="*/ 2147483646 w 811"/>
              <a:gd name="T103" fmla="*/ 2147483646 h 811"/>
              <a:gd name="T104" fmla="*/ 2147483646 w 811"/>
              <a:gd name="T105" fmla="*/ 2147483646 h 8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1" h="811">
                <a:moveTo>
                  <a:pt x="784" y="393"/>
                </a:moveTo>
                <a:lnTo>
                  <a:pt x="686" y="393"/>
                </a:lnTo>
                <a:cubicBezTo>
                  <a:pt x="684" y="342"/>
                  <a:pt x="668" y="295"/>
                  <a:pt x="642" y="254"/>
                </a:cubicBezTo>
                <a:lnTo>
                  <a:pt x="666" y="254"/>
                </a:lnTo>
                <a:cubicBezTo>
                  <a:pt x="669" y="254"/>
                  <a:pt x="673" y="253"/>
                  <a:pt x="675" y="251"/>
                </a:cubicBezTo>
                <a:lnTo>
                  <a:pt x="724" y="201"/>
                </a:lnTo>
                <a:cubicBezTo>
                  <a:pt x="760" y="257"/>
                  <a:pt x="782" y="323"/>
                  <a:pt x="784" y="393"/>
                </a:cubicBezTo>
                <a:close/>
                <a:moveTo>
                  <a:pt x="417" y="785"/>
                </a:moveTo>
                <a:lnTo>
                  <a:pt x="417" y="686"/>
                </a:lnTo>
                <a:cubicBezTo>
                  <a:pt x="563" y="681"/>
                  <a:pt x="680" y="563"/>
                  <a:pt x="686" y="418"/>
                </a:cubicBezTo>
                <a:lnTo>
                  <a:pt x="784" y="418"/>
                </a:lnTo>
                <a:cubicBezTo>
                  <a:pt x="778" y="618"/>
                  <a:pt x="617" y="779"/>
                  <a:pt x="417" y="785"/>
                </a:cubicBezTo>
                <a:close/>
                <a:moveTo>
                  <a:pt x="25" y="418"/>
                </a:moveTo>
                <a:lnTo>
                  <a:pt x="123" y="418"/>
                </a:lnTo>
                <a:cubicBezTo>
                  <a:pt x="130" y="563"/>
                  <a:pt x="247" y="681"/>
                  <a:pt x="393" y="686"/>
                </a:cubicBezTo>
                <a:lnTo>
                  <a:pt x="393" y="785"/>
                </a:lnTo>
                <a:cubicBezTo>
                  <a:pt x="193" y="779"/>
                  <a:pt x="31" y="618"/>
                  <a:pt x="25" y="418"/>
                </a:cubicBezTo>
                <a:close/>
                <a:moveTo>
                  <a:pt x="393" y="26"/>
                </a:moveTo>
                <a:lnTo>
                  <a:pt x="393" y="124"/>
                </a:lnTo>
                <a:cubicBezTo>
                  <a:pt x="247" y="131"/>
                  <a:pt x="130" y="248"/>
                  <a:pt x="123" y="393"/>
                </a:cubicBezTo>
                <a:lnTo>
                  <a:pt x="25" y="393"/>
                </a:lnTo>
                <a:cubicBezTo>
                  <a:pt x="31" y="194"/>
                  <a:pt x="193" y="32"/>
                  <a:pt x="393" y="26"/>
                </a:cubicBezTo>
                <a:close/>
                <a:moveTo>
                  <a:pt x="559" y="135"/>
                </a:moveTo>
                <a:lnTo>
                  <a:pt x="559" y="135"/>
                </a:lnTo>
                <a:cubicBezTo>
                  <a:pt x="557" y="138"/>
                  <a:pt x="556" y="141"/>
                  <a:pt x="556" y="144"/>
                </a:cubicBezTo>
                <a:lnTo>
                  <a:pt x="556" y="168"/>
                </a:lnTo>
                <a:cubicBezTo>
                  <a:pt x="515" y="143"/>
                  <a:pt x="468" y="126"/>
                  <a:pt x="417" y="124"/>
                </a:cubicBezTo>
                <a:lnTo>
                  <a:pt x="417" y="26"/>
                </a:lnTo>
                <a:cubicBezTo>
                  <a:pt x="488" y="29"/>
                  <a:pt x="553" y="50"/>
                  <a:pt x="609" y="85"/>
                </a:cubicBezTo>
                <a:lnTo>
                  <a:pt x="559" y="135"/>
                </a:lnTo>
                <a:close/>
                <a:moveTo>
                  <a:pt x="563" y="393"/>
                </a:moveTo>
                <a:lnTo>
                  <a:pt x="563" y="393"/>
                </a:lnTo>
                <a:cubicBezTo>
                  <a:pt x="560" y="359"/>
                  <a:pt x="547" y="327"/>
                  <a:pt x="525" y="302"/>
                </a:cubicBezTo>
                <a:lnTo>
                  <a:pt x="573" y="254"/>
                </a:lnTo>
                <a:lnTo>
                  <a:pt x="612" y="254"/>
                </a:lnTo>
                <a:cubicBezTo>
                  <a:pt x="641" y="294"/>
                  <a:pt x="659" y="342"/>
                  <a:pt x="661" y="393"/>
                </a:cubicBezTo>
                <a:lnTo>
                  <a:pt x="563" y="393"/>
                </a:lnTo>
                <a:close/>
                <a:moveTo>
                  <a:pt x="417" y="564"/>
                </a:moveTo>
                <a:lnTo>
                  <a:pt x="417" y="564"/>
                </a:lnTo>
                <a:cubicBezTo>
                  <a:pt x="495" y="558"/>
                  <a:pt x="558" y="496"/>
                  <a:pt x="563" y="418"/>
                </a:cubicBezTo>
                <a:lnTo>
                  <a:pt x="661" y="418"/>
                </a:lnTo>
                <a:cubicBezTo>
                  <a:pt x="655" y="550"/>
                  <a:pt x="549" y="656"/>
                  <a:pt x="417" y="662"/>
                </a:cubicBezTo>
                <a:lnTo>
                  <a:pt x="417" y="564"/>
                </a:lnTo>
                <a:close/>
                <a:moveTo>
                  <a:pt x="246" y="418"/>
                </a:moveTo>
                <a:lnTo>
                  <a:pt x="246" y="418"/>
                </a:lnTo>
                <a:cubicBezTo>
                  <a:pt x="252" y="496"/>
                  <a:pt x="314" y="558"/>
                  <a:pt x="393" y="564"/>
                </a:cubicBezTo>
                <a:lnTo>
                  <a:pt x="393" y="662"/>
                </a:lnTo>
                <a:cubicBezTo>
                  <a:pt x="260" y="656"/>
                  <a:pt x="154" y="550"/>
                  <a:pt x="148" y="418"/>
                </a:cubicBezTo>
                <a:lnTo>
                  <a:pt x="246" y="418"/>
                </a:lnTo>
                <a:close/>
                <a:moveTo>
                  <a:pt x="393" y="246"/>
                </a:moveTo>
                <a:lnTo>
                  <a:pt x="393" y="246"/>
                </a:lnTo>
                <a:cubicBezTo>
                  <a:pt x="314" y="253"/>
                  <a:pt x="252" y="315"/>
                  <a:pt x="246" y="393"/>
                </a:cubicBezTo>
                <a:lnTo>
                  <a:pt x="148" y="393"/>
                </a:lnTo>
                <a:cubicBezTo>
                  <a:pt x="154" y="261"/>
                  <a:pt x="260" y="155"/>
                  <a:pt x="393" y="149"/>
                </a:cubicBezTo>
                <a:lnTo>
                  <a:pt x="393" y="246"/>
                </a:lnTo>
                <a:close/>
                <a:moveTo>
                  <a:pt x="508" y="285"/>
                </a:moveTo>
                <a:lnTo>
                  <a:pt x="508" y="285"/>
                </a:lnTo>
                <a:cubicBezTo>
                  <a:pt x="483" y="263"/>
                  <a:pt x="452" y="249"/>
                  <a:pt x="417" y="246"/>
                </a:cubicBezTo>
                <a:lnTo>
                  <a:pt x="417" y="148"/>
                </a:lnTo>
                <a:cubicBezTo>
                  <a:pt x="469" y="151"/>
                  <a:pt x="516" y="169"/>
                  <a:pt x="556" y="198"/>
                </a:cubicBezTo>
                <a:lnTo>
                  <a:pt x="556" y="237"/>
                </a:lnTo>
                <a:lnTo>
                  <a:pt x="508" y="285"/>
                </a:lnTo>
                <a:close/>
                <a:moveTo>
                  <a:pt x="503" y="418"/>
                </a:moveTo>
                <a:lnTo>
                  <a:pt x="539" y="418"/>
                </a:lnTo>
                <a:cubicBezTo>
                  <a:pt x="533" y="482"/>
                  <a:pt x="481" y="534"/>
                  <a:pt x="417" y="540"/>
                </a:cubicBezTo>
                <a:lnTo>
                  <a:pt x="417" y="504"/>
                </a:lnTo>
                <a:cubicBezTo>
                  <a:pt x="417" y="497"/>
                  <a:pt x="411" y="491"/>
                  <a:pt x="405" y="491"/>
                </a:cubicBezTo>
                <a:cubicBezTo>
                  <a:pt x="398" y="491"/>
                  <a:pt x="393" y="497"/>
                  <a:pt x="393" y="504"/>
                </a:cubicBezTo>
                <a:lnTo>
                  <a:pt x="393" y="540"/>
                </a:lnTo>
                <a:cubicBezTo>
                  <a:pt x="328" y="534"/>
                  <a:pt x="276" y="482"/>
                  <a:pt x="270" y="418"/>
                </a:cubicBezTo>
                <a:lnTo>
                  <a:pt x="307" y="418"/>
                </a:lnTo>
                <a:cubicBezTo>
                  <a:pt x="313" y="418"/>
                  <a:pt x="319" y="412"/>
                  <a:pt x="319" y="406"/>
                </a:cubicBezTo>
                <a:cubicBezTo>
                  <a:pt x="319" y="399"/>
                  <a:pt x="313" y="393"/>
                  <a:pt x="307" y="393"/>
                </a:cubicBezTo>
                <a:lnTo>
                  <a:pt x="270" y="393"/>
                </a:lnTo>
                <a:cubicBezTo>
                  <a:pt x="276" y="329"/>
                  <a:pt x="328" y="277"/>
                  <a:pt x="393" y="271"/>
                </a:cubicBezTo>
                <a:lnTo>
                  <a:pt x="393" y="308"/>
                </a:lnTo>
                <a:cubicBezTo>
                  <a:pt x="393" y="314"/>
                  <a:pt x="398" y="320"/>
                  <a:pt x="405" y="320"/>
                </a:cubicBezTo>
                <a:cubicBezTo>
                  <a:pt x="411" y="320"/>
                  <a:pt x="417" y="314"/>
                  <a:pt x="417" y="308"/>
                </a:cubicBezTo>
                <a:lnTo>
                  <a:pt x="417" y="271"/>
                </a:lnTo>
                <a:cubicBezTo>
                  <a:pt x="445" y="274"/>
                  <a:pt x="471" y="285"/>
                  <a:pt x="490" y="302"/>
                </a:cubicBezTo>
                <a:lnTo>
                  <a:pt x="396" y="397"/>
                </a:lnTo>
                <a:cubicBezTo>
                  <a:pt x="391" y="401"/>
                  <a:pt x="391" y="409"/>
                  <a:pt x="396" y="414"/>
                </a:cubicBezTo>
                <a:cubicBezTo>
                  <a:pt x="398" y="416"/>
                  <a:pt x="401" y="418"/>
                  <a:pt x="405" y="418"/>
                </a:cubicBezTo>
                <a:cubicBezTo>
                  <a:pt x="408" y="418"/>
                  <a:pt x="411" y="416"/>
                  <a:pt x="413" y="414"/>
                </a:cubicBezTo>
                <a:lnTo>
                  <a:pt x="508" y="319"/>
                </a:lnTo>
                <a:cubicBezTo>
                  <a:pt x="525" y="340"/>
                  <a:pt x="536" y="365"/>
                  <a:pt x="539" y="393"/>
                </a:cubicBezTo>
                <a:lnTo>
                  <a:pt x="503" y="393"/>
                </a:lnTo>
                <a:cubicBezTo>
                  <a:pt x="496" y="393"/>
                  <a:pt x="490" y="399"/>
                  <a:pt x="490" y="406"/>
                </a:cubicBezTo>
                <a:cubicBezTo>
                  <a:pt x="490" y="412"/>
                  <a:pt x="496" y="418"/>
                  <a:pt x="503" y="418"/>
                </a:cubicBezTo>
                <a:close/>
                <a:moveTo>
                  <a:pt x="687" y="43"/>
                </a:moveTo>
                <a:lnTo>
                  <a:pt x="687" y="112"/>
                </a:lnTo>
                <a:cubicBezTo>
                  <a:pt x="687" y="118"/>
                  <a:pt x="692" y="124"/>
                  <a:pt x="699" y="124"/>
                </a:cubicBezTo>
                <a:lnTo>
                  <a:pt x="767" y="124"/>
                </a:lnTo>
                <a:lnTo>
                  <a:pt x="661" y="230"/>
                </a:lnTo>
                <a:lnTo>
                  <a:pt x="580" y="230"/>
                </a:lnTo>
                <a:lnTo>
                  <a:pt x="580" y="149"/>
                </a:lnTo>
                <a:lnTo>
                  <a:pt x="687" y="43"/>
                </a:lnTo>
                <a:close/>
                <a:moveTo>
                  <a:pt x="805" y="120"/>
                </a:moveTo>
                <a:lnTo>
                  <a:pt x="805" y="120"/>
                </a:lnTo>
                <a:cubicBezTo>
                  <a:pt x="809" y="117"/>
                  <a:pt x="810" y="112"/>
                  <a:pt x="808" y="107"/>
                </a:cubicBezTo>
                <a:cubicBezTo>
                  <a:pt x="806" y="102"/>
                  <a:pt x="802" y="99"/>
                  <a:pt x="797" y="99"/>
                </a:cubicBezTo>
                <a:lnTo>
                  <a:pt x="729" y="99"/>
                </a:lnTo>
                <a:lnTo>
                  <a:pt x="805" y="22"/>
                </a:lnTo>
                <a:cubicBezTo>
                  <a:pt x="810" y="17"/>
                  <a:pt x="810" y="9"/>
                  <a:pt x="805" y="4"/>
                </a:cubicBezTo>
                <a:cubicBezTo>
                  <a:pt x="801" y="0"/>
                  <a:pt x="793" y="0"/>
                  <a:pt x="788" y="4"/>
                </a:cubicBezTo>
                <a:lnTo>
                  <a:pt x="711" y="82"/>
                </a:lnTo>
                <a:lnTo>
                  <a:pt x="711" y="13"/>
                </a:lnTo>
                <a:cubicBezTo>
                  <a:pt x="711" y="9"/>
                  <a:pt x="708" y="4"/>
                  <a:pt x="703" y="2"/>
                </a:cubicBezTo>
                <a:cubicBezTo>
                  <a:pt x="699" y="0"/>
                  <a:pt x="694" y="1"/>
                  <a:pt x="690" y="4"/>
                </a:cubicBezTo>
                <a:lnTo>
                  <a:pt x="627" y="68"/>
                </a:lnTo>
                <a:cubicBezTo>
                  <a:pt x="563" y="26"/>
                  <a:pt x="486" y="1"/>
                  <a:pt x="405" y="1"/>
                </a:cubicBezTo>
                <a:cubicBezTo>
                  <a:pt x="182" y="1"/>
                  <a:pt x="0" y="183"/>
                  <a:pt x="0" y="406"/>
                </a:cubicBezTo>
                <a:cubicBezTo>
                  <a:pt x="0" y="628"/>
                  <a:pt x="182" y="810"/>
                  <a:pt x="405" y="810"/>
                </a:cubicBezTo>
                <a:cubicBezTo>
                  <a:pt x="627" y="810"/>
                  <a:pt x="809" y="628"/>
                  <a:pt x="809" y="406"/>
                </a:cubicBezTo>
                <a:cubicBezTo>
                  <a:pt x="809" y="323"/>
                  <a:pt x="784" y="247"/>
                  <a:pt x="742" y="184"/>
                </a:cubicBezTo>
                <a:lnTo>
                  <a:pt x="805" y="120"/>
                </a:lnTo>
                <a:close/>
              </a:path>
            </a:pathLst>
          </a:custGeom>
          <a:solidFill>
            <a:srgbClr val="229DCE">
              <a:lumMod val="75000"/>
            </a:srgbClr>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737572"/>
              </a:solidFill>
              <a:effectLst/>
              <a:uLnTx/>
              <a:uFillTx/>
              <a:latin typeface="Lato Light" panose="020F0502020204030203" pitchFamily="34" charset="0"/>
            </a:endParaRPr>
          </a:p>
        </p:txBody>
      </p:sp>
    </p:spTree>
    <p:extLst>
      <p:ext uri="{BB962C8B-B14F-4D97-AF65-F5344CB8AC3E}">
        <p14:creationId xmlns:p14="http://schemas.microsoft.com/office/powerpoint/2010/main" val="1460157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5CBF4-BD29-4FD1-930F-7FC1CD3304D6}"/>
              </a:ext>
            </a:extLst>
          </p:cNvPr>
          <p:cNvSpPr>
            <a:spLocks noGrp="1"/>
          </p:cNvSpPr>
          <p:nvPr>
            <p:ph type="ctrTitle"/>
          </p:nvPr>
        </p:nvSpPr>
        <p:spPr>
          <a:xfrm>
            <a:off x="1524000" y="307649"/>
            <a:ext cx="9144000" cy="882354"/>
          </a:xfrm>
        </p:spPr>
        <p:txBody>
          <a:bodyPr>
            <a:normAutofit/>
          </a:bodyPr>
          <a:lstStyle/>
          <a:p>
            <a:pPr algn="l"/>
            <a:r>
              <a:rPr lang="en-US" sz="3200" b="1" dirty="0">
                <a:solidFill>
                  <a:srgbClr val="003B71"/>
                </a:solidFill>
                <a:latin typeface="Catamaran" pitchFamily="2" charset="0"/>
                <a:cs typeface="Catamaran" pitchFamily="2" charset="0"/>
              </a:rPr>
              <a:t>Definition of Framework Agreements</a:t>
            </a:r>
          </a:p>
        </p:txBody>
      </p:sp>
      <p:cxnSp>
        <p:nvCxnSpPr>
          <p:cNvPr id="6" name="Straight Connector 5">
            <a:extLst>
              <a:ext uri="{FF2B5EF4-FFF2-40B4-BE49-F238E27FC236}">
                <a16:creationId xmlns:a16="http://schemas.microsoft.com/office/drawing/2014/main" id="{A4E5AB54-C768-4BF3-AA97-256A1E319888}"/>
              </a:ext>
            </a:extLst>
          </p:cNvPr>
          <p:cNvCxnSpPr/>
          <p:nvPr/>
        </p:nvCxnSpPr>
        <p:spPr>
          <a:xfrm>
            <a:off x="1524000" y="1190003"/>
            <a:ext cx="9144000" cy="0"/>
          </a:xfrm>
          <a:prstGeom prst="line">
            <a:avLst/>
          </a:prstGeom>
          <a:ln w="22225">
            <a:solidFill>
              <a:srgbClr val="EB3B34"/>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C5CD6A5-706D-43C4-BE50-3B4315EDD1AF}"/>
              </a:ext>
            </a:extLst>
          </p:cNvPr>
          <p:cNvPicPr>
            <a:picLocks noChangeAspect="1"/>
          </p:cNvPicPr>
          <p:nvPr/>
        </p:nvPicPr>
        <p:blipFill>
          <a:blip r:embed="rId3"/>
          <a:srcRect/>
          <a:stretch/>
        </p:blipFill>
        <p:spPr>
          <a:xfrm>
            <a:off x="10890560" y="406262"/>
            <a:ext cx="1036520" cy="882354"/>
          </a:xfrm>
          <a:prstGeom prst="rect">
            <a:avLst/>
          </a:prstGeom>
        </p:spPr>
      </p:pic>
      <p:sp>
        <p:nvSpPr>
          <p:cNvPr id="3" name="Footer Placeholder 4">
            <a:extLst>
              <a:ext uri="{FF2B5EF4-FFF2-40B4-BE49-F238E27FC236}">
                <a16:creationId xmlns:a16="http://schemas.microsoft.com/office/drawing/2014/main" id="{AC0D6DB5-7E18-BBA5-5057-2D8AA6EEDE4D}"/>
              </a:ext>
            </a:extLst>
          </p:cNvPr>
          <p:cNvSpPr>
            <a:spLocks noGrp="1"/>
          </p:cNvSpPr>
          <p:nvPr>
            <p:ph type="ftr" sz="quarter" idx="11"/>
          </p:nvPr>
        </p:nvSpPr>
        <p:spPr>
          <a:xfrm>
            <a:off x="4489228" y="6550351"/>
            <a:ext cx="4504267" cy="365125"/>
          </a:xfrm>
          <a:prstGeom prst="rect">
            <a:avLst/>
          </a:prstGeom>
        </p:spPr>
        <p:txBody>
          <a:bodyPr/>
          <a:lstStyle>
            <a:lvl1pPr>
              <a:defRPr>
                <a:solidFill>
                  <a:srgbClr val="FF0000"/>
                </a:solidFill>
              </a:defRPr>
            </a:lvl1pPr>
          </a:lstStyle>
          <a:p>
            <a:r>
              <a:rPr lang="en-US" sz="900" dirty="0">
                <a:latin typeface="Montserrat" panose="00000500000000000000" pitchFamily="2" charset="0"/>
              </a:rPr>
              <a:t>www.trademarkafrica.com  @trademarkafrica</a:t>
            </a:r>
          </a:p>
        </p:txBody>
      </p:sp>
      <p:cxnSp>
        <p:nvCxnSpPr>
          <p:cNvPr id="5" name="Straight Connector 4">
            <a:extLst>
              <a:ext uri="{FF2B5EF4-FFF2-40B4-BE49-F238E27FC236}">
                <a16:creationId xmlns:a16="http://schemas.microsoft.com/office/drawing/2014/main" id="{F4A4F8DB-EE37-D7E0-DBF7-CE1A66CCD966}"/>
              </a:ext>
            </a:extLst>
          </p:cNvPr>
          <p:cNvCxnSpPr>
            <a:cxnSpLocks/>
          </p:cNvCxnSpPr>
          <p:nvPr/>
        </p:nvCxnSpPr>
        <p:spPr>
          <a:xfrm>
            <a:off x="6132868" y="6550033"/>
            <a:ext cx="0" cy="2286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204E2F6-276D-64EC-2464-56DA6938D82F}"/>
              </a:ext>
            </a:extLst>
          </p:cNvPr>
          <p:cNvSpPr txBox="1"/>
          <p:nvPr/>
        </p:nvSpPr>
        <p:spPr>
          <a:xfrm>
            <a:off x="2889505" y="1320730"/>
            <a:ext cx="7778493" cy="4678204"/>
          </a:xfrm>
          <a:prstGeom prst="rect">
            <a:avLst/>
          </a:prstGeom>
          <a:noFill/>
        </p:spPr>
        <p:txBody>
          <a:bodyPr wrap="square">
            <a:spAutoFit/>
          </a:bodyPr>
          <a:lstStyle/>
          <a:p>
            <a:pPr marL="457200" indent="-457200" algn="just">
              <a:lnSpc>
                <a:spcPct val="150000"/>
              </a:lnSpc>
              <a:buFont typeface="Wingdings" panose="05000000000000000000" pitchFamily="2" charset="2"/>
              <a:buChar char="q"/>
            </a:pPr>
            <a:r>
              <a:rPr lang="en-GB" dirty="0">
                <a:solidFill>
                  <a:srgbClr val="002060"/>
                </a:solidFill>
                <a:latin typeface="+mj-lt"/>
                <a:cs typeface="Poppins" panose="00000500000000000000" pitchFamily="2" charset="0"/>
              </a:rPr>
              <a:t>In line with the TMA Procurement Procedures Manual, a </a:t>
            </a:r>
            <a:r>
              <a:rPr lang="en-GB" b="1" dirty="0">
                <a:solidFill>
                  <a:srgbClr val="002060"/>
                </a:solidFill>
                <a:latin typeface="+mj-lt"/>
                <a:cs typeface="Poppins" panose="00000500000000000000" pitchFamily="2" charset="0"/>
              </a:rPr>
              <a:t>"Framework Agreement" </a:t>
            </a:r>
            <a:r>
              <a:rPr lang="en-GB" dirty="0">
                <a:solidFill>
                  <a:srgbClr val="002060"/>
                </a:solidFill>
                <a:latin typeface="+mj-lt"/>
                <a:cs typeface="Poppins" panose="00000500000000000000" pitchFamily="2" charset="0"/>
              </a:rPr>
              <a:t>means "a list of a defined number of shortlisted suppliers in a relevant market, that may be established at regional and/or country level, for a specified period and may incorporate ‘Lots’ as appropriate.</a:t>
            </a:r>
            <a:r>
              <a:rPr kumimoji="0" lang="en-GB" b="0" i="0" u="none" strike="noStrike" kern="1200" cap="none" spc="0" normalizeH="0" baseline="0" noProof="0" dirty="0">
                <a:ln>
                  <a:noFill/>
                </a:ln>
                <a:solidFill>
                  <a:srgbClr val="002060"/>
                </a:solidFill>
                <a:effectLst/>
                <a:uLnTx/>
                <a:uFillTx/>
                <a:latin typeface="+mj-lt"/>
                <a:cs typeface="Poppins" panose="00000500000000000000" pitchFamily="2" charset="0"/>
              </a:rPr>
              <a:t>“</a:t>
            </a:r>
          </a:p>
          <a:p>
            <a:pPr marL="457200" indent="-457200" algn="just">
              <a:lnSpc>
                <a:spcPct val="150000"/>
              </a:lnSpc>
              <a:buFont typeface="Wingdings" panose="05000000000000000000" pitchFamily="2" charset="2"/>
              <a:buChar char="q"/>
            </a:pPr>
            <a:endParaRPr lang="en-GB" b="0" i="1" u="none" strike="noStrike" baseline="0" dirty="0">
              <a:solidFill>
                <a:srgbClr val="001F5F"/>
              </a:solidFill>
              <a:latin typeface="+mj-lt"/>
              <a:cs typeface="Poppins" panose="00000500000000000000" pitchFamily="2" charset="0"/>
            </a:endParaRPr>
          </a:p>
          <a:p>
            <a:pPr marL="457200" indent="-457200" algn="just">
              <a:lnSpc>
                <a:spcPct val="150000"/>
              </a:lnSpc>
              <a:buFont typeface="Wingdings" panose="05000000000000000000" pitchFamily="2" charset="2"/>
              <a:buChar char="q"/>
            </a:pPr>
            <a:r>
              <a:rPr lang="en-GB" dirty="0">
                <a:solidFill>
                  <a:srgbClr val="002060"/>
                </a:solidFill>
                <a:latin typeface="+mj-lt"/>
                <a:cs typeface="Poppins" panose="00000500000000000000" pitchFamily="2" charset="0"/>
              </a:rPr>
              <a:t>Framework agreements are a method by which goods, services and works can be procured efficiently and transparently to achieve value for money. Framework agreements, once established, provide several benefits when compared to traditional open, restricted, and direct processes, not least they provide a quicker route to market.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KE"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Shape">
            <a:extLst>
              <a:ext uri="{FF2B5EF4-FFF2-40B4-BE49-F238E27FC236}">
                <a16:creationId xmlns:a16="http://schemas.microsoft.com/office/drawing/2014/main" id="{C7A683B3-C241-BB4B-B731-D606E22975FB}"/>
              </a:ext>
            </a:extLst>
          </p:cNvPr>
          <p:cNvSpPr/>
          <p:nvPr/>
        </p:nvSpPr>
        <p:spPr>
          <a:xfrm>
            <a:off x="1275141" y="1857283"/>
            <a:ext cx="1349187" cy="3940009"/>
          </a:xfrm>
          <a:custGeom>
            <a:avLst/>
            <a:gdLst/>
            <a:ahLst/>
            <a:cxnLst>
              <a:cxn ang="0">
                <a:pos x="wd2" y="hd2"/>
              </a:cxn>
              <a:cxn ang="5400000">
                <a:pos x="wd2" y="hd2"/>
              </a:cxn>
              <a:cxn ang="10800000">
                <a:pos x="wd2" y="hd2"/>
              </a:cxn>
              <a:cxn ang="16200000">
                <a:pos x="wd2" y="hd2"/>
              </a:cxn>
            </a:cxnLst>
            <a:rect l="0" t="0" r="r" b="b"/>
            <a:pathLst>
              <a:path w="21411" h="21600" extrusionOk="0">
                <a:moveTo>
                  <a:pt x="7926" y="0"/>
                </a:moveTo>
                <a:cubicBezTo>
                  <a:pt x="6035" y="0"/>
                  <a:pt x="4508" y="737"/>
                  <a:pt x="4508" y="1645"/>
                </a:cubicBezTo>
                <a:cubicBezTo>
                  <a:pt x="4508" y="2552"/>
                  <a:pt x="6035" y="3288"/>
                  <a:pt x="7926" y="3288"/>
                </a:cubicBezTo>
                <a:cubicBezTo>
                  <a:pt x="9817" y="3288"/>
                  <a:pt x="11353" y="2552"/>
                  <a:pt x="11353" y="1645"/>
                </a:cubicBezTo>
                <a:cubicBezTo>
                  <a:pt x="11353" y="737"/>
                  <a:pt x="9817" y="0"/>
                  <a:pt x="7926" y="0"/>
                </a:cubicBezTo>
                <a:close/>
                <a:moveTo>
                  <a:pt x="19873" y="3057"/>
                </a:moveTo>
                <a:cubicBezTo>
                  <a:pt x="19482" y="3069"/>
                  <a:pt x="19117" y="3168"/>
                  <a:pt x="18896" y="3333"/>
                </a:cubicBezTo>
                <a:cubicBezTo>
                  <a:pt x="18353" y="3705"/>
                  <a:pt x="17813" y="4073"/>
                  <a:pt x="17259" y="4441"/>
                </a:cubicBezTo>
                <a:cubicBezTo>
                  <a:pt x="16770" y="4766"/>
                  <a:pt x="16246" y="5085"/>
                  <a:pt x="15722" y="5384"/>
                </a:cubicBezTo>
                <a:cubicBezTo>
                  <a:pt x="15586" y="5461"/>
                  <a:pt x="15436" y="5538"/>
                  <a:pt x="15226" y="5546"/>
                </a:cubicBezTo>
                <a:cubicBezTo>
                  <a:pt x="14852" y="5559"/>
                  <a:pt x="14637" y="5368"/>
                  <a:pt x="14534" y="5177"/>
                </a:cubicBezTo>
                <a:cubicBezTo>
                  <a:pt x="14432" y="4990"/>
                  <a:pt x="14354" y="4799"/>
                  <a:pt x="14225" y="4617"/>
                </a:cubicBezTo>
                <a:cubicBezTo>
                  <a:pt x="14075" y="4405"/>
                  <a:pt x="13851" y="4206"/>
                  <a:pt x="13498" y="4055"/>
                </a:cubicBezTo>
                <a:cubicBezTo>
                  <a:pt x="13296" y="3969"/>
                  <a:pt x="13062" y="3905"/>
                  <a:pt x="12814" y="3862"/>
                </a:cubicBezTo>
                <a:cubicBezTo>
                  <a:pt x="12560" y="3819"/>
                  <a:pt x="12289" y="3800"/>
                  <a:pt x="12015" y="3806"/>
                </a:cubicBezTo>
                <a:lnTo>
                  <a:pt x="3850" y="3806"/>
                </a:lnTo>
                <a:cubicBezTo>
                  <a:pt x="2734" y="3823"/>
                  <a:pt x="1684" y="4067"/>
                  <a:pt x="957" y="4478"/>
                </a:cubicBezTo>
                <a:cubicBezTo>
                  <a:pt x="329" y="4833"/>
                  <a:pt x="-33" y="5293"/>
                  <a:pt x="5" y="5790"/>
                </a:cubicBezTo>
                <a:lnTo>
                  <a:pt x="5" y="10934"/>
                </a:lnTo>
                <a:cubicBezTo>
                  <a:pt x="-14" y="11030"/>
                  <a:pt x="15" y="11124"/>
                  <a:pt x="83" y="11208"/>
                </a:cubicBezTo>
                <a:cubicBezTo>
                  <a:pt x="266" y="11435"/>
                  <a:pt x="732" y="11598"/>
                  <a:pt x="1279" y="11591"/>
                </a:cubicBezTo>
                <a:cubicBezTo>
                  <a:pt x="1999" y="11582"/>
                  <a:pt x="2549" y="11284"/>
                  <a:pt x="2549" y="10932"/>
                </a:cubicBezTo>
                <a:cubicBezTo>
                  <a:pt x="2549" y="10932"/>
                  <a:pt x="2549" y="10931"/>
                  <a:pt x="2549" y="10931"/>
                </a:cubicBezTo>
                <a:lnTo>
                  <a:pt x="2567" y="6519"/>
                </a:lnTo>
                <a:cubicBezTo>
                  <a:pt x="2540" y="6410"/>
                  <a:pt x="2705" y="6309"/>
                  <a:pt x="2932" y="6296"/>
                </a:cubicBezTo>
                <a:cubicBezTo>
                  <a:pt x="3132" y="6285"/>
                  <a:pt x="3296" y="6347"/>
                  <a:pt x="3359" y="6434"/>
                </a:cubicBezTo>
                <a:lnTo>
                  <a:pt x="3346" y="20668"/>
                </a:lnTo>
                <a:cubicBezTo>
                  <a:pt x="3346" y="21181"/>
                  <a:pt x="4217" y="21600"/>
                  <a:pt x="5287" y="21600"/>
                </a:cubicBezTo>
                <a:cubicBezTo>
                  <a:pt x="6356" y="21600"/>
                  <a:pt x="7222" y="21181"/>
                  <a:pt x="7222" y="20668"/>
                </a:cubicBezTo>
                <a:lnTo>
                  <a:pt x="7222" y="12562"/>
                </a:lnTo>
                <a:cubicBezTo>
                  <a:pt x="7235" y="12472"/>
                  <a:pt x="7316" y="12390"/>
                  <a:pt x="7442" y="12330"/>
                </a:cubicBezTo>
                <a:cubicBezTo>
                  <a:pt x="7567" y="12269"/>
                  <a:pt x="7737" y="12231"/>
                  <a:pt x="7926" y="12227"/>
                </a:cubicBezTo>
                <a:cubicBezTo>
                  <a:pt x="8115" y="12231"/>
                  <a:pt x="8288" y="12269"/>
                  <a:pt x="8417" y="12330"/>
                </a:cubicBezTo>
                <a:cubicBezTo>
                  <a:pt x="8546" y="12390"/>
                  <a:pt x="8630" y="12472"/>
                  <a:pt x="8643" y="12562"/>
                </a:cubicBezTo>
                <a:lnTo>
                  <a:pt x="8643" y="20668"/>
                </a:lnTo>
                <a:cubicBezTo>
                  <a:pt x="8643" y="21181"/>
                  <a:pt x="9505" y="21600"/>
                  <a:pt x="10575" y="21600"/>
                </a:cubicBezTo>
                <a:cubicBezTo>
                  <a:pt x="11644" y="21600"/>
                  <a:pt x="12515" y="21181"/>
                  <a:pt x="12515" y="20668"/>
                </a:cubicBezTo>
                <a:lnTo>
                  <a:pt x="12534" y="6494"/>
                </a:lnTo>
                <a:cubicBezTo>
                  <a:pt x="12750" y="6643"/>
                  <a:pt x="12992" y="6783"/>
                  <a:pt x="13259" y="6911"/>
                </a:cubicBezTo>
                <a:cubicBezTo>
                  <a:pt x="13736" y="7140"/>
                  <a:pt x="14308" y="7338"/>
                  <a:pt x="14994" y="7370"/>
                </a:cubicBezTo>
                <a:cubicBezTo>
                  <a:pt x="15442" y="7391"/>
                  <a:pt x="15889" y="7334"/>
                  <a:pt x="16264" y="7216"/>
                </a:cubicBezTo>
                <a:cubicBezTo>
                  <a:pt x="16660" y="7091"/>
                  <a:pt x="16954" y="6906"/>
                  <a:pt x="17236" y="6722"/>
                </a:cubicBezTo>
                <a:cubicBezTo>
                  <a:pt x="17717" y="6406"/>
                  <a:pt x="18180" y="6084"/>
                  <a:pt x="18656" y="5767"/>
                </a:cubicBezTo>
                <a:cubicBezTo>
                  <a:pt x="19421" y="5257"/>
                  <a:pt x="20221" y="4759"/>
                  <a:pt x="21053" y="4275"/>
                </a:cubicBezTo>
                <a:cubicBezTo>
                  <a:pt x="21567" y="3979"/>
                  <a:pt x="21520" y="3543"/>
                  <a:pt x="20955" y="3266"/>
                </a:cubicBezTo>
                <a:cubicBezTo>
                  <a:pt x="20658" y="3121"/>
                  <a:pt x="20266" y="3044"/>
                  <a:pt x="19873" y="3057"/>
                </a:cubicBezTo>
                <a:close/>
              </a:path>
            </a:pathLst>
          </a:custGeom>
          <a:solidFill>
            <a:srgbClr val="FFFFFF">
              <a:lumMod val="75000"/>
            </a:srgbClr>
          </a:solidFill>
          <a:ln w="12700" cap="flat">
            <a:noFill/>
            <a:miter lim="400000"/>
          </a:ln>
          <a:effectLst/>
        </p:spPr>
        <p:txBody>
          <a:bodyPr wrap="square" lIns="0" tIns="0" rIns="0" bIns="0" numCol="1" anchor="ctr">
            <a:no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1200" cap="none" spc="0" normalizeH="0" baseline="0" noProof="0" dirty="0">
              <a:ln>
                <a:noFill/>
              </a:ln>
              <a:solidFill>
                <a:srgbClr val="272727"/>
              </a:solidFill>
              <a:effectLst/>
              <a:uLnTx/>
              <a:uFillTx/>
              <a:latin typeface="Lato Light" panose="020F0502020204030203" pitchFamily="34" charset="0"/>
              <a:ea typeface="+mn-ea"/>
              <a:cs typeface="+mn-cs"/>
            </a:endParaRPr>
          </a:p>
        </p:txBody>
      </p:sp>
      <p:sp>
        <p:nvSpPr>
          <p:cNvPr id="9" name="Rectangle">
            <a:extLst>
              <a:ext uri="{FF2B5EF4-FFF2-40B4-BE49-F238E27FC236}">
                <a16:creationId xmlns:a16="http://schemas.microsoft.com/office/drawing/2014/main" id="{C8446651-A82E-D544-A5E2-665B2BE7BF46}"/>
              </a:ext>
            </a:extLst>
          </p:cNvPr>
          <p:cNvSpPr/>
          <p:nvPr/>
        </p:nvSpPr>
        <p:spPr>
          <a:xfrm rot="7140411">
            <a:off x="2402231" y="2014023"/>
            <a:ext cx="709370" cy="116668"/>
          </a:xfrm>
          <a:prstGeom prst="rect">
            <a:avLst/>
          </a:prstGeom>
          <a:solidFill>
            <a:srgbClr val="FFFFFF">
              <a:lumMod val="50000"/>
            </a:srgbClr>
          </a:solidFill>
          <a:ln w="12700" cap="flat">
            <a:noFill/>
            <a:miter lim="400000"/>
          </a:ln>
          <a:effectLst/>
        </p:spPr>
        <p:txBody>
          <a:bodyPr wrap="square" lIns="0" tIns="0" rIns="0" bIns="0" numCol="1" anchor="t">
            <a:no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1200" cap="none" spc="0" normalizeH="0" baseline="0" noProof="0" dirty="0">
              <a:ln>
                <a:noFill/>
              </a:ln>
              <a:solidFill>
                <a:srgbClr val="272727"/>
              </a:solidFill>
              <a:effectLst/>
              <a:uLnTx/>
              <a:uFillTx/>
              <a:latin typeface="Lato Light" panose="020F0502020204030203" pitchFamily="34" charset="0"/>
              <a:ea typeface="+mn-ea"/>
              <a:cs typeface="+mn-cs"/>
            </a:endParaRPr>
          </a:p>
        </p:txBody>
      </p:sp>
    </p:spTree>
    <p:extLst>
      <p:ext uri="{BB962C8B-B14F-4D97-AF65-F5344CB8AC3E}">
        <p14:creationId xmlns:p14="http://schemas.microsoft.com/office/powerpoint/2010/main" val="3862955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5CBF4-BD29-4FD1-930F-7FC1CD3304D6}"/>
              </a:ext>
            </a:extLst>
          </p:cNvPr>
          <p:cNvSpPr>
            <a:spLocks noGrp="1"/>
          </p:cNvSpPr>
          <p:nvPr>
            <p:ph type="ctrTitle"/>
          </p:nvPr>
        </p:nvSpPr>
        <p:spPr>
          <a:xfrm>
            <a:off x="1524000" y="307649"/>
            <a:ext cx="9144000" cy="882354"/>
          </a:xfrm>
        </p:spPr>
        <p:txBody>
          <a:bodyPr>
            <a:normAutofit/>
          </a:bodyPr>
          <a:lstStyle/>
          <a:p>
            <a:pPr algn="l"/>
            <a:r>
              <a:rPr lang="en-US" sz="3200" b="1" dirty="0">
                <a:solidFill>
                  <a:srgbClr val="003B71"/>
                </a:solidFill>
                <a:latin typeface="Catamaran" pitchFamily="2" charset="0"/>
                <a:cs typeface="Catamaran" pitchFamily="2" charset="0"/>
              </a:rPr>
              <a:t>Benefits of Framework Agreements</a:t>
            </a:r>
          </a:p>
        </p:txBody>
      </p:sp>
      <p:cxnSp>
        <p:nvCxnSpPr>
          <p:cNvPr id="6" name="Straight Connector 5">
            <a:extLst>
              <a:ext uri="{FF2B5EF4-FFF2-40B4-BE49-F238E27FC236}">
                <a16:creationId xmlns:a16="http://schemas.microsoft.com/office/drawing/2014/main" id="{A4E5AB54-C768-4BF3-AA97-256A1E319888}"/>
              </a:ext>
            </a:extLst>
          </p:cNvPr>
          <p:cNvCxnSpPr/>
          <p:nvPr/>
        </p:nvCxnSpPr>
        <p:spPr>
          <a:xfrm>
            <a:off x="1524000" y="1190003"/>
            <a:ext cx="9144000" cy="0"/>
          </a:xfrm>
          <a:prstGeom prst="line">
            <a:avLst/>
          </a:prstGeom>
          <a:ln w="22225">
            <a:solidFill>
              <a:srgbClr val="EB3B34"/>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C5CD6A5-706D-43C4-BE50-3B4315EDD1AF}"/>
              </a:ext>
            </a:extLst>
          </p:cNvPr>
          <p:cNvPicPr>
            <a:picLocks noChangeAspect="1"/>
          </p:cNvPicPr>
          <p:nvPr/>
        </p:nvPicPr>
        <p:blipFill>
          <a:blip r:embed="rId3"/>
          <a:srcRect/>
          <a:stretch/>
        </p:blipFill>
        <p:spPr>
          <a:xfrm>
            <a:off x="10890560" y="406262"/>
            <a:ext cx="1036520" cy="882354"/>
          </a:xfrm>
          <a:prstGeom prst="rect">
            <a:avLst/>
          </a:prstGeom>
        </p:spPr>
      </p:pic>
      <p:sp>
        <p:nvSpPr>
          <p:cNvPr id="3" name="Footer Placeholder 4">
            <a:extLst>
              <a:ext uri="{FF2B5EF4-FFF2-40B4-BE49-F238E27FC236}">
                <a16:creationId xmlns:a16="http://schemas.microsoft.com/office/drawing/2014/main" id="{AC0D6DB5-7E18-BBA5-5057-2D8AA6EEDE4D}"/>
              </a:ext>
            </a:extLst>
          </p:cNvPr>
          <p:cNvSpPr>
            <a:spLocks noGrp="1"/>
          </p:cNvSpPr>
          <p:nvPr>
            <p:ph type="ftr" sz="quarter" idx="11"/>
          </p:nvPr>
        </p:nvSpPr>
        <p:spPr>
          <a:xfrm>
            <a:off x="4489228" y="6550351"/>
            <a:ext cx="4504267" cy="365125"/>
          </a:xfrm>
          <a:prstGeom prst="rect">
            <a:avLst/>
          </a:prstGeom>
        </p:spPr>
        <p:txBody>
          <a:bodyPr/>
          <a:lstStyle>
            <a:lvl1pPr>
              <a:defRPr>
                <a:solidFill>
                  <a:srgbClr val="FF0000"/>
                </a:solidFill>
              </a:defRPr>
            </a:lvl1pPr>
          </a:lstStyle>
          <a:p>
            <a:r>
              <a:rPr lang="en-US" sz="900" dirty="0">
                <a:latin typeface="Montserrat" panose="00000500000000000000" pitchFamily="2" charset="0"/>
              </a:rPr>
              <a:t>www.trademarkafrica.com  @trademarkafrica</a:t>
            </a:r>
          </a:p>
        </p:txBody>
      </p:sp>
      <p:cxnSp>
        <p:nvCxnSpPr>
          <p:cNvPr id="5" name="Straight Connector 4">
            <a:extLst>
              <a:ext uri="{FF2B5EF4-FFF2-40B4-BE49-F238E27FC236}">
                <a16:creationId xmlns:a16="http://schemas.microsoft.com/office/drawing/2014/main" id="{F4A4F8DB-EE37-D7E0-DBF7-CE1A66CCD966}"/>
              </a:ext>
            </a:extLst>
          </p:cNvPr>
          <p:cNvCxnSpPr>
            <a:cxnSpLocks/>
          </p:cNvCxnSpPr>
          <p:nvPr/>
        </p:nvCxnSpPr>
        <p:spPr>
          <a:xfrm>
            <a:off x="6132868" y="6550033"/>
            <a:ext cx="0" cy="2286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204E2F6-276D-64EC-2464-56DA6938D82F}"/>
              </a:ext>
            </a:extLst>
          </p:cNvPr>
          <p:cNvSpPr txBox="1"/>
          <p:nvPr/>
        </p:nvSpPr>
        <p:spPr>
          <a:xfrm>
            <a:off x="1477518" y="1249824"/>
            <a:ext cx="9190482" cy="541686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GB" sz="1800" b="1" i="1" u="none" strike="noStrike" kern="1200" cap="none" spc="0" normalizeH="0" baseline="0" noProof="0" dirty="0">
                <a:ln>
                  <a:noFill/>
                </a:ln>
                <a:solidFill>
                  <a:srgbClr val="001F5F"/>
                </a:solidFill>
                <a:effectLst/>
                <a:uLnTx/>
                <a:uFillTx/>
                <a:latin typeface="+mj-lt"/>
                <a:ea typeface="+mn-ea"/>
                <a:cs typeface="Poppins" panose="00000500000000000000" pitchFamily="2" charset="0"/>
              </a:rPr>
              <a:t>Benefits for TradeMark Africa:</a:t>
            </a:r>
          </a:p>
          <a:p>
            <a:pPr marL="457200" marR="0" lvl="0"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GB" sz="1800" b="1" i="0" u="none" strike="noStrike" kern="1200" cap="none" spc="0" normalizeH="0" baseline="0" noProof="0" dirty="0">
                <a:ln>
                  <a:noFill/>
                </a:ln>
                <a:solidFill>
                  <a:srgbClr val="001F5F"/>
                </a:solidFill>
                <a:effectLst/>
                <a:uLnTx/>
                <a:uFillTx/>
                <a:latin typeface="+mj-lt"/>
                <a:ea typeface="+mn-ea"/>
                <a:cs typeface="Poppins" panose="00000500000000000000" pitchFamily="2" charset="0"/>
              </a:rPr>
              <a:t>Administrative efficiency: </a:t>
            </a:r>
            <a:r>
              <a:rPr kumimoji="0" lang="en-GB" sz="1800" b="0" i="0" u="none" strike="noStrike" kern="1200" cap="none" spc="0" normalizeH="0" baseline="0" noProof="0" dirty="0">
                <a:ln>
                  <a:noFill/>
                </a:ln>
                <a:solidFill>
                  <a:srgbClr val="001F5F"/>
                </a:solidFill>
                <a:effectLst/>
                <a:uLnTx/>
                <a:uFillTx/>
                <a:latin typeface="+mj-lt"/>
                <a:ea typeface="+mn-ea"/>
                <a:cs typeface="Poppins" panose="00000500000000000000" pitchFamily="2" charset="0"/>
              </a:rPr>
              <a:t>Procurements are conducted with lower transaction costs and shorter lead times. </a:t>
            </a:r>
          </a:p>
          <a:p>
            <a:pPr marL="457200" marR="0" lvl="0"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GB" sz="1800" b="1" i="0" u="none" strike="noStrike" kern="1200" cap="none" spc="0" normalizeH="0" baseline="0" noProof="0" dirty="0">
                <a:ln>
                  <a:noFill/>
                </a:ln>
                <a:solidFill>
                  <a:srgbClr val="001F5F"/>
                </a:solidFill>
                <a:effectLst/>
                <a:uLnTx/>
                <a:uFillTx/>
                <a:latin typeface="+mj-lt"/>
                <a:ea typeface="+mn-ea"/>
                <a:cs typeface="Poppins" panose="00000500000000000000" pitchFamily="2" charset="0"/>
              </a:rPr>
              <a:t>Bigger contracts and share of risks (security of supply)</a:t>
            </a:r>
            <a:r>
              <a:rPr kumimoji="0" lang="en-GB" sz="1800" b="0" i="0" u="none" strike="noStrike" kern="1200" cap="none" spc="0" normalizeH="0" baseline="0" noProof="0" dirty="0">
                <a:ln>
                  <a:noFill/>
                </a:ln>
                <a:solidFill>
                  <a:srgbClr val="001F5F"/>
                </a:solidFill>
                <a:effectLst/>
                <a:uLnTx/>
                <a:uFillTx/>
                <a:latin typeface="+mj-lt"/>
                <a:ea typeface="+mn-ea"/>
                <a:cs typeface="Poppins" panose="00000500000000000000" pitchFamily="2" charset="0"/>
              </a:rPr>
              <a:t>: Use of frameworks encourages consolidation of requirements. In addition, having suppliers on call down contracts ensures security of supply.</a:t>
            </a:r>
          </a:p>
          <a:p>
            <a:pPr marL="457200" marR="0" lvl="0"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GB" sz="1800" b="1" i="0" u="none" strike="noStrike" kern="1200" cap="none" spc="0" normalizeH="0" baseline="0" noProof="0" dirty="0">
                <a:ln>
                  <a:noFill/>
                </a:ln>
                <a:solidFill>
                  <a:srgbClr val="001F5F"/>
                </a:solidFill>
                <a:effectLst/>
                <a:uLnTx/>
                <a:uFillTx/>
                <a:latin typeface="+mj-lt"/>
                <a:ea typeface="+mn-ea"/>
                <a:cs typeface="Poppins" panose="00000500000000000000" pitchFamily="2" charset="0"/>
              </a:rPr>
              <a:t>Flexibility &amp; process efficiency: </a:t>
            </a:r>
            <a:r>
              <a:rPr kumimoji="0" lang="en-GB" sz="1800" b="0" i="0" u="none" strike="noStrike" kern="1200" cap="none" spc="0" normalizeH="0" baseline="0" noProof="0" dirty="0">
                <a:ln>
                  <a:noFill/>
                </a:ln>
                <a:solidFill>
                  <a:srgbClr val="001F5F"/>
                </a:solidFill>
                <a:effectLst/>
                <a:uLnTx/>
                <a:uFillTx/>
                <a:latin typeface="+mj-lt"/>
                <a:ea typeface="+mn-ea"/>
                <a:cs typeface="Poppins" panose="00000500000000000000" pitchFamily="2" charset="0"/>
              </a:rPr>
              <a:t>Use of frameworks leads to higher uniformity and standardisation, better supplier understanding of procurement entity’s needs resulting in improved quality submissions.</a:t>
            </a:r>
          </a:p>
          <a:p>
            <a:pPr marL="457200" marR="0" lvl="0"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GB" sz="1800" b="1" i="0" u="none" strike="noStrike" kern="1200" cap="none" spc="0" normalizeH="0" baseline="0" noProof="0" dirty="0">
                <a:ln>
                  <a:noFill/>
                </a:ln>
                <a:solidFill>
                  <a:srgbClr val="001F5F"/>
                </a:solidFill>
                <a:effectLst/>
                <a:uLnTx/>
                <a:uFillTx/>
                <a:latin typeface="+mj-lt"/>
                <a:ea typeface="+mn-ea"/>
                <a:cs typeface="Poppins" panose="00000500000000000000" pitchFamily="2" charset="0"/>
              </a:rPr>
              <a:t>Competitive pricing: </a:t>
            </a:r>
            <a:r>
              <a:rPr kumimoji="0" lang="en-GB" sz="1800" b="0" i="0" u="none" strike="noStrike" kern="1200" cap="none" spc="0" normalizeH="0" baseline="0" noProof="0" dirty="0">
                <a:ln>
                  <a:noFill/>
                </a:ln>
                <a:solidFill>
                  <a:srgbClr val="001F5F"/>
                </a:solidFill>
                <a:effectLst/>
                <a:uLnTx/>
                <a:uFillTx/>
                <a:latin typeface="+mj-lt"/>
                <a:ea typeface="+mn-ea"/>
                <a:cs typeface="Poppins" panose="00000500000000000000" pitchFamily="2" charset="0"/>
              </a:rPr>
              <a:t>Aggregating demand and repetitive use of frameworks leads to better pricing from supplier.</a:t>
            </a:r>
          </a:p>
          <a:p>
            <a:pPr marL="457200" indent="-457200" algn="just">
              <a:buFont typeface="Wingdings" panose="05000000000000000000" pitchFamily="2" charset="2"/>
              <a:buChar char="q"/>
            </a:pPr>
            <a:endParaRPr lang="en-GB" sz="2400" b="0" i="0" u="none" strike="noStrike" baseline="0" dirty="0">
              <a:solidFill>
                <a:srgbClr val="000000"/>
              </a:solidFill>
              <a:latin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KE"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7463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5CBF4-BD29-4FD1-930F-7FC1CD3304D6}"/>
              </a:ext>
            </a:extLst>
          </p:cNvPr>
          <p:cNvSpPr>
            <a:spLocks noGrp="1"/>
          </p:cNvSpPr>
          <p:nvPr>
            <p:ph type="ctrTitle"/>
          </p:nvPr>
        </p:nvSpPr>
        <p:spPr>
          <a:xfrm>
            <a:off x="1524000" y="307649"/>
            <a:ext cx="9144000" cy="882354"/>
          </a:xfrm>
        </p:spPr>
        <p:txBody>
          <a:bodyPr>
            <a:normAutofit/>
          </a:bodyPr>
          <a:lstStyle/>
          <a:p>
            <a:pPr algn="l"/>
            <a:r>
              <a:rPr kumimoji="0" lang="en-US" sz="3200" b="1" i="0" u="none" strike="noStrike" kern="1200" cap="none" spc="0" normalizeH="0" baseline="0" noProof="0" dirty="0">
                <a:ln>
                  <a:noFill/>
                </a:ln>
                <a:solidFill>
                  <a:srgbClr val="003B71"/>
                </a:solidFill>
                <a:effectLst/>
                <a:uLnTx/>
                <a:uFillTx/>
                <a:latin typeface="Catamaran" pitchFamily="2" charset="0"/>
                <a:ea typeface="+mj-ea"/>
                <a:cs typeface="Catamaran" pitchFamily="2" charset="0"/>
              </a:rPr>
              <a:t>Benefits of Framework Agreements</a:t>
            </a:r>
            <a:endParaRPr lang="en-US" sz="3200" b="1" dirty="0">
              <a:solidFill>
                <a:srgbClr val="003B71"/>
              </a:solidFill>
              <a:latin typeface="Catamaran" pitchFamily="2" charset="0"/>
              <a:cs typeface="Catamaran" pitchFamily="2" charset="0"/>
            </a:endParaRPr>
          </a:p>
        </p:txBody>
      </p:sp>
      <p:cxnSp>
        <p:nvCxnSpPr>
          <p:cNvPr id="6" name="Straight Connector 5">
            <a:extLst>
              <a:ext uri="{FF2B5EF4-FFF2-40B4-BE49-F238E27FC236}">
                <a16:creationId xmlns:a16="http://schemas.microsoft.com/office/drawing/2014/main" id="{A4E5AB54-C768-4BF3-AA97-256A1E319888}"/>
              </a:ext>
            </a:extLst>
          </p:cNvPr>
          <p:cNvCxnSpPr/>
          <p:nvPr/>
        </p:nvCxnSpPr>
        <p:spPr>
          <a:xfrm>
            <a:off x="1524000" y="1190003"/>
            <a:ext cx="9144000" cy="0"/>
          </a:xfrm>
          <a:prstGeom prst="line">
            <a:avLst/>
          </a:prstGeom>
          <a:ln w="22225">
            <a:solidFill>
              <a:srgbClr val="EB3B34"/>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C5CD6A5-706D-43C4-BE50-3B4315EDD1AF}"/>
              </a:ext>
            </a:extLst>
          </p:cNvPr>
          <p:cNvPicPr>
            <a:picLocks noChangeAspect="1"/>
          </p:cNvPicPr>
          <p:nvPr/>
        </p:nvPicPr>
        <p:blipFill>
          <a:blip r:embed="rId3"/>
          <a:srcRect/>
          <a:stretch/>
        </p:blipFill>
        <p:spPr>
          <a:xfrm>
            <a:off x="10890560" y="406262"/>
            <a:ext cx="1036520" cy="882354"/>
          </a:xfrm>
          <a:prstGeom prst="rect">
            <a:avLst/>
          </a:prstGeom>
        </p:spPr>
      </p:pic>
      <p:sp>
        <p:nvSpPr>
          <p:cNvPr id="3" name="Footer Placeholder 4">
            <a:extLst>
              <a:ext uri="{FF2B5EF4-FFF2-40B4-BE49-F238E27FC236}">
                <a16:creationId xmlns:a16="http://schemas.microsoft.com/office/drawing/2014/main" id="{AC0D6DB5-7E18-BBA5-5057-2D8AA6EEDE4D}"/>
              </a:ext>
            </a:extLst>
          </p:cNvPr>
          <p:cNvSpPr>
            <a:spLocks noGrp="1"/>
          </p:cNvSpPr>
          <p:nvPr>
            <p:ph type="ftr" sz="quarter" idx="11"/>
          </p:nvPr>
        </p:nvSpPr>
        <p:spPr>
          <a:xfrm>
            <a:off x="4489228" y="6550351"/>
            <a:ext cx="4504267" cy="365125"/>
          </a:xfrm>
          <a:prstGeom prst="rect">
            <a:avLst/>
          </a:prstGeom>
        </p:spPr>
        <p:txBody>
          <a:bodyPr/>
          <a:lstStyle>
            <a:lvl1pPr>
              <a:defRPr>
                <a:solidFill>
                  <a:srgbClr val="FF0000"/>
                </a:solidFill>
              </a:defRPr>
            </a:lvl1pPr>
          </a:lstStyle>
          <a:p>
            <a:r>
              <a:rPr lang="en-US" sz="900" dirty="0">
                <a:latin typeface="Montserrat" panose="00000500000000000000" pitchFamily="2" charset="0"/>
              </a:rPr>
              <a:t>www.trademarkafrica.com  @trademarkafrica</a:t>
            </a:r>
          </a:p>
        </p:txBody>
      </p:sp>
      <p:cxnSp>
        <p:nvCxnSpPr>
          <p:cNvPr id="5" name="Straight Connector 4">
            <a:extLst>
              <a:ext uri="{FF2B5EF4-FFF2-40B4-BE49-F238E27FC236}">
                <a16:creationId xmlns:a16="http://schemas.microsoft.com/office/drawing/2014/main" id="{F4A4F8DB-EE37-D7E0-DBF7-CE1A66CCD966}"/>
              </a:ext>
            </a:extLst>
          </p:cNvPr>
          <p:cNvCxnSpPr>
            <a:cxnSpLocks/>
          </p:cNvCxnSpPr>
          <p:nvPr/>
        </p:nvCxnSpPr>
        <p:spPr>
          <a:xfrm>
            <a:off x="6132868" y="6550033"/>
            <a:ext cx="0" cy="2286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204E2F6-276D-64EC-2464-56DA6938D82F}"/>
              </a:ext>
            </a:extLst>
          </p:cNvPr>
          <p:cNvSpPr txBox="1"/>
          <p:nvPr/>
        </p:nvSpPr>
        <p:spPr>
          <a:xfrm>
            <a:off x="1477518" y="1249824"/>
            <a:ext cx="9190482" cy="5555367"/>
          </a:xfrm>
          <a:prstGeom prst="rect">
            <a:avLst/>
          </a:prstGeom>
          <a:noFill/>
        </p:spPr>
        <p:txBody>
          <a:bodyPr wrap="square">
            <a:spAutoFit/>
          </a:bodyPr>
          <a:lstStyle/>
          <a:p>
            <a:pPr algn="just">
              <a:lnSpc>
                <a:spcPct val="150000"/>
              </a:lnSpc>
            </a:pPr>
            <a:r>
              <a:rPr lang="en-GB" b="1" i="1" u="none" strike="noStrike" baseline="0" dirty="0">
                <a:solidFill>
                  <a:srgbClr val="001F5F"/>
                </a:solidFill>
                <a:latin typeface="+mj-lt"/>
                <a:cs typeface="Poppins" panose="00000500000000000000" pitchFamily="2" charset="0"/>
              </a:rPr>
              <a:t>Benefits for Suppliers:</a:t>
            </a:r>
          </a:p>
          <a:p>
            <a:pPr marL="457200" indent="-457200" algn="just">
              <a:lnSpc>
                <a:spcPct val="200000"/>
              </a:lnSpc>
              <a:buFont typeface="Wingdings" panose="05000000000000000000" pitchFamily="2" charset="2"/>
              <a:buChar char="q"/>
            </a:pPr>
            <a:r>
              <a:rPr lang="en-GB" b="1" i="0" u="none" strike="noStrike" baseline="0" dirty="0">
                <a:solidFill>
                  <a:srgbClr val="001F5F"/>
                </a:solidFill>
                <a:latin typeface="+mj-lt"/>
                <a:cs typeface="Poppins" panose="00000500000000000000" pitchFamily="2" charset="0"/>
              </a:rPr>
              <a:t>Administrative </a:t>
            </a:r>
            <a:r>
              <a:rPr lang="en-GB" b="1" dirty="0">
                <a:solidFill>
                  <a:srgbClr val="001F5F"/>
                </a:solidFill>
                <a:latin typeface="+mj-lt"/>
                <a:cs typeface="Poppins" panose="00000500000000000000" pitchFamily="2" charset="0"/>
              </a:rPr>
              <a:t>efficiency: </a:t>
            </a:r>
            <a:r>
              <a:rPr lang="en-GB" dirty="0">
                <a:solidFill>
                  <a:srgbClr val="001F5F"/>
                </a:solidFill>
                <a:latin typeface="+mj-lt"/>
                <a:cs typeface="Poppins" panose="00000500000000000000" pitchFamily="2" charset="0"/>
              </a:rPr>
              <a:t>No need to prepare numerous lengthy proposals</a:t>
            </a:r>
            <a:r>
              <a:rPr lang="en-GB" b="0" i="0" u="none" strike="noStrike" baseline="0" dirty="0">
                <a:solidFill>
                  <a:srgbClr val="001F5F"/>
                </a:solidFill>
                <a:latin typeface="+mj-lt"/>
                <a:cs typeface="Poppins" panose="00000500000000000000" pitchFamily="2" charset="0"/>
              </a:rPr>
              <a:t>. </a:t>
            </a:r>
          </a:p>
          <a:p>
            <a:pPr marL="457200" indent="-457200" algn="just">
              <a:lnSpc>
                <a:spcPct val="200000"/>
              </a:lnSpc>
              <a:buFont typeface="Wingdings" panose="05000000000000000000" pitchFamily="2" charset="2"/>
              <a:buChar char="q"/>
            </a:pPr>
            <a:r>
              <a:rPr lang="en-GB" b="1" i="0" u="none" strike="noStrike" baseline="0" dirty="0">
                <a:solidFill>
                  <a:srgbClr val="001F5F"/>
                </a:solidFill>
                <a:latin typeface="+mj-lt"/>
                <a:cs typeface="Poppins" panose="00000500000000000000" pitchFamily="2" charset="0"/>
              </a:rPr>
              <a:t>Higher chances of success</a:t>
            </a:r>
            <a:r>
              <a:rPr lang="en-GB" dirty="0">
                <a:solidFill>
                  <a:srgbClr val="001F5F"/>
                </a:solidFill>
                <a:latin typeface="+mj-lt"/>
                <a:cs typeface="Poppins" panose="00000500000000000000" pitchFamily="2" charset="0"/>
              </a:rPr>
              <a:t>: There is a higher chance of being contracted under framework contracting more so through the round-robin approach.</a:t>
            </a:r>
            <a:endParaRPr lang="en-GB" b="0" i="0" u="none" strike="noStrike" baseline="0" dirty="0">
              <a:solidFill>
                <a:srgbClr val="001F5F"/>
              </a:solidFill>
              <a:latin typeface="+mj-lt"/>
              <a:cs typeface="Poppins" panose="00000500000000000000" pitchFamily="2" charset="0"/>
            </a:endParaRPr>
          </a:p>
          <a:p>
            <a:pPr marL="457200" indent="-457200" algn="just">
              <a:lnSpc>
                <a:spcPct val="200000"/>
              </a:lnSpc>
              <a:buFont typeface="Wingdings" panose="05000000000000000000" pitchFamily="2" charset="2"/>
              <a:buChar char="q"/>
            </a:pPr>
            <a:r>
              <a:rPr lang="en-GB" b="1" dirty="0">
                <a:solidFill>
                  <a:srgbClr val="001F5F"/>
                </a:solidFill>
                <a:latin typeface="+mj-lt"/>
                <a:cs typeface="Poppins" panose="00000500000000000000" pitchFamily="2" charset="0"/>
              </a:rPr>
              <a:t>Improved relationship with the procuring entity: </a:t>
            </a:r>
            <a:r>
              <a:rPr lang="en-GB" dirty="0">
                <a:solidFill>
                  <a:srgbClr val="001F5F"/>
                </a:solidFill>
                <a:latin typeface="+mj-lt"/>
                <a:cs typeface="Poppins" panose="00000500000000000000" pitchFamily="2" charset="0"/>
              </a:rPr>
              <a:t>Supplier will develop a better understanding of procurement entity’s needs resulting in improved quality submissions. Th supplier will also get to know better the procuring entity’s working practices, preferences and procedures which are useful when bidding for future opportunities.</a:t>
            </a:r>
          </a:p>
          <a:p>
            <a:pPr algn="just"/>
            <a:endParaRPr lang="en-GB" sz="2400" b="0" i="0" u="none" strike="noStrike" baseline="0" dirty="0">
              <a:solidFill>
                <a:srgbClr val="001F5F"/>
              </a:solidFill>
              <a:latin typeface="Calibri" panose="020F0502020204030204" pitchFamily="34" charset="0"/>
            </a:endParaRPr>
          </a:p>
          <a:p>
            <a:pPr marL="457200" indent="-457200" algn="just">
              <a:buFont typeface="Wingdings" panose="05000000000000000000" pitchFamily="2" charset="2"/>
              <a:buChar char="q"/>
            </a:pPr>
            <a:endParaRPr lang="en-GB" sz="2400" b="0" i="0" u="none" strike="noStrike" baseline="0" dirty="0">
              <a:solidFill>
                <a:srgbClr val="000000"/>
              </a:solidFill>
              <a:latin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KE"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9533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SW - TMV3 - Light">
      <a:dk1>
        <a:srgbClr val="272727"/>
      </a:dk1>
      <a:lt1>
        <a:srgbClr val="FFFFFF"/>
      </a:lt1>
      <a:dk2>
        <a:srgbClr val="000000"/>
      </a:dk2>
      <a:lt2>
        <a:srgbClr val="FFFFFF"/>
      </a:lt2>
      <a:accent1>
        <a:srgbClr val="27AC95"/>
      </a:accent1>
      <a:accent2>
        <a:srgbClr val="1BB1EC"/>
      </a:accent2>
      <a:accent3>
        <a:srgbClr val="0A67D4"/>
      </a:accent3>
      <a:accent4>
        <a:srgbClr val="0F51A9"/>
      </a:accent4>
      <a:accent5>
        <a:srgbClr val="2E2E2E"/>
      </a:accent5>
      <a:accent6>
        <a:srgbClr val="EBEBEB"/>
      </a:accent6>
      <a:hlink>
        <a:srgbClr val="32A79F"/>
      </a:hlink>
      <a:folHlink>
        <a:srgbClr val="89E1DE"/>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2_Office Theme">
  <a:themeElements>
    <a:clrScheme name="IGPIA - Theme 12 - Light">
      <a:dk1>
        <a:srgbClr val="737572"/>
      </a:dk1>
      <a:lt1>
        <a:srgbClr val="FFFFFF"/>
      </a:lt1>
      <a:dk2>
        <a:srgbClr val="445469"/>
      </a:dk2>
      <a:lt2>
        <a:srgbClr val="FFFFFF"/>
      </a:lt2>
      <a:accent1>
        <a:srgbClr val="5DCEDB"/>
      </a:accent1>
      <a:accent2>
        <a:srgbClr val="5ECB95"/>
      </a:accent2>
      <a:accent3>
        <a:srgbClr val="F0D065"/>
      </a:accent3>
      <a:accent4>
        <a:srgbClr val="EC9F56"/>
      </a:accent4>
      <a:accent5>
        <a:srgbClr val="DC653D"/>
      </a:accent5>
      <a:accent6>
        <a:srgbClr val="CAC9D0"/>
      </a:accent6>
      <a:hlink>
        <a:srgbClr val="216BA9"/>
      </a:hlink>
      <a:folHlink>
        <a:srgbClr val="1FB18A"/>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4167</TotalTime>
  <Words>1947</Words>
  <Application>Microsoft Office PowerPoint</Application>
  <PresentationFormat>Widescreen</PresentationFormat>
  <Paragraphs>180</Paragraphs>
  <Slides>20</Slides>
  <Notes>13</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20</vt:i4>
      </vt:variant>
    </vt:vector>
  </HeadingPairs>
  <TitlesOfParts>
    <vt:vector size="39" baseType="lpstr">
      <vt:lpstr>Arial</vt:lpstr>
      <vt:lpstr>Calibri</vt:lpstr>
      <vt:lpstr>Calibri Light</vt:lpstr>
      <vt:lpstr>Catamaran</vt:lpstr>
      <vt:lpstr>Lato Light</vt:lpstr>
      <vt:lpstr>Montserrat</vt:lpstr>
      <vt:lpstr>Montserrat Bold</vt:lpstr>
      <vt:lpstr>Montserrat ExtraBold</vt:lpstr>
      <vt:lpstr>Montserrat Medium</vt:lpstr>
      <vt:lpstr>Montserrat SemiBold</vt:lpstr>
      <vt:lpstr>Open Sans Light</vt:lpstr>
      <vt:lpstr>Poppins</vt:lpstr>
      <vt:lpstr>Poppins Light</vt:lpstr>
      <vt:lpstr>Poppins Medium</vt:lpstr>
      <vt:lpstr>Raleway Light</vt:lpstr>
      <vt:lpstr>Wingdings</vt:lpstr>
      <vt:lpstr>Office Theme</vt:lpstr>
      <vt:lpstr>1_Office Theme</vt:lpstr>
      <vt:lpstr>2_Office Theme</vt:lpstr>
      <vt:lpstr>PowerPoint Presentation</vt:lpstr>
      <vt:lpstr>WHO WE ARE</vt:lpstr>
      <vt:lpstr>PowerPoint Presentation</vt:lpstr>
      <vt:lpstr>PORTFOLIOS</vt:lpstr>
      <vt:lpstr>STRATEGY 3 APPROACH</vt:lpstr>
      <vt:lpstr>Framework Agreements</vt:lpstr>
      <vt:lpstr>Definition of Framework Agreements</vt:lpstr>
      <vt:lpstr>Benefits of Framework Agreements</vt:lpstr>
      <vt:lpstr>Benefits of Framework Agreements</vt:lpstr>
      <vt:lpstr>Framework Agreements Thematic Areas</vt:lpstr>
      <vt:lpstr>Establishment of Framework Agreements</vt:lpstr>
      <vt:lpstr>Establishment of Framework Agreements</vt:lpstr>
      <vt:lpstr>Call-offs from Framework Agreements</vt:lpstr>
      <vt:lpstr>Round-robin approach</vt:lpstr>
      <vt:lpstr>Round-robin approach</vt:lpstr>
      <vt:lpstr>PowerPoint Presentation</vt:lpstr>
      <vt:lpstr>PowerPoint Presentation</vt:lpstr>
      <vt:lpstr>PowerPoint Presentation</vt:lpstr>
      <vt:lpstr>Upcoming Work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 WE ARE</dc:title>
  <dc:creator>em</dc:creator>
  <cp:lastModifiedBy>Joe Namwaya</cp:lastModifiedBy>
  <cp:revision>114</cp:revision>
  <dcterms:created xsi:type="dcterms:W3CDTF">2023-09-06T10:46:34Z</dcterms:created>
  <dcterms:modified xsi:type="dcterms:W3CDTF">2024-05-22T12:00:57Z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89e0983-05e3-46a0-b893-ff28b8cf1441_Enabled">
    <vt:lpwstr>true</vt:lpwstr>
  </property>
  <property fmtid="{D5CDD505-2E9C-101B-9397-08002B2CF9AE}" pid="3" name="MSIP_Label_589e0983-05e3-46a0-b893-ff28b8cf1441_SetDate">
    <vt:lpwstr>2023-11-08T05:29:57Z</vt:lpwstr>
  </property>
  <property fmtid="{D5CDD505-2E9C-101B-9397-08002B2CF9AE}" pid="4" name="MSIP_Label_589e0983-05e3-46a0-b893-ff28b8cf1441_Method">
    <vt:lpwstr>Standard</vt:lpwstr>
  </property>
  <property fmtid="{D5CDD505-2E9C-101B-9397-08002B2CF9AE}" pid="5" name="MSIP_Label_589e0983-05e3-46a0-b893-ff28b8cf1441_Name">
    <vt:lpwstr>TMEA Public</vt:lpwstr>
  </property>
  <property fmtid="{D5CDD505-2E9C-101B-9397-08002B2CF9AE}" pid="6" name="MSIP_Label_589e0983-05e3-46a0-b893-ff28b8cf1441_SiteId">
    <vt:lpwstr>71dd2498-0b95-4eb5-8b08-940c9ea4bfb8</vt:lpwstr>
  </property>
  <property fmtid="{D5CDD505-2E9C-101B-9397-08002B2CF9AE}" pid="7" name="MSIP_Label_589e0983-05e3-46a0-b893-ff28b8cf1441_ActionId">
    <vt:lpwstr>479ea758-e3b8-492a-8be7-a74a942f7a48</vt:lpwstr>
  </property>
  <property fmtid="{D5CDD505-2E9C-101B-9397-08002B2CF9AE}" pid="8" name="MSIP_Label_589e0983-05e3-46a0-b893-ff28b8cf1441_ContentBits">
    <vt:lpwstr>0</vt:lpwstr>
  </property>
</Properties>
</file>